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19"/>
  </p:notesMasterIdLst>
  <p:handoutMasterIdLst>
    <p:handoutMasterId r:id="rId20"/>
  </p:handoutMasterIdLst>
  <p:sldIdLst>
    <p:sldId id="411" r:id="rId5"/>
    <p:sldId id="357" r:id="rId6"/>
    <p:sldId id="359" r:id="rId7"/>
    <p:sldId id="358" r:id="rId8"/>
    <p:sldId id="371" r:id="rId9"/>
    <p:sldId id="413" r:id="rId10"/>
    <p:sldId id="414" r:id="rId11"/>
    <p:sldId id="417" r:id="rId12"/>
    <p:sldId id="418" r:id="rId13"/>
    <p:sldId id="419" r:id="rId14"/>
    <p:sldId id="420" r:id="rId15"/>
    <p:sldId id="372" r:id="rId16"/>
    <p:sldId id="332" r:id="rId17"/>
    <p:sldId id="33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 C" initials="LC" lastIdx="1" clrIdx="0">
    <p:extLst/>
  </p:cmAuthor>
  <p:cmAuthor id="2" name="Susan Chapman" initials="" lastIdx="5" clrIdx="1"/>
  <p:cmAuthor id="3" name="Lela Chu" initials="LC" lastIdx="2" clrIdx="2">
    <p:extLst/>
  </p:cmAuthor>
  <p:cmAuthor id="4" name="Corinne Eldridge" initials="CE" lastIdx="11" clrIdx="3"/>
  <p:cmAuthor id="5" name="Annie Lee-Houang" initials="AL" lastIdx="4" clrIdx="4"/>
  <p:cmAuthor id="6" name="Sarah Gonzaga" initials="SG"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89049" autoAdjust="0"/>
  </p:normalViewPr>
  <p:slideViewPr>
    <p:cSldViewPr>
      <p:cViewPr>
        <p:scale>
          <a:sx n="66" d="100"/>
          <a:sy n="66" d="100"/>
        </p:scale>
        <p:origin x="-2934" y="-9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21CB8-992D-4172-B5AC-8FD6E600DAC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D898EB8-339C-40F8-80D8-253E93AC078F}">
      <dgm:prSet phldrT="[Text]"/>
      <dgm:spPr>
        <a:solidFill>
          <a:schemeClr val="accent4">
            <a:lumMod val="60000"/>
            <a:lumOff val="40000"/>
          </a:schemeClr>
        </a:solidFill>
      </dgm:spPr>
      <dgm:t>
        <a:bodyPr/>
        <a:lstStyle/>
        <a:p>
          <a:r>
            <a:rPr lang="en-US" dirty="0" smtClean="0"/>
            <a:t>Better care</a:t>
          </a:r>
          <a:endParaRPr lang="en-US" dirty="0"/>
        </a:p>
      </dgm:t>
    </dgm:pt>
    <dgm:pt modelId="{49E3BF17-1A82-45F1-BD26-4BC4F775E3E6}" type="parTrans" cxnId="{AEF39F28-DD0C-4F6F-9586-2BED0010D633}">
      <dgm:prSet/>
      <dgm:spPr/>
      <dgm:t>
        <a:bodyPr/>
        <a:lstStyle/>
        <a:p>
          <a:endParaRPr lang="en-US"/>
        </a:p>
      </dgm:t>
    </dgm:pt>
    <dgm:pt modelId="{A6FCDBC2-FA55-44A4-959B-52576D3BB9D6}" type="sibTrans" cxnId="{AEF39F28-DD0C-4F6F-9586-2BED0010D633}">
      <dgm:prSet/>
      <dgm:spPr>
        <a:solidFill>
          <a:schemeClr val="accent4">
            <a:lumMod val="60000"/>
            <a:lumOff val="40000"/>
          </a:schemeClr>
        </a:solidFill>
      </dgm:spPr>
      <dgm:t>
        <a:bodyPr/>
        <a:lstStyle/>
        <a:p>
          <a:endParaRPr lang="en-US"/>
        </a:p>
      </dgm:t>
    </dgm:pt>
    <dgm:pt modelId="{D47EAFD8-9C84-4C45-9631-09745665FC53}">
      <dgm:prSet phldrT="[Text]" custT="1"/>
      <dgm:spPr>
        <a:noFill/>
      </dgm:spPr>
      <dgm:t>
        <a:bodyPr/>
        <a:lstStyle/>
        <a:p>
          <a:r>
            <a:rPr lang="en-US" sz="1400" dirty="0" smtClean="0"/>
            <a:t>Train 6,000 IHSS Consumer-Provider Pairs over 3-Year Period</a:t>
          </a:r>
          <a:endParaRPr lang="en-US" sz="1400" dirty="0"/>
        </a:p>
      </dgm:t>
    </dgm:pt>
    <dgm:pt modelId="{CA9551CB-D0DD-4B7A-A03E-9440246E66EB}" type="parTrans" cxnId="{A8875B33-D636-4AE7-9C54-C1D5215D9D3E}">
      <dgm:prSet/>
      <dgm:spPr/>
      <dgm:t>
        <a:bodyPr/>
        <a:lstStyle/>
        <a:p>
          <a:endParaRPr lang="en-US"/>
        </a:p>
      </dgm:t>
    </dgm:pt>
    <dgm:pt modelId="{421EB691-4F83-4B9B-AECF-BC2FB1EBA6D4}" type="sibTrans" cxnId="{A8875B33-D636-4AE7-9C54-C1D5215D9D3E}">
      <dgm:prSet/>
      <dgm:spPr/>
      <dgm:t>
        <a:bodyPr/>
        <a:lstStyle/>
        <a:p>
          <a:endParaRPr lang="en-US"/>
        </a:p>
      </dgm:t>
    </dgm:pt>
    <dgm:pt modelId="{5C013E3F-E259-49F4-9DFC-EA20CEA5F44C}">
      <dgm:prSet phldrT="[Text]"/>
      <dgm:spPr>
        <a:solidFill>
          <a:schemeClr val="accent4">
            <a:lumMod val="60000"/>
            <a:lumOff val="40000"/>
          </a:schemeClr>
        </a:solidFill>
      </dgm:spPr>
      <dgm:t>
        <a:bodyPr/>
        <a:lstStyle/>
        <a:p>
          <a:r>
            <a:rPr lang="en-US" dirty="0" smtClean="0"/>
            <a:t>Lower costs</a:t>
          </a:r>
          <a:endParaRPr lang="en-US" dirty="0"/>
        </a:p>
      </dgm:t>
    </dgm:pt>
    <dgm:pt modelId="{543207B1-F955-4355-95BB-5C1D39D7B55C}" type="parTrans" cxnId="{E4EE240B-B8F1-41DC-9191-1D54F2DAE7E5}">
      <dgm:prSet/>
      <dgm:spPr/>
      <dgm:t>
        <a:bodyPr/>
        <a:lstStyle/>
        <a:p>
          <a:endParaRPr lang="en-US"/>
        </a:p>
      </dgm:t>
    </dgm:pt>
    <dgm:pt modelId="{C5A2C249-AC37-41CE-AE81-572ABA669EE0}" type="sibTrans" cxnId="{E4EE240B-B8F1-41DC-9191-1D54F2DAE7E5}">
      <dgm:prSet/>
      <dgm:spPr/>
      <dgm:t>
        <a:bodyPr/>
        <a:lstStyle/>
        <a:p>
          <a:endParaRPr lang="en-US"/>
        </a:p>
      </dgm:t>
    </dgm:pt>
    <dgm:pt modelId="{36228B77-B75A-47EC-A632-A7F71092531F}">
      <dgm:prSet phldrT="[Text]" custT="1"/>
      <dgm:spPr>
        <a:noFill/>
      </dgm:spPr>
      <dgm:t>
        <a:bodyPr/>
        <a:lstStyle/>
        <a:p>
          <a:r>
            <a:rPr lang="en-US" sz="1400" dirty="0" smtClean="0"/>
            <a:t>Achieve $25 million in savings</a:t>
          </a:r>
          <a:endParaRPr lang="en-US" sz="1400" dirty="0"/>
        </a:p>
      </dgm:t>
    </dgm:pt>
    <dgm:pt modelId="{25A4AD9C-DC19-4E3E-8EB8-F7DA15C82972}" type="parTrans" cxnId="{AFD7E577-13E3-4F8A-995C-91E014A3ECDD}">
      <dgm:prSet/>
      <dgm:spPr/>
      <dgm:t>
        <a:bodyPr/>
        <a:lstStyle/>
        <a:p>
          <a:endParaRPr lang="en-US"/>
        </a:p>
      </dgm:t>
    </dgm:pt>
    <dgm:pt modelId="{9C2F7D90-D6B1-4F33-9B85-77EF530F8534}" type="sibTrans" cxnId="{AFD7E577-13E3-4F8A-995C-91E014A3ECDD}">
      <dgm:prSet/>
      <dgm:spPr/>
      <dgm:t>
        <a:bodyPr/>
        <a:lstStyle/>
        <a:p>
          <a:endParaRPr lang="en-US"/>
        </a:p>
      </dgm:t>
    </dgm:pt>
    <dgm:pt modelId="{F43DDDBA-A6B3-429E-9140-3891FC5A287A}">
      <dgm:prSet phldrT="[Text]" custT="1"/>
      <dgm:spPr>
        <a:noFill/>
      </dgm:spPr>
      <dgm:t>
        <a:bodyPr/>
        <a:lstStyle/>
        <a:p>
          <a:r>
            <a:rPr lang="en-US" sz="1400" dirty="0" smtClean="0"/>
            <a:t>Reduce ER visits </a:t>
          </a:r>
          <a:endParaRPr lang="en-US" sz="1400" dirty="0"/>
        </a:p>
      </dgm:t>
    </dgm:pt>
    <dgm:pt modelId="{0EB5D0FD-5FAD-4DE9-B015-BE93E30A1BDB}" type="sibTrans" cxnId="{4BA148B8-817E-4C5F-ABA6-BF96AA0E9869}">
      <dgm:prSet/>
      <dgm:spPr/>
      <dgm:t>
        <a:bodyPr/>
        <a:lstStyle/>
        <a:p>
          <a:endParaRPr lang="en-US"/>
        </a:p>
      </dgm:t>
    </dgm:pt>
    <dgm:pt modelId="{082D118F-1F7A-4391-ACED-CA6FDDB3134D}" type="parTrans" cxnId="{4BA148B8-817E-4C5F-ABA6-BF96AA0E9869}">
      <dgm:prSet/>
      <dgm:spPr/>
      <dgm:t>
        <a:bodyPr/>
        <a:lstStyle/>
        <a:p>
          <a:endParaRPr lang="en-US"/>
        </a:p>
      </dgm:t>
    </dgm:pt>
    <dgm:pt modelId="{6C4C3ACC-2A60-4EF8-9D1A-73595130BBAF}">
      <dgm:prSet phldrT="[Text]"/>
      <dgm:spPr>
        <a:solidFill>
          <a:schemeClr val="accent4">
            <a:lumMod val="60000"/>
            <a:lumOff val="40000"/>
          </a:schemeClr>
        </a:solidFill>
      </dgm:spPr>
      <dgm:t>
        <a:bodyPr/>
        <a:lstStyle/>
        <a:p>
          <a:r>
            <a:rPr lang="en-US" dirty="0" smtClean="0"/>
            <a:t>Improve health</a:t>
          </a:r>
          <a:endParaRPr lang="en-US" dirty="0"/>
        </a:p>
      </dgm:t>
    </dgm:pt>
    <dgm:pt modelId="{F88FB1D5-593B-4A79-B2ED-EF03249D6E76}" type="sibTrans" cxnId="{C1898720-C368-477A-ACC2-5066D305C425}">
      <dgm:prSet/>
      <dgm:spPr>
        <a:solidFill>
          <a:schemeClr val="accent4">
            <a:lumMod val="60000"/>
            <a:lumOff val="40000"/>
          </a:schemeClr>
        </a:solidFill>
      </dgm:spPr>
      <dgm:t>
        <a:bodyPr/>
        <a:lstStyle/>
        <a:p>
          <a:endParaRPr lang="en-US"/>
        </a:p>
      </dgm:t>
    </dgm:pt>
    <dgm:pt modelId="{1A670320-D1DE-49AA-91C9-B86BBD508BD1}" type="parTrans" cxnId="{C1898720-C368-477A-ACC2-5066D305C425}">
      <dgm:prSet/>
      <dgm:spPr/>
      <dgm:t>
        <a:bodyPr/>
        <a:lstStyle/>
        <a:p>
          <a:endParaRPr lang="en-US"/>
        </a:p>
      </dgm:t>
    </dgm:pt>
    <dgm:pt modelId="{DF8A1B1C-0AAE-4DAE-A392-F79D9ECD2A36}">
      <dgm:prSet custT="1"/>
      <dgm:spPr>
        <a:noFill/>
      </dgm:spPr>
      <dgm:t>
        <a:bodyPr/>
        <a:lstStyle/>
        <a:p>
          <a:r>
            <a:rPr lang="en-US" sz="1400" dirty="0" smtClean="0"/>
            <a:t>Reduce LOS in nursing homes </a:t>
          </a:r>
        </a:p>
      </dgm:t>
    </dgm:pt>
    <dgm:pt modelId="{8FD262ED-6985-4EFA-B1FE-B27408D2C0AD}" type="parTrans" cxnId="{60D76031-8A89-4B34-A0DF-08523AF7FADE}">
      <dgm:prSet/>
      <dgm:spPr/>
      <dgm:t>
        <a:bodyPr/>
        <a:lstStyle/>
        <a:p>
          <a:endParaRPr lang="en-US"/>
        </a:p>
      </dgm:t>
    </dgm:pt>
    <dgm:pt modelId="{5F6B1248-A48C-43DC-BDF0-6C86E41E870D}" type="sibTrans" cxnId="{60D76031-8A89-4B34-A0DF-08523AF7FADE}">
      <dgm:prSet/>
      <dgm:spPr/>
      <dgm:t>
        <a:bodyPr/>
        <a:lstStyle/>
        <a:p>
          <a:endParaRPr lang="en-US"/>
        </a:p>
      </dgm:t>
    </dgm:pt>
    <dgm:pt modelId="{79C9EA4F-CEF3-4ACE-BC03-A3EC0D6DB269}">
      <dgm:prSet phldrT="[Text]" custT="1"/>
      <dgm:spPr>
        <a:noFill/>
      </dgm:spPr>
      <dgm:t>
        <a:bodyPr/>
        <a:lstStyle/>
        <a:p>
          <a:r>
            <a:rPr lang="en-US" sz="1400" dirty="0" smtClean="0"/>
            <a:t>$10.2m Medicaid; $14.7m Medicare</a:t>
          </a:r>
          <a:endParaRPr lang="en-US" sz="1400" dirty="0"/>
        </a:p>
      </dgm:t>
    </dgm:pt>
    <dgm:pt modelId="{3F9AD40C-7E66-4A0D-B549-79A3F5691F79}" type="parTrans" cxnId="{6077A7D3-9BC5-4215-A087-5FF1A5614266}">
      <dgm:prSet/>
      <dgm:spPr/>
      <dgm:t>
        <a:bodyPr/>
        <a:lstStyle/>
        <a:p>
          <a:endParaRPr lang="en-US"/>
        </a:p>
      </dgm:t>
    </dgm:pt>
    <dgm:pt modelId="{ED65EC3D-E83C-4092-BA58-90F3841AA152}" type="sibTrans" cxnId="{6077A7D3-9BC5-4215-A087-5FF1A5614266}">
      <dgm:prSet/>
      <dgm:spPr/>
      <dgm:t>
        <a:bodyPr/>
        <a:lstStyle/>
        <a:p>
          <a:endParaRPr lang="en-US"/>
        </a:p>
      </dgm:t>
    </dgm:pt>
    <dgm:pt modelId="{A998AA7F-42DF-45B5-99BC-ECD41E71826E}">
      <dgm:prSet phldrT="[Text]" custT="1"/>
      <dgm:spPr>
        <a:noFill/>
      </dgm:spPr>
      <dgm:t>
        <a:bodyPr/>
        <a:lstStyle/>
        <a:p>
          <a:r>
            <a:rPr lang="en-US" sz="1400" dirty="0" smtClean="0"/>
            <a:t>Integrate provider into consumers’  care team</a:t>
          </a:r>
          <a:endParaRPr lang="en-US" sz="1400" dirty="0"/>
        </a:p>
      </dgm:t>
    </dgm:pt>
    <dgm:pt modelId="{8422EC21-F3F2-40E9-9BC3-48255D9C330C}" type="parTrans" cxnId="{4DF8775F-B9B8-4A7A-8B2D-D910FE21747B}">
      <dgm:prSet/>
      <dgm:spPr/>
      <dgm:t>
        <a:bodyPr/>
        <a:lstStyle/>
        <a:p>
          <a:endParaRPr lang="en-US"/>
        </a:p>
      </dgm:t>
    </dgm:pt>
    <dgm:pt modelId="{C75E2576-0C64-4A34-8C08-0A2F7F551536}" type="sibTrans" cxnId="{4DF8775F-B9B8-4A7A-8B2D-D910FE21747B}">
      <dgm:prSet/>
      <dgm:spPr/>
      <dgm:t>
        <a:bodyPr/>
        <a:lstStyle/>
        <a:p>
          <a:endParaRPr lang="en-US"/>
        </a:p>
      </dgm:t>
    </dgm:pt>
    <dgm:pt modelId="{D045790F-ECE8-4165-8BF4-112BD5736BE3}">
      <dgm:prSet phldrT="[Text]" custT="1"/>
      <dgm:spPr>
        <a:noFill/>
      </dgm:spPr>
      <dgm:t>
        <a:bodyPr/>
        <a:lstStyle/>
        <a:p>
          <a:r>
            <a:rPr lang="en-US" sz="1400" dirty="0" smtClean="0"/>
            <a:t>Consumer directed</a:t>
          </a:r>
          <a:endParaRPr lang="en-US" sz="1400" dirty="0"/>
        </a:p>
      </dgm:t>
    </dgm:pt>
    <dgm:pt modelId="{1B8DAED7-4D79-474E-A3AA-A1E6CE0ABF03}" type="parTrans" cxnId="{032D7A38-BF37-44B7-BEE1-E58EEC00C99B}">
      <dgm:prSet/>
      <dgm:spPr/>
      <dgm:t>
        <a:bodyPr/>
        <a:lstStyle/>
        <a:p>
          <a:endParaRPr lang="en-US"/>
        </a:p>
      </dgm:t>
    </dgm:pt>
    <dgm:pt modelId="{020110F5-80D1-4BF5-BC6F-FC7E360F3033}" type="sibTrans" cxnId="{032D7A38-BF37-44B7-BEE1-E58EEC00C99B}">
      <dgm:prSet/>
      <dgm:spPr/>
      <dgm:t>
        <a:bodyPr/>
        <a:lstStyle/>
        <a:p>
          <a:endParaRPr lang="en-US"/>
        </a:p>
      </dgm:t>
    </dgm:pt>
    <dgm:pt modelId="{E01FCE53-8521-431E-A144-5B23B0BB0E8E}">
      <dgm:prSet custT="1"/>
      <dgm:spPr>
        <a:noFill/>
      </dgm:spPr>
      <dgm:t>
        <a:bodyPr/>
        <a:lstStyle/>
        <a:p>
          <a:r>
            <a:rPr lang="en-US" sz="1400" dirty="0" smtClean="0"/>
            <a:t>Reduce hospitalization</a:t>
          </a:r>
        </a:p>
      </dgm:t>
    </dgm:pt>
    <dgm:pt modelId="{ADDB5559-DDA8-416D-810F-22EF0E775F10}" type="parTrans" cxnId="{F4B110E8-4D9A-4C4E-A98B-7E74B7119D40}">
      <dgm:prSet/>
      <dgm:spPr/>
      <dgm:t>
        <a:bodyPr/>
        <a:lstStyle/>
        <a:p>
          <a:endParaRPr lang="en-US"/>
        </a:p>
      </dgm:t>
    </dgm:pt>
    <dgm:pt modelId="{CDA72057-34AE-4A0C-A566-DD708D1112F6}" type="sibTrans" cxnId="{F4B110E8-4D9A-4C4E-A98B-7E74B7119D40}">
      <dgm:prSet/>
      <dgm:spPr/>
      <dgm:t>
        <a:bodyPr/>
        <a:lstStyle/>
        <a:p>
          <a:endParaRPr lang="en-US"/>
        </a:p>
      </dgm:t>
    </dgm:pt>
    <dgm:pt modelId="{B2D467B1-2C5E-4F0C-90D8-00A26A1A4EBB}" type="pres">
      <dgm:prSet presAssocID="{A3821CB8-992D-4172-B5AC-8FD6E600DACD}" presName="Name0" presStyleCnt="0">
        <dgm:presLayoutVars>
          <dgm:dir/>
          <dgm:animLvl val="lvl"/>
          <dgm:resizeHandles val="exact"/>
        </dgm:presLayoutVars>
      </dgm:prSet>
      <dgm:spPr/>
      <dgm:t>
        <a:bodyPr/>
        <a:lstStyle/>
        <a:p>
          <a:endParaRPr lang="en-US"/>
        </a:p>
      </dgm:t>
    </dgm:pt>
    <dgm:pt modelId="{F949D24C-0E3E-4810-A982-FA04033EEB66}" type="pres">
      <dgm:prSet presAssocID="{A3821CB8-992D-4172-B5AC-8FD6E600DACD}" presName="tSp" presStyleCnt="0"/>
      <dgm:spPr/>
    </dgm:pt>
    <dgm:pt modelId="{4B9FD5B9-5B6E-41C2-9987-5432F26E4263}" type="pres">
      <dgm:prSet presAssocID="{A3821CB8-992D-4172-B5AC-8FD6E600DACD}" presName="bSp" presStyleCnt="0"/>
      <dgm:spPr/>
    </dgm:pt>
    <dgm:pt modelId="{EEE228A5-A83C-4E69-8483-8D06624BFF23}" type="pres">
      <dgm:prSet presAssocID="{A3821CB8-992D-4172-B5AC-8FD6E600DACD}" presName="process" presStyleCnt="0"/>
      <dgm:spPr/>
    </dgm:pt>
    <dgm:pt modelId="{F4B2FBFA-C19D-48D7-9EC1-E579E83140CA}" type="pres">
      <dgm:prSet presAssocID="{ED898EB8-339C-40F8-80D8-253E93AC078F}" presName="composite1" presStyleCnt="0"/>
      <dgm:spPr/>
    </dgm:pt>
    <dgm:pt modelId="{823A2C21-79EF-474A-89E5-96FC5E4D45C2}" type="pres">
      <dgm:prSet presAssocID="{ED898EB8-339C-40F8-80D8-253E93AC078F}" presName="dummyNode1" presStyleLbl="node1" presStyleIdx="0" presStyleCnt="3"/>
      <dgm:spPr/>
    </dgm:pt>
    <dgm:pt modelId="{13B62F13-9D1F-49AA-AEB5-0B0DF7730B64}" type="pres">
      <dgm:prSet presAssocID="{ED898EB8-339C-40F8-80D8-253E93AC078F}" presName="childNode1" presStyleLbl="bgAcc1" presStyleIdx="0" presStyleCnt="3" custScaleX="113177" custScaleY="85787" custLinFactNeighborX="1809" custLinFactNeighborY="-28064">
        <dgm:presLayoutVars>
          <dgm:bulletEnabled val="1"/>
        </dgm:presLayoutVars>
      </dgm:prSet>
      <dgm:spPr/>
      <dgm:t>
        <a:bodyPr/>
        <a:lstStyle/>
        <a:p>
          <a:endParaRPr lang="en-US"/>
        </a:p>
      </dgm:t>
    </dgm:pt>
    <dgm:pt modelId="{AA8414FE-ECD9-49F0-A60A-FA2A5FBE6FB9}" type="pres">
      <dgm:prSet presAssocID="{ED898EB8-339C-40F8-80D8-253E93AC078F}" presName="childNode1tx" presStyleLbl="bgAcc1" presStyleIdx="0" presStyleCnt="3">
        <dgm:presLayoutVars>
          <dgm:bulletEnabled val="1"/>
        </dgm:presLayoutVars>
      </dgm:prSet>
      <dgm:spPr/>
      <dgm:t>
        <a:bodyPr/>
        <a:lstStyle/>
        <a:p>
          <a:endParaRPr lang="en-US"/>
        </a:p>
      </dgm:t>
    </dgm:pt>
    <dgm:pt modelId="{09E419C5-CECE-4D15-91C0-7F3560E19EA0}" type="pres">
      <dgm:prSet presAssocID="{ED898EB8-339C-40F8-80D8-253E93AC078F}" presName="parentNode1" presStyleLbl="node1" presStyleIdx="0" presStyleCnt="3">
        <dgm:presLayoutVars>
          <dgm:chMax val="1"/>
          <dgm:bulletEnabled val="1"/>
        </dgm:presLayoutVars>
      </dgm:prSet>
      <dgm:spPr/>
      <dgm:t>
        <a:bodyPr/>
        <a:lstStyle/>
        <a:p>
          <a:endParaRPr lang="en-US"/>
        </a:p>
      </dgm:t>
    </dgm:pt>
    <dgm:pt modelId="{91D56C0F-7127-4B7C-BD2F-0AF722702788}" type="pres">
      <dgm:prSet presAssocID="{ED898EB8-339C-40F8-80D8-253E93AC078F}" presName="connSite1" presStyleCnt="0"/>
      <dgm:spPr/>
    </dgm:pt>
    <dgm:pt modelId="{85AD8441-F1CC-4B2C-A5E7-850C834C88CD}" type="pres">
      <dgm:prSet presAssocID="{A6FCDBC2-FA55-44A4-959B-52576D3BB9D6}" presName="Name9" presStyleLbl="sibTrans2D1" presStyleIdx="0" presStyleCnt="2"/>
      <dgm:spPr/>
      <dgm:t>
        <a:bodyPr/>
        <a:lstStyle/>
        <a:p>
          <a:endParaRPr lang="en-US"/>
        </a:p>
      </dgm:t>
    </dgm:pt>
    <dgm:pt modelId="{C89D5470-1E2C-444E-8921-5D2AA50E9039}" type="pres">
      <dgm:prSet presAssocID="{6C4C3ACC-2A60-4EF8-9D1A-73595130BBAF}" presName="composite2" presStyleCnt="0"/>
      <dgm:spPr/>
    </dgm:pt>
    <dgm:pt modelId="{EF63CAD2-7BF7-41AE-86FD-EA1331297532}" type="pres">
      <dgm:prSet presAssocID="{6C4C3ACC-2A60-4EF8-9D1A-73595130BBAF}" presName="dummyNode2" presStyleLbl="node1" presStyleIdx="0" presStyleCnt="3"/>
      <dgm:spPr/>
    </dgm:pt>
    <dgm:pt modelId="{E9B65C22-7FEC-42AE-BA9C-429678A47274}" type="pres">
      <dgm:prSet presAssocID="{6C4C3ACC-2A60-4EF8-9D1A-73595130BBAF}" presName="childNode2" presStyleLbl="bgAcc1" presStyleIdx="1" presStyleCnt="3">
        <dgm:presLayoutVars>
          <dgm:bulletEnabled val="1"/>
        </dgm:presLayoutVars>
      </dgm:prSet>
      <dgm:spPr/>
      <dgm:t>
        <a:bodyPr/>
        <a:lstStyle/>
        <a:p>
          <a:endParaRPr lang="en-US"/>
        </a:p>
      </dgm:t>
    </dgm:pt>
    <dgm:pt modelId="{FBA77324-A5A9-4198-A203-AE49F8555569}" type="pres">
      <dgm:prSet presAssocID="{6C4C3ACC-2A60-4EF8-9D1A-73595130BBAF}" presName="childNode2tx" presStyleLbl="bgAcc1" presStyleIdx="1" presStyleCnt="3">
        <dgm:presLayoutVars>
          <dgm:bulletEnabled val="1"/>
        </dgm:presLayoutVars>
      </dgm:prSet>
      <dgm:spPr/>
      <dgm:t>
        <a:bodyPr/>
        <a:lstStyle/>
        <a:p>
          <a:endParaRPr lang="en-US"/>
        </a:p>
      </dgm:t>
    </dgm:pt>
    <dgm:pt modelId="{A668F1A5-F655-41E0-958B-E066B8BAE067}" type="pres">
      <dgm:prSet presAssocID="{6C4C3ACC-2A60-4EF8-9D1A-73595130BBAF}" presName="parentNode2" presStyleLbl="node1" presStyleIdx="1" presStyleCnt="3">
        <dgm:presLayoutVars>
          <dgm:chMax val="0"/>
          <dgm:bulletEnabled val="1"/>
        </dgm:presLayoutVars>
      </dgm:prSet>
      <dgm:spPr/>
      <dgm:t>
        <a:bodyPr/>
        <a:lstStyle/>
        <a:p>
          <a:endParaRPr lang="en-US"/>
        </a:p>
      </dgm:t>
    </dgm:pt>
    <dgm:pt modelId="{3DB228DB-A30B-47FC-B8D8-59EFCC438FCE}" type="pres">
      <dgm:prSet presAssocID="{6C4C3ACC-2A60-4EF8-9D1A-73595130BBAF}" presName="connSite2" presStyleCnt="0"/>
      <dgm:spPr/>
    </dgm:pt>
    <dgm:pt modelId="{1127472D-0754-4015-A4B6-E2A9613770FC}" type="pres">
      <dgm:prSet presAssocID="{F88FB1D5-593B-4A79-B2ED-EF03249D6E76}" presName="Name18" presStyleLbl="sibTrans2D1" presStyleIdx="1" presStyleCnt="2" custScaleX="101474"/>
      <dgm:spPr/>
      <dgm:t>
        <a:bodyPr/>
        <a:lstStyle/>
        <a:p>
          <a:endParaRPr lang="en-US"/>
        </a:p>
      </dgm:t>
    </dgm:pt>
    <dgm:pt modelId="{1C7D3057-DED8-4E1E-8F92-4D95BE2B712B}" type="pres">
      <dgm:prSet presAssocID="{5C013E3F-E259-49F4-9DFC-EA20CEA5F44C}" presName="composite1" presStyleCnt="0"/>
      <dgm:spPr/>
    </dgm:pt>
    <dgm:pt modelId="{B03D0D01-A83C-4C27-A4BD-A38961076017}" type="pres">
      <dgm:prSet presAssocID="{5C013E3F-E259-49F4-9DFC-EA20CEA5F44C}" presName="dummyNode1" presStyleLbl="node1" presStyleIdx="1" presStyleCnt="3"/>
      <dgm:spPr/>
    </dgm:pt>
    <dgm:pt modelId="{3BC430A6-482C-4F82-9C1A-3379DB552412}" type="pres">
      <dgm:prSet presAssocID="{5C013E3F-E259-49F4-9DFC-EA20CEA5F44C}" presName="childNode1" presStyleLbl="bgAcc1" presStyleIdx="2" presStyleCnt="3">
        <dgm:presLayoutVars>
          <dgm:bulletEnabled val="1"/>
        </dgm:presLayoutVars>
      </dgm:prSet>
      <dgm:spPr/>
      <dgm:t>
        <a:bodyPr/>
        <a:lstStyle/>
        <a:p>
          <a:endParaRPr lang="en-US"/>
        </a:p>
      </dgm:t>
    </dgm:pt>
    <dgm:pt modelId="{30C5B16D-102E-4005-8CC6-4B163A25BBD4}" type="pres">
      <dgm:prSet presAssocID="{5C013E3F-E259-49F4-9DFC-EA20CEA5F44C}" presName="childNode1tx" presStyleLbl="bgAcc1" presStyleIdx="2" presStyleCnt="3">
        <dgm:presLayoutVars>
          <dgm:bulletEnabled val="1"/>
        </dgm:presLayoutVars>
      </dgm:prSet>
      <dgm:spPr/>
      <dgm:t>
        <a:bodyPr/>
        <a:lstStyle/>
        <a:p>
          <a:endParaRPr lang="en-US"/>
        </a:p>
      </dgm:t>
    </dgm:pt>
    <dgm:pt modelId="{FF8E1235-E285-4385-BAB2-8DC5097D4452}" type="pres">
      <dgm:prSet presAssocID="{5C013E3F-E259-49F4-9DFC-EA20CEA5F44C}" presName="parentNode1" presStyleLbl="node1" presStyleIdx="2" presStyleCnt="3">
        <dgm:presLayoutVars>
          <dgm:chMax val="1"/>
          <dgm:bulletEnabled val="1"/>
        </dgm:presLayoutVars>
      </dgm:prSet>
      <dgm:spPr/>
      <dgm:t>
        <a:bodyPr/>
        <a:lstStyle/>
        <a:p>
          <a:endParaRPr lang="en-US"/>
        </a:p>
      </dgm:t>
    </dgm:pt>
    <dgm:pt modelId="{DF28D548-96D0-43AE-A65A-7C66AD1E39E3}" type="pres">
      <dgm:prSet presAssocID="{5C013E3F-E259-49F4-9DFC-EA20CEA5F44C}" presName="connSite1" presStyleCnt="0"/>
      <dgm:spPr/>
    </dgm:pt>
  </dgm:ptLst>
  <dgm:cxnLst>
    <dgm:cxn modelId="{1121D26D-7C45-40CB-A6D2-045BE4D8ED43}" type="presOf" srcId="{A6FCDBC2-FA55-44A4-959B-52576D3BB9D6}" destId="{85AD8441-F1CC-4B2C-A5E7-850C834C88CD}" srcOrd="0" destOrd="0" presId="urn:microsoft.com/office/officeart/2005/8/layout/hProcess4"/>
    <dgm:cxn modelId="{032D7A38-BF37-44B7-BEE1-E58EEC00C99B}" srcId="{ED898EB8-339C-40F8-80D8-253E93AC078F}" destId="{D045790F-ECE8-4165-8BF4-112BD5736BE3}" srcOrd="1" destOrd="0" parTransId="{1B8DAED7-4D79-474E-A3AA-A1E6CE0ABF03}" sibTransId="{020110F5-80D1-4BF5-BC6F-FC7E360F3033}"/>
    <dgm:cxn modelId="{F79D9F1E-EF8F-4B77-9009-3ADEB000E516}" type="presOf" srcId="{36228B77-B75A-47EC-A632-A7F71092531F}" destId="{3BC430A6-482C-4F82-9C1A-3379DB552412}" srcOrd="0" destOrd="0" presId="urn:microsoft.com/office/officeart/2005/8/layout/hProcess4"/>
    <dgm:cxn modelId="{30C98967-0A0E-497D-9676-4F01A2156705}" type="presOf" srcId="{A3821CB8-992D-4172-B5AC-8FD6E600DACD}" destId="{B2D467B1-2C5E-4F0C-90D8-00A26A1A4EBB}" srcOrd="0" destOrd="0" presId="urn:microsoft.com/office/officeart/2005/8/layout/hProcess4"/>
    <dgm:cxn modelId="{53D7BD3D-2890-4E81-926E-3F254E599A98}" type="presOf" srcId="{79C9EA4F-CEF3-4ACE-BC03-A3EC0D6DB269}" destId="{3BC430A6-482C-4F82-9C1A-3379DB552412}" srcOrd="0" destOrd="1" presId="urn:microsoft.com/office/officeart/2005/8/layout/hProcess4"/>
    <dgm:cxn modelId="{53AAD206-06C9-46A8-BA13-EE0D20523F43}" type="presOf" srcId="{5C013E3F-E259-49F4-9DFC-EA20CEA5F44C}" destId="{FF8E1235-E285-4385-BAB2-8DC5097D4452}" srcOrd="0" destOrd="0" presId="urn:microsoft.com/office/officeart/2005/8/layout/hProcess4"/>
    <dgm:cxn modelId="{CAF50D48-7C57-4978-AE89-34D94B366B3E}" type="presOf" srcId="{F88FB1D5-593B-4A79-B2ED-EF03249D6E76}" destId="{1127472D-0754-4015-A4B6-E2A9613770FC}" srcOrd="0" destOrd="0" presId="urn:microsoft.com/office/officeart/2005/8/layout/hProcess4"/>
    <dgm:cxn modelId="{E4EE240B-B8F1-41DC-9191-1D54F2DAE7E5}" srcId="{A3821CB8-992D-4172-B5AC-8FD6E600DACD}" destId="{5C013E3F-E259-49F4-9DFC-EA20CEA5F44C}" srcOrd="2" destOrd="0" parTransId="{543207B1-F955-4355-95BB-5C1D39D7B55C}" sibTransId="{C5A2C249-AC37-41CE-AE81-572ABA669EE0}"/>
    <dgm:cxn modelId="{4BA148B8-817E-4C5F-ABA6-BF96AA0E9869}" srcId="{6C4C3ACC-2A60-4EF8-9D1A-73595130BBAF}" destId="{F43DDDBA-A6B3-429E-9140-3891FC5A287A}" srcOrd="0" destOrd="0" parTransId="{082D118F-1F7A-4391-ACED-CA6FDDB3134D}" sibTransId="{0EB5D0FD-5FAD-4DE9-B015-BE93E30A1BDB}"/>
    <dgm:cxn modelId="{AEF39F28-DD0C-4F6F-9586-2BED0010D633}" srcId="{A3821CB8-992D-4172-B5AC-8FD6E600DACD}" destId="{ED898EB8-339C-40F8-80D8-253E93AC078F}" srcOrd="0" destOrd="0" parTransId="{49E3BF17-1A82-45F1-BD26-4BC4F775E3E6}" sibTransId="{A6FCDBC2-FA55-44A4-959B-52576D3BB9D6}"/>
    <dgm:cxn modelId="{C2478867-3D56-4AD9-B5C5-6181AF3DCD11}" type="presOf" srcId="{A998AA7F-42DF-45B5-99BC-ECD41E71826E}" destId="{13B62F13-9D1F-49AA-AEB5-0B0DF7730B64}" srcOrd="0" destOrd="2" presId="urn:microsoft.com/office/officeart/2005/8/layout/hProcess4"/>
    <dgm:cxn modelId="{3755B554-CE87-4C9A-AD98-EAF52E4428C4}" type="presOf" srcId="{ED898EB8-339C-40F8-80D8-253E93AC078F}" destId="{09E419C5-CECE-4D15-91C0-7F3560E19EA0}" srcOrd="0" destOrd="0" presId="urn:microsoft.com/office/officeart/2005/8/layout/hProcess4"/>
    <dgm:cxn modelId="{B1A24814-D92A-4367-B960-EC216DD9803A}" type="presOf" srcId="{D47EAFD8-9C84-4C45-9631-09745665FC53}" destId="{AA8414FE-ECD9-49F0-A60A-FA2A5FBE6FB9}" srcOrd="1" destOrd="0" presId="urn:microsoft.com/office/officeart/2005/8/layout/hProcess4"/>
    <dgm:cxn modelId="{60D76031-8A89-4B34-A0DF-08523AF7FADE}" srcId="{6C4C3ACC-2A60-4EF8-9D1A-73595130BBAF}" destId="{DF8A1B1C-0AAE-4DAE-A392-F79D9ECD2A36}" srcOrd="1" destOrd="0" parTransId="{8FD262ED-6985-4EFA-B1FE-B27408D2C0AD}" sibTransId="{5F6B1248-A48C-43DC-BDF0-6C86E41E870D}"/>
    <dgm:cxn modelId="{4AA2A052-DED0-40E2-A7C5-E5AC59CE706C}" type="presOf" srcId="{D045790F-ECE8-4165-8BF4-112BD5736BE3}" destId="{AA8414FE-ECD9-49F0-A60A-FA2A5FBE6FB9}" srcOrd="1" destOrd="1" presId="urn:microsoft.com/office/officeart/2005/8/layout/hProcess4"/>
    <dgm:cxn modelId="{9EC978E0-1F3A-4AC6-BF09-1878F0DAC1F1}" type="presOf" srcId="{36228B77-B75A-47EC-A632-A7F71092531F}" destId="{30C5B16D-102E-4005-8CC6-4B163A25BBD4}" srcOrd="1" destOrd="0" presId="urn:microsoft.com/office/officeart/2005/8/layout/hProcess4"/>
    <dgm:cxn modelId="{61579559-1337-40D7-9D7B-23B17F1792B9}" type="presOf" srcId="{D045790F-ECE8-4165-8BF4-112BD5736BE3}" destId="{13B62F13-9D1F-49AA-AEB5-0B0DF7730B64}" srcOrd="0" destOrd="1" presId="urn:microsoft.com/office/officeart/2005/8/layout/hProcess4"/>
    <dgm:cxn modelId="{AFD7E577-13E3-4F8A-995C-91E014A3ECDD}" srcId="{5C013E3F-E259-49F4-9DFC-EA20CEA5F44C}" destId="{36228B77-B75A-47EC-A632-A7F71092531F}" srcOrd="0" destOrd="0" parTransId="{25A4AD9C-DC19-4E3E-8EB8-F7DA15C82972}" sibTransId="{9C2F7D90-D6B1-4F33-9B85-77EF530F8534}"/>
    <dgm:cxn modelId="{87995B72-8C72-42E9-99E4-24060C5918C9}" type="presOf" srcId="{A998AA7F-42DF-45B5-99BC-ECD41E71826E}" destId="{AA8414FE-ECD9-49F0-A60A-FA2A5FBE6FB9}" srcOrd="1" destOrd="2" presId="urn:microsoft.com/office/officeart/2005/8/layout/hProcess4"/>
    <dgm:cxn modelId="{87C480F2-CF09-4E02-AEBD-95CE286AC6EE}" type="presOf" srcId="{DF8A1B1C-0AAE-4DAE-A392-F79D9ECD2A36}" destId="{FBA77324-A5A9-4198-A203-AE49F8555569}" srcOrd="1" destOrd="1" presId="urn:microsoft.com/office/officeart/2005/8/layout/hProcess4"/>
    <dgm:cxn modelId="{BF837786-065C-480E-B569-B7BB9365FB4F}" type="presOf" srcId="{F43DDDBA-A6B3-429E-9140-3891FC5A287A}" destId="{E9B65C22-7FEC-42AE-BA9C-429678A47274}" srcOrd="0" destOrd="0" presId="urn:microsoft.com/office/officeart/2005/8/layout/hProcess4"/>
    <dgm:cxn modelId="{B32AE774-DE1C-4C67-B9AB-0415E62BC693}" type="presOf" srcId="{D47EAFD8-9C84-4C45-9631-09745665FC53}" destId="{13B62F13-9D1F-49AA-AEB5-0B0DF7730B64}" srcOrd="0" destOrd="0" presId="urn:microsoft.com/office/officeart/2005/8/layout/hProcess4"/>
    <dgm:cxn modelId="{6077A7D3-9BC5-4215-A087-5FF1A5614266}" srcId="{5C013E3F-E259-49F4-9DFC-EA20CEA5F44C}" destId="{79C9EA4F-CEF3-4ACE-BC03-A3EC0D6DB269}" srcOrd="1" destOrd="0" parTransId="{3F9AD40C-7E66-4A0D-B549-79A3F5691F79}" sibTransId="{ED65EC3D-E83C-4092-BA58-90F3841AA152}"/>
    <dgm:cxn modelId="{3C3BFA34-BE1D-4015-8F3B-7AC95F538886}" type="presOf" srcId="{6C4C3ACC-2A60-4EF8-9D1A-73595130BBAF}" destId="{A668F1A5-F655-41E0-958B-E066B8BAE067}" srcOrd="0" destOrd="0" presId="urn:microsoft.com/office/officeart/2005/8/layout/hProcess4"/>
    <dgm:cxn modelId="{C1898720-C368-477A-ACC2-5066D305C425}" srcId="{A3821CB8-992D-4172-B5AC-8FD6E600DACD}" destId="{6C4C3ACC-2A60-4EF8-9D1A-73595130BBAF}" srcOrd="1" destOrd="0" parTransId="{1A670320-D1DE-49AA-91C9-B86BBD508BD1}" sibTransId="{F88FB1D5-593B-4A79-B2ED-EF03249D6E76}"/>
    <dgm:cxn modelId="{75BF743B-B934-44B5-AF60-FCE02AAF1637}" type="presOf" srcId="{E01FCE53-8521-431E-A144-5B23B0BB0E8E}" destId="{FBA77324-A5A9-4198-A203-AE49F8555569}" srcOrd="1" destOrd="2" presId="urn:microsoft.com/office/officeart/2005/8/layout/hProcess4"/>
    <dgm:cxn modelId="{A0A40E74-B1E8-4243-ACDF-4C399473372B}" type="presOf" srcId="{79C9EA4F-CEF3-4ACE-BC03-A3EC0D6DB269}" destId="{30C5B16D-102E-4005-8CC6-4B163A25BBD4}" srcOrd="1" destOrd="1" presId="urn:microsoft.com/office/officeart/2005/8/layout/hProcess4"/>
    <dgm:cxn modelId="{F4B110E8-4D9A-4C4E-A98B-7E74B7119D40}" srcId="{6C4C3ACC-2A60-4EF8-9D1A-73595130BBAF}" destId="{E01FCE53-8521-431E-A144-5B23B0BB0E8E}" srcOrd="2" destOrd="0" parTransId="{ADDB5559-DDA8-416D-810F-22EF0E775F10}" sibTransId="{CDA72057-34AE-4A0C-A566-DD708D1112F6}"/>
    <dgm:cxn modelId="{A8875B33-D636-4AE7-9C54-C1D5215D9D3E}" srcId="{ED898EB8-339C-40F8-80D8-253E93AC078F}" destId="{D47EAFD8-9C84-4C45-9631-09745665FC53}" srcOrd="0" destOrd="0" parTransId="{CA9551CB-D0DD-4B7A-A03E-9440246E66EB}" sibTransId="{421EB691-4F83-4B9B-AECF-BC2FB1EBA6D4}"/>
    <dgm:cxn modelId="{51F9684F-E89D-4A4E-894F-D176FD7F5A97}" type="presOf" srcId="{E01FCE53-8521-431E-A144-5B23B0BB0E8E}" destId="{E9B65C22-7FEC-42AE-BA9C-429678A47274}" srcOrd="0" destOrd="2" presId="urn:microsoft.com/office/officeart/2005/8/layout/hProcess4"/>
    <dgm:cxn modelId="{4DF8775F-B9B8-4A7A-8B2D-D910FE21747B}" srcId="{ED898EB8-339C-40F8-80D8-253E93AC078F}" destId="{A998AA7F-42DF-45B5-99BC-ECD41E71826E}" srcOrd="2" destOrd="0" parTransId="{8422EC21-F3F2-40E9-9BC3-48255D9C330C}" sibTransId="{C75E2576-0C64-4A34-8C08-0A2F7F551536}"/>
    <dgm:cxn modelId="{8731B806-F231-40BE-82EF-369A9FE3E2BF}" type="presOf" srcId="{F43DDDBA-A6B3-429E-9140-3891FC5A287A}" destId="{FBA77324-A5A9-4198-A203-AE49F8555569}" srcOrd="1" destOrd="0" presId="urn:microsoft.com/office/officeart/2005/8/layout/hProcess4"/>
    <dgm:cxn modelId="{C48AF18D-82AD-4B03-9073-D6396270260D}" type="presOf" srcId="{DF8A1B1C-0AAE-4DAE-A392-F79D9ECD2A36}" destId="{E9B65C22-7FEC-42AE-BA9C-429678A47274}" srcOrd="0" destOrd="1" presId="urn:microsoft.com/office/officeart/2005/8/layout/hProcess4"/>
    <dgm:cxn modelId="{2BEBE019-2FBD-47FE-A910-D35105934A96}" type="presParOf" srcId="{B2D467B1-2C5E-4F0C-90D8-00A26A1A4EBB}" destId="{F949D24C-0E3E-4810-A982-FA04033EEB66}" srcOrd="0" destOrd="0" presId="urn:microsoft.com/office/officeart/2005/8/layout/hProcess4"/>
    <dgm:cxn modelId="{E2A79567-FA94-4BE4-B307-0B7FCDD25698}" type="presParOf" srcId="{B2D467B1-2C5E-4F0C-90D8-00A26A1A4EBB}" destId="{4B9FD5B9-5B6E-41C2-9987-5432F26E4263}" srcOrd="1" destOrd="0" presId="urn:microsoft.com/office/officeart/2005/8/layout/hProcess4"/>
    <dgm:cxn modelId="{6E6D14E7-4798-492B-A553-4DE8602FB1A5}" type="presParOf" srcId="{B2D467B1-2C5E-4F0C-90D8-00A26A1A4EBB}" destId="{EEE228A5-A83C-4E69-8483-8D06624BFF23}" srcOrd="2" destOrd="0" presId="urn:microsoft.com/office/officeart/2005/8/layout/hProcess4"/>
    <dgm:cxn modelId="{E39FEAE7-D320-4138-8BD0-DDAC0DF33F8A}" type="presParOf" srcId="{EEE228A5-A83C-4E69-8483-8D06624BFF23}" destId="{F4B2FBFA-C19D-48D7-9EC1-E579E83140CA}" srcOrd="0" destOrd="0" presId="urn:microsoft.com/office/officeart/2005/8/layout/hProcess4"/>
    <dgm:cxn modelId="{81F58F32-3A30-4714-AB43-9562F092EA55}" type="presParOf" srcId="{F4B2FBFA-C19D-48D7-9EC1-E579E83140CA}" destId="{823A2C21-79EF-474A-89E5-96FC5E4D45C2}" srcOrd="0" destOrd="0" presId="urn:microsoft.com/office/officeart/2005/8/layout/hProcess4"/>
    <dgm:cxn modelId="{1799AB41-B87A-40DE-A865-4A0D558D659C}" type="presParOf" srcId="{F4B2FBFA-C19D-48D7-9EC1-E579E83140CA}" destId="{13B62F13-9D1F-49AA-AEB5-0B0DF7730B64}" srcOrd="1" destOrd="0" presId="urn:microsoft.com/office/officeart/2005/8/layout/hProcess4"/>
    <dgm:cxn modelId="{5A3748FB-7FA0-4CEF-8D64-FC8272CA8ACF}" type="presParOf" srcId="{F4B2FBFA-C19D-48D7-9EC1-E579E83140CA}" destId="{AA8414FE-ECD9-49F0-A60A-FA2A5FBE6FB9}" srcOrd="2" destOrd="0" presId="urn:microsoft.com/office/officeart/2005/8/layout/hProcess4"/>
    <dgm:cxn modelId="{94B03C29-5819-4606-80FA-436C39C2D760}" type="presParOf" srcId="{F4B2FBFA-C19D-48D7-9EC1-E579E83140CA}" destId="{09E419C5-CECE-4D15-91C0-7F3560E19EA0}" srcOrd="3" destOrd="0" presId="urn:microsoft.com/office/officeart/2005/8/layout/hProcess4"/>
    <dgm:cxn modelId="{035022BA-98E4-4DC6-81BC-28CEBDC5A336}" type="presParOf" srcId="{F4B2FBFA-C19D-48D7-9EC1-E579E83140CA}" destId="{91D56C0F-7127-4B7C-BD2F-0AF722702788}" srcOrd="4" destOrd="0" presId="urn:microsoft.com/office/officeart/2005/8/layout/hProcess4"/>
    <dgm:cxn modelId="{3AD00E58-DC69-4C96-B269-C753530D51A1}" type="presParOf" srcId="{EEE228A5-A83C-4E69-8483-8D06624BFF23}" destId="{85AD8441-F1CC-4B2C-A5E7-850C834C88CD}" srcOrd="1" destOrd="0" presId="urn:microsoft.com/office/officeart/2005/8/layout/hProcess4"/>
    <dgm:cxn modelId="{58B50807-207B-4FBB-A213-4A25A4A92D1A}" type="presParOf" srcId="{EEE228A5-A83C-4E69-8483-8D06624BFF23}" destId="{C89D5470-1E2C-444E-8921-5D2AA50E9039}" srcOrd="2" destOrd="0" presId="urn:microsoft.com/office/officeart/2005/8/layout/hProcess4"/>
    <dgm:cxn modelId="{BEA1B50C-FF38-4048-9C65-54780EAD41AA}" type="presParOf" srcId="{C89D5470-1E2C-444E-8921-5D2AA50E9039}" destId="{EF63CAD2-7BF7-41AE-86FD-EA1331297532}" srcOrd="0" destOrd="0" presId="urn:microsoft.com/office/officeart/2005/8/layout/hProcess4"/>
    <dgm:cxn modelId="{448A676C-D8FC-4508-981B-B834AFC3C6DA}" type="presParOf" srcId="{C89D5470-1E2C-444E-8921-5D2AA50E9039}" destId="{E9B65C22-7FEC-42AE-BA9C-429678A47274}" srcOrd="1" destOrd="0" presId="urn:microsoft.com/office/officeart/2005/8/layout/hProcess4"/>
    <dgm:cxn modelId="{4B5C8D04-E8E7-4EEE-B717-6DCAA0629734}" type="presParOf" srcId="{C89D5470-1E2C-444E-8921-5D2AA50E9039}" destId="{FBA77324-A5A9-4198-A203-AE49F8555569}" srcOrd="2" destOrd="0" presId="urn:microsoft.com/office/officeart/2005/8/layout/hProcess4"/>
    <dgm:cxn modelId="{4E6FD171-3A72-479F-B9D4-554D7A65FEBB}" type="presParOf" srcId="{C89D5470-1E2C-444E-8921-5D2AA50E9039}" destId="{A668F1A5-F655-41E0-958B-E066B8BAE067}" srcOrd="3" destOrd="0" presId="urn:microsoft.com/office/officeart/2005/8/layout/hProcess4"/>
    <dgm:cxn modelId="{DBFFC715-2A5E-47CC-A06B-9505F60C9751}" type="presParOf" srcId="{C89D5470-1E2C-444E-8921-5D2AA50E9039}" destId="{3DB228DB-A30B-47FC-B8D8-59EFCC438FCE}" srcOrd="4" destOrd="0" presId="urn:microsoft.com/office/officeart/2005/8/layout/hProcess4"/>
    <dgm:cxn modelId="{5C05A4F5-3F0A-4278-94A5-0590D78D3BF3}" type="presParOf" srcId="{EEE228A5-A83C-4E69-8483-8D06624BFF23}" destId="{1127472D-0754-4015-A4B6-E2A9613770FC}" srcOrd="3" destOrd="0" presId="urn:microsoft.com/office/officeart/2005/8/layout/hProcess4"/>
    <dgm:cxn modelId="{A153F1EE-C121-42AF-AE48-F61993DCD9DC}" type="presParOf" srcId="{EEE228A5-A83C-4E69-8483-8D06624BFF23}" destId="{1C7D3057-DED8-4E1E-8F92-4D95BE2B712B}" srcOrd="4" destOrd="0" presId="urn:microsoft.com/office/officeart/2005/8/layout/hProcess4"/>
    <dgm:cxn modelId="{C001ECB3-C0CB-43FC-8EBB-DB2111972BAA}" type="presParOf" srcId="{1C7D3057-DED8-4E1E-8F92-4D95BE2B712B}" destId="{B03D0D01-A83C-4C27-A4BD-A38961076017}" srcOrd="0" destOrd="0" presId="urn:microsoft.com/office/officeart/2005/8/layout/hProcess4"/>
    <dgm:cxn modelId="{ED5FE99B-C4BD-46BA-AD88-E646239C9C1B}" type="presParOf" srcId="{1C7D3057-DED8-4E1E-8F92-4D95BE2B712B}" destId="{3BC430A6-482C-4F82-9C1A-3379DB552412}" srcOrd="1" destOrd="0" presId="urn:microsoft.com/office/officeart/2005/8/layout/hProcess4"/>
    <dgm:cxn modelId="{D9093DFF-F4A2-4F2E-94D9-E9CAD26E99E0}" type="presParOf" srcId="{1C7D3057-DED8-4E1E-8F92-4D95BE2B712B}" destId="{30C5B16D-102E-4005-8CC6-4B163A25BBD4}" srcOrd="2" destOrd="0" presId="urn:microsoft.com/office/officeart/2005/8/layout/hProcess4"/>
    <dgm:cxn modelId="{67CDDC92-B09C-4714-9F3D-A0F8A9AF74A2}" type="presParOf" srcId="{1C7D3057-DED8-4E1E-8F92-4D95BE2B712B}" destId="{FF8E1235-E285-4385-BAB2-8DC5097D4452}" srcOrd="3" destOrd="0" presId="urn:microsoft.com/office/officeart/2005/8/layout/hProcess4"/>
    <dgm:cxn modelId="{1DE51346-092E-4D3D-9636-553A01EBCE63}" type="presParOf" srcId="{1C7D3057-DED8-4E1E-8F92-4D95BE2B712B}" destId="{DF28D548-96D0-43AE-A65A-7C66AD1E39E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62F13-9D1F-49AA-AEB5-0B0DF7730B64}">
      <dsp:nvSpPr>
        <dsp:cNvPr id="0" name=""/>
        <dsp:cNvSpPr/>
      </dsp:nvSpPr>
      <dsp:spPr>
        <a:xfrm>
          <a:off x="43626" y="910771"/>
          <a:ext cx="2438408" cy="1524451"/>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Train 6,000 IHSS Consumer-Provider Pairs over 3-Year Period</a:t>
          </a:r>
          <a:endParaRPr lang="en-US" sz="1400" kern="1200" dirty="0"/>
        </a:p>
        <a:p>
          <a:pPr marL="114300" lvl="1" indent="-114300" algn="l" defTabSz="622300">
            <a:lnSpc>
              <a:spcPct val="90000"/>
            </a:lnSpc>
            <a:spcBef>
              <a:spcPct val="0"/>
            </a:spcBef>
            <a:spcAft>
              <a:spcPct val="15000"/>
            </a:spcAft>
            <a:buChar char="••"/>
          </a:pPr>
          <a:r>
            <a:rPr lang="en-US" sz="1400" kern="1200" dirty="0" smtClean="0"/>
            <a:t>Consumer directed</a:t>
          </a:r>
          <a:endParaRPr lang="en-US" sz="1400" kern="1200" dirty="0"/>
        </a:p>
        <a:p>
          <a:pPr marL="114300" lvl="1" indent="-114300" algn="l" defTabSz="622300">
            <a:lnSpc>
              <a:spcPct val="90000"/>
            </a:lnSpc>
            <a:spcBef>
              <a:spcPct val="0"/>
            </a:spcBef>
            <a:spcAft>
              <a:spcPct val="15000"/>
            </a:spcAft>
            <a:buChar char="••"/>
          </a:pPr>
          <a:r>
            <a:rPr lang="en-US" sz="1400" kern="1200" dirty="0" smtClean="0"/>
            <a:t>Integrate provider into consumers’  care team</a:t>
          </a:r>
          <a:endParaRPr lang="en-US" sz="1400" kern="1200" dirty="0"/>
        </a:p>
      </dsp:txBody>
      <dsp:txXfrm>
        <a:off x="78708" y="945853"/>
        <a:ext cx="2368244" cy="1127619"/>
      </dsp:txXfrm>
    </dsp:sp>
    <dsp:sp modelId="{85AD8441-F1CC-4B2C-A5E7-850C834C88CD}">
      <dsp:nvSpPr>
        <dsp:cNvPr id="0" name=""/>
        <dsp:cNvSpPr/>
      </dsp:nvSpPr>
      <dsp:spPr>
        <a:xfrm>
          <a:off x="1364297" y="1731268"/>
          <a:ext cx="2339315" cy="2339315"/>
        </a:xfrm>
        <a:prstGeom prst="leftCircularArrow">
          <a:avLst>
            <a:gd name="adj1" fmla="val 2999"/>
            <a:gd name="adj2" fmla="val 367658"/>
            <a:gd name="adj3" fmla="val 2143169"/>
            <a:gd name="adj4" fmla="val 9024489"/>
            <a:gd name="adj5" fmla="val 3498"/>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09E419C5-CECE-4D15-91C0-7F3560E19EA0}">
      <dsp:nvSpPr>
        <dsp:cNvPr id="0" name=""/>
        <dsp:cNvSpPr/>
      </dsp:nvSpPr>
      <dsp:spPr>
        <a:xfrm>
          <a:off x="625380" y="2679419"/>
          <a:ext cx="1915118" cy="761579"/>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Better care</a:t>
          </a:r>
          <a:endParaRPr lang="en-US" sz="2300" kern="1200" dirty="0"/>
        </a:p>
      </dsp:txBody>
      <dsp:txXfrm>
        <a:off x="647686" y="2701725"/>
        <a:ext cx="1870506" cy="716967"/>
      </dsp:txXfrm>
    </dsp:sp>
    <dsp:sp modelId="{E9B65C22-7FEC-42AE-BA9C-429678A47274}">
      <dsp:nvSpPr>
        <dsp:cNvPr id="0" name=""/>
        <dsp:cNvSpPr/>
      </dsp:nvSpPr>
      <dsp:spPr>
        <a:xfrm>
          <a:off x="2874525" y="1283190"/>
          <a:ext cx="2154508" cy="1777018"/>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Reduce ER visits </a:t>
          </a:r>
          <a:endParaRPr lang="en-US" sz="1400" kern="1200" dirty="0"/>
        </a:p>
        <a:p>
          <a:pPr marL="114300" lvl="1" indent="-114300" algn="l" defTabSz="622300">
            <a:lnSpc>
              <a:spcPct val="90000"/>
            </a:lnSpc>
            <a:spcBef>
              <a:spcPct val="0"/>
            </a:spcBef>
            <a:spcAft>
              <a:spcPct val="15000"/>
            </a:spcAft>
            <a:buChar char="••"/>
          </a:pPr>
          <a:r>
            <a:rPr lang="en-US" sz="1400" kern="1200" dirty="0" smtClean="0"/>
            <a:t>Reduce LOS in nursing homes </a:t>
          </a:r>
        </a:p>
        <a:p>
          <a:pPr marL="114300" lvl="1" indent="-114300" algn="l" defTabSz="622300">
            <a:lnSpc>
              <a:spcPct val="90000"/>
            </a:lnSpc>
            <a:spcBef>
              <a:spcPct val="0"/>
            </a:spcBef>
            <a:spcAft>
              <a:spcPct val="15000"/>
            </a:spcAft>
            <a:buChar char="••"/>
          </a:pPr>
          <a:r>
            <a:rPr lang="en-US" sz="1400" kern="1200" dirty="0" smtClean="0"/>
            <a:t>Reduce hospitalization</a:t>
          </a:r>
        </a:p>
      </dsp:txBody>
      <dsp:txXfrm>
        <a:off x="2915419" y="1704874"/>
        <a:ext cx="2072720" cy="1314441"/>
      </dsp:txXfrm>
    </dsp:sp>
    <dsp:sp modelId="{1127472D-0754-4015-A4B6-E2A9613770FC}">
      <dsp:nvSpPr>
        <dsp:cNvPr id="0" name=""/>
        <dsp:cNvSpPr/>
      </dsp:nvSpPr>
      <dsp:spPr>
        <a:xfrm>
          <a:off x="4054997" y="203139"/>
          <a:ext cx="2653153" cy="2614614"/>
        </a:xfrm>
        <a:prstGeom prst="circularArrow">
          <a:avLst>
            <a:gd name="adj1" fmla="val 2683"/>
            <a:gd name="adj2" fmla="val 326525"/>
            <a:gd name="adj3" fmla="val 19497965"/>
            <a:gd name="adj4" fmla="val 12575511"/>
            <a:gd name="adj5" fmla="val 313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668F1A5-F655-41E0-958B-E066B8BAE067}">
      <dsp:nvSpPr>
        <dsp:cNvPr id="0" name=""/>
        <dsp:cNvSpPr/>
      </dsp:nvSpPr>
      <dsp:spPr>
        <a:xfrm>
          <a:off x="3353305" y="902400"/>
          <a:ext cx="1915118" cy="761579"/>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Improve health</a:t>
          </a:r>
          <a:endParaRPr lang="en-US" sz="2300" kern="1200" dirty="0"/>
        </a:p>
      </dsp:txBody>
      <dsp:txXfrm>
        <a:off x="3375611" y="924706"/>
        <a:ext cx="1870506" cy="716967"/>
      </dsp:txXfrm>
    </dsp:sp>
    <dsp:sp modelId="{3BC430A6-482C-4F82-9C1A-3379DB552412}">
      <dsp:nvSpPr>
        <dsp:cNvPr id="0" name=""/>
        <dsp:cNvSpPr/>
      </dsp:nvSpPr>
      <dsp:spPr>
        <a:xfrm>
          <a:off x="5602450" y="1283190"/>
          <a:ext cx="2154508" cy="1777018"/>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Achieve $25 million in savings</a:t>
          </a:r>
          <a:endParaRPr lang="en-US" sz="1400" kern="1200" dirty="0"/>
        </a:p>
        <a:p>
          <a:pPr marL="114300" lvl="1" indent="-114300" algn="l" defTabSz="622300">
            <a:lnSpc>
              <a:spcPct val="90000"/>
            </a:lnSpc>
            <a:spcBef>
              <a:spcPct val="0"/>
            </a:spcBef>
            <a:spcAft>
              <a:spcPct val="15000"/>
            </a:spcAft>
            <a:buChar char="••"/>
          </a:pPr>
          <a:r>
            <a:rPr lang="en-US" sz="1400" kern="1200" dirty="0" smtClean="0"/>
            <a:t>$10.2m Medicaid; $14.7m Medicare</a:t>
          </a:r>
          <a:endParaRPr lang="en-US" sz="1400" kern="1200" dirty="0"/>
        </a:p>
      </dsp:txBody>
      <dsp:txXfrm>
        <a:off x="5643344" y="1324084"/>
        <a:ext cx="2072720" cy="1314441"/>
      </dsp:txXfrm>
    </dsp:sp>
    <dsp:sp modelId="{FF8E1235-E285-4385-BAB2-8DC5097D4452}">
      <dsp:nvSpPr>
        <dsp:cNvPr id="0" name=""/>
        <dsp:cNvSpPr/>
      </dsp:nvSpPr>
      <dsp:spPr>
        <a:xfrm>
          <a:off x="6081229" y="2679419"/>
          <a:ext cx="1915118" cy="761579"/>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Lower costs</a:t>
          </a:r>
          <a:endParaRPr lang="en-US" sz="2300" kern="1200" dirty="0"/>
        </a:p>
      </dsp:txBody>
      <dsp:txXfrm>
        <a:off x="6103535" y="2701725"/>
        <a:ext cx="1870506" cy="7169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DA936-B543-EB4D-B1FE-25B2A11209B8}" type="datetimeFigureOut">
              <a:rPr lang="en-US" smtClean="0"/>
              <a:t>3/30/2016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302971-3174-6E42-A816-84F425C19ACC}" type="slidenum">
              <a:rPr lang="en-US" smtClean="0"/>
              <a:t>‹#›</a:t>
            </a:fld>
            <a:endParaRPr lang="en-US"/>
          </a:p>
        </p:txBody>
      </p:sp>
    </p:spTree>
    <p:extLst>
      <p:ext uri="{BB962C8B-B14F-4D97-AF65-F5344CB8AC3E}">
        <p14:creationId xmlns:p14="http://schemas.microsoft.com/office/powerpoint/2010/main" val="2057071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1C234-4718-40BF-ABD1-58ED2B8103EC}" type="datetimeFigureOut">
              <a:rPr lang="en-US" smtClean="0"/>
              <a:pPr/>
              <a:t>3/30/2016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701DC-B635-49E1-887F-6E59816E94AC}" type="slidenum">
              <a:rPr lang="en-US" smtClean="0"/>
              <a:pPr/>
              <a:t>‹#›</a:t>
            </a:fld>
            <a:endParaRPr lang="en-US"/>
          </a:p>
        </p:txBody>
      </p:sp>
    </p:spTree>
    <p:extLst>
      <p:ext uri="{BB962C8B-B14F-4D97-AF65-F5344CB8AC3E}">
        <p14:creationId xmlns:p14="http://schemas.microsoft.com/office/powerpoint/2010/main" val="17195501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sz="1200" dirty="0" smtClean="0"/>
              <a:t>CCI (Coordinated Care Initiative)</a:t>
            </a:r>
          </a:p>
          <a:p>
            <a:r>
              <a:rPr lang="en-US" altLang="en-US" sz="1200" dirty="0" smtClean="0"/>
              <a:t>CMS duals demonstration project that seeks to integrate the delivery of a consumer’s Medicaid and Medicare benefits into one managed care plan. </a:t>
            </a:r>
          </a:p>
          <a:p>
            <a:endParaRPr lang="en-US" altLang="en-US" sz="1200" dirty="0" smtClean="0"/>
          </a:p>
          <a:p>
            <a:r>
              <a:rPr lang="en-US" altLang="en-US" sz="1200" dirty="0" smtClean="0"/>
              <a:t>From a fiscal standpoint, the aim of the demonstration is to produce greater value for the Medicare and Medicaid programs by improving health outcomes and containing costs, primarily through shifting service delivery into the home and community and away from institutional settings. </a:t>
            </a:r>
          </a:p>
          <a:p>
            <a:pPr marL="0" indent="0">
              <a:buNone/>
            </a:pPr>
            <a:endParaRPr lang="en-US" altLang="en-US" sz="1200" dirty="0" smtClean="0"/>
          </a:p>
          <a:p>
            <a:r>
              <a:rPr lang="en-US" altLang="en-US" sz="1200" dirty="0" smtClean="0"/>
              <a:t>Created a model that promotes a direct line of communication between the home care worker and the consumer’s health care team; thus creating an infrastructure that allows the home care provider to be an integral member of the consumer’s care delivery. </a:t>
            </a:r>
          </a:p>
          <a:p>
            <a:endParaRPr lang="en-US" dirty="0"/>
          </a:p>
        </p:txBody>
      </p:sp>
      <p:sp>
        <p:nvSpPr>
          <p:cNvPr id="4" name="Slide Number Placeholder 3"/>
          <p:cNvSpPr>
            <a:spLocks noGrp="1"/>
          </p:cNvSpPr>
          <p:nvPr>
            <p:ph type="sldNum" sz="quarter" idx="10"/>
          </p:nvPr>
        </p:nvSpPr>
        <p:spPr/>
        <p:txBody>
          <a:bodyPr/>
          <a:lstStyle/>
          <a:p>
            <a:fld id="{F1EFA1F9-370C-49C4-8D3C-4ABF10AB4E7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9194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9701DC-B635-49E1-887F-6E59816E94A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8669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4.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F37385-6129-47B2-8B42-B80948C68DA2}" type="datetime1">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222244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543DD-1E22-489A-9C66-E305DBFA32C6}" type="datetime1">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190547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9EFAD-6EBD-4C04-BD44-FEC80EBF0049}" type="datetime1">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2604822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CE78F-022F-4FC8-899D-7B1F88758CB7}"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384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6CB2D-D333-466A-A2BD-38CB63915074}"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90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1715A-70BD-4B82-8E3E-BA31DA8457ED}"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90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8BB5E-2477-4100-A305-059C9CDE467E}" type="datetime1">
              <a:rPr lang="en-US" smtClean="0">
                <a:solidFill>
                  <a:prstClr val="black">
                    <a:tint val="75000"/>
                  </a:prstClr>
                </a:solidFill>
              </a:r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121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D10044-C5FE-46E0-BDEB-84506A26130C}" type="datetime1">
              <a:rPr lang="en-US" smtClean="0">
                <a:solidFill>
                  <a:prstClr val="black">
                    <a:tint val="75000"/>
                  </a:prstClr>
                </a:solidFill>
              </a:rPr>
              <a:t>3/30/2016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345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79F97-C9CC-47EB-837A-3F2C9D234930}" type="datetime1">
              <a:rPr lang="en-US" smtClean="0">
                <a:solidFill>
                  <a:prstClr val="black">
                    <a:tint val="75000"/>
                  </a:prstClr>
                </a:solidFill>
              </a:rPr>
              <a:t>3/30/2016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04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46DD5-4984-41F1-8818-E08DFC9DB849}" type="datetime1">
              <a:rPr lang="en-US" smtClean="0">
                <a:solidFill>
                  <a:prstClr val="black">
                    <a:tint val="75000"/>
                  </a:prstClr>
                </a:solidFill>
              </a:rPr>
              <a:t>3/30/2016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809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30BAD-4ABF-4C6F-B4CC-6A20B2694DB9}" type="datetime1">
              <a:rPr lang="en-US" smtClean="0">
                <a:solidFill>
                  <a:prstClr val="black">
                    <a:tint val="75000"/>
                  </a:prstClr>
                </a:solidFill>
              </a:r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29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51EA4-C7D2-4BF7-965F-6417A72E842C}" type="datetime1">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3662213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4F60A-A3FE-4D9B-9BAA-64E632900109}" type="datetime1">
              <a:rPr lang="en-US" smtClean="0">
                <a:solidFill>
                  <a:prstClr val="black">
                    <a:tint val="75000"/>
                  </a:prstClr>
                </a:solidFill>
              </a:r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317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E339C-9BFE-4F3A-A3B3-399194A17589}"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649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E1763-399F-4698-9073-173F804EFF52}"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621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2D9D63-5B54-4033-AA20-5F84CC6E1DE3}"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619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75291-627C-474A-A553-CDAD95BE4378}"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08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94E01-22A5-4E96-89E7-BD0519FC926F}"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91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C2D841-4B75-4AE7-BBCF-16BAF9ADDAE4}" type="datetime1">
              <a:rPr lang="en-US" smtClean="0">
                <a:solidFill>
                  <a:prstClr val="black">
                    <a:tint val="75000"/>
                  </a:prstClr>
                </a:solidFill>
              </a:r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547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3F6CAF-62C8-4A3E-9A08-1D9FC4EB234D}" type="datetime1">
              <a:rPr lang="en-US" smtClean="0">
                <a:solidFill>
                  <a:prstClr val="black">
                    <a:tint val="75000"/>
                  </a:prstClr>
                </a:solidFill>
              </a:rPr>
              <a:t>3/30/2016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024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068AC1-70B3-4468-820E-C467E1E722E9}" type="datetime1">
              <a:rPr lang="en-US" smtClean="0">
                <a:solidFill>
                  <a:prstClr val="black">
                    <a:tint val="75000"/>
                  </a:prstClr>
                </a:solidFill>
              </a:rPr>
              <a:t>3/30/2016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276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75EE9-91E4-4D9F-909B-E2B9558DDE10}" type="datetime1">
              <a:rPr lang="en-US" smtClean="0">
                <a:solidFill>
                  <a:prstClr val="black">
                    <a:tint val="75000"/>
                  </a:prstClr>
                </a:solidFill>
              </a:rPr>
              <a:t>3/30/2016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89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568F1-6524-4B3A-8893-59ED37FBFDA1}" type="datetime1">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2099377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EE7EC-0D66-4448-AC91-AC427A876CFE}" type="datetime1">
              <a:rPr lang="en-US" smtClean="0">
                <a:solidFill>
                  <a:prstClr val="black">
                    <a:tint val="75000"/>
                  </a:prstClr>
                </a:solidFill>
              </a:r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669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F0CDC-92BE-4CEE-9607-50AF8D6791E7}" type="datetime1">
              <a:rPr lang="en-US" smtClean="0">
                <a:solidFill>
                  <a:prstClr val="black">
                    <a:tint val="75000"/>
                  </a:prstClr>
                </a:solidFill>
              </a:r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2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542FB-84E1-4D94-B180-13569149ADF2}"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064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17B64-2155-4465-93A1-EA77F23829E4}"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497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EA6B6FE2-F4CE-4674-BA75-F2417B0F7890}" type="datetime1">
              <a:rPr lang="en-US" smtClean="0">
                <a:solidFill>
                  <a:prstClr val="white"/>
                </a:solidFill>
              </a:rPr>
              <a:t>3/30/2016</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4" name="Picture 13"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69509417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5A6F9D2-8EF3-4C03-864C-5ECD55A84677}" type="datetime1">
              <a:rPr lang="en-US" smtClean="0">
                <a:solidFill>
                  <a:prstClr val="white"/>
                </a:solidFill>
              </a:rPr>
              <a:t>3/30/2016</a:t>
            </a:fld>
            <a:endParaRPr lang="en-US" dirty="0">
              <a:solidFill>
                <a:prstClr val="white"/>
              </a:solidFill>
            </a:endParaRPr>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smtClean="0"/>
              <a:t>Click to edit Master text styles</a:t>
            </a:r>
          </a:p>
        </p:txBody>
      </p:sp>
      <p:pic>
        <p:nvPicPr>
          <p:cNvPr id="8" name="Picture 7"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87450553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4D9D6E8-B7F8-4A1D-85D2-FAECB4AD8D9D}" type="datetime1">
              <a:rPr lang="en-US" smtClean="0">
                <a:solidFill>
                  <a:prstClr val="white"/>
                </a:solidFill>
              </a:rPr>
              <a:t>3/30/2016</a:t>
            </a:fld>
            <a:endParaRPr lang="en-US" dirty="0">
              <a:solidFill>
                <a:prstClr val="white"/>
              </a:solidFill>
            </a:endParaRPr>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smtClean="0"/>
              <a:t>Click to edit Master text styles</a:t>
            </a:r>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98503804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7D81BCD-6666-48FA-A808-907526454B30}" type="datetime1">
              <a:rPr lang="en-US" smtClean="0">
                <a:solidFill>
                  <a:prstClr val="white"/>
                </a:solidFill>
              </a:rPr>
              <a:t>3/30/2016</a:t>
            </a:fld>
            <a:endParaRPr lang="en-US" dirty="0">
              <a:solidFill>
                <a:prstClr val="white"/>
              </a:solidFill>
            </a:endParaRPr>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smtClean="0"/>
              <a:t>Click to edit Master text styles</a:t>
            </a:r>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1026293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D01D2D2-EEC7-45FC-BE64-63C5E51D3DA8}" type="datetime1">
              <a:rPr lang="en-US" smtClean="0">
                <a:solidFill>
                  <a:prstClr val="white"/>
                </a:solidFill>
              </a:rPr>
              <a:t>3/30/2016</a:t>
            </a:fld>
            <a:endParaRPr lang="en-US" dirty="0">
              <a:solidFill>
                <a:prstClr val="white"/>
              </a:solidFill>
            </a:endParaRPr>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smtClean="0"/>
              <a:t>Click to edit Master text styles</a:t>
            </a:r>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06172580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C7415C9-967B-4416-9B48-35AB15720425}" type="datetime1">
              <a:rPr lang="en-US" smtClean="0">
                <a:solidFill>
                  <a:prstClr val="white"/>
                </a:solidFill>
              </a:rPr>
              <a:t>3/30/2016</a:t>
            </a:fld>
            <a:endParaRPr lang="en-US" dirty="0">
              <a:solidFill>
                <a:prstClr val="white"/>
              </a:solidFill>
            </a:endParaRPr>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smtClean="0"/>
              <a:t>Click to edit Master text styles</a:t>
            </a:r>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79519790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23283-E994-4B51-A440-8D8EF85B96FC}" type="datetime1">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951060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38A8BBE8-1F46-4985-892E-DE2FCBADBCD3}" type="datetime1">
              <a:rPr lang="en-US" smtClean="0">
                <a:solidFill>
                  <a:srgbClr val="FFFFFF"/>
                </a:solidFill>
              </a:rPr>
              <a:t>3/30/2016</a:t>
            </a:fld>
            <a:endParaRPr lang="en-US" dirty="0">
              <a:solidFill>
                <a:srgbClr val="FFFFFF"/>
              </a:solidFill>
            </a:endParaRPr>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endParaRPr lang="en-US" dirty="0">
              <a:solidFill>
                <a:srgbClr val="FFFFFF"/>
              </a:solidFill>
            </a:endParaRP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solidFill>
                  <a:srgbClr val="FFFFFF"/>
                </a:solidFill>
              </a:rPr>
              <a:pPr/>
              <a:t>‹#›</a:t>
            </a:fld>
            <a:endParaRPr lang="en-US" dirty="0">
              <a:solidFill>
                <a:srgbClr val="FFFFFF"/>
              </a:solidFill>
            </a:endParaRPr>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52049"/>
                </a:solidFill>
              </a:endParaRPr>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52049"/>
                </a:solidFill>
              </a:endParaRPr>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240222804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114E268-0E5D-4C45-9797-6CEA848ED5D4}" type="datetime1">
              <a:rPr lang="en-US" smtClean="0">
                <a:solidFill>
                  <a:prstClr val="white"/>
                </a:solidFill>
              </a:rPr>
              <a:t>3/30/2016</a:t>
            </a:fld>
            <a:endParaRPr lang="en-US" dirty="0">
              <a:solidFill>
                <a:prstClr val="white"/>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solidFill>
                <a:prstClr val="white"/>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83394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D7C7010-872E-4430-A293-FA3E1E476B26}" type="datetime1">
              <a:rPr lang="en-US" smtClean="0">
                <a:solidFill>
                  <a:prstClr val="white"/>
                </a:solidFill>
              </a:rPr>
              <a:t>3/30/2016</a:t>
            </a:fld>
            <a:endParaRPr lang="en-US" dirty="0">
              <a:solidFill>
                <a:prstClr val="white"/>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solidFill>
                <a:prstClr val="white"/>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757170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BC5A3D2-FA9D-48D5-ADC2-B287E6B82780}" type="datetime1">
              <a:rPr lang="en-US" smtClean="0">
                <a:solidFill>
                  <a:prstClr val="white"/>
                </a:solidFill>
              </a:rPr>
              <a:t>3/30/2016</a:t>
            </a:fld>
            <a:endParaRPr lang="en-US" dirty="0">
              <a:solidFill>
                <a:prstClr val="white"/>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solidFill>
                <a:prstClr val="white"/>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07498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B8348D02-4F3C-4B59-B3EF-0C5F223D67C8}" type="datetime1">
              <a:rPr lang="en-US" smtClean="0">
                <a:solidFill>
                  <a:prstClr val="white"/>
                </a:solidFill>
              </a:rPr>
              <a:t>3/30/2016</a:t>
            </a:fld>
            <a:endParaRPr lang="en-US" dirty="0">
              <a:solidFill>
                <a:prstClr val="white"/>
              </a:solidFill>
            </a:endParaRPr>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solidFill>
                <a:prstClr val="white"/>
              </a:solidFill>
            </a:endParaRP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2755557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2B42F83-DA9C-4667-A903-3F61629FAEB1}" type="datetime1">
              <a:rPr lang="en-US" smtClean="0">
                <a:solidFill>
                  <a:prstClr val="white"/>
                </a:solidFill>
              </a:rPr>
              <a:t>3/30/2016</a:t>
            </a:fld>
            <a:endParaRPr lang="en-US" dirty="0">
              <a:solidFill>
                <a:prstClr val="white"/>
              </a:solidFill>
            </a:endParaRPr>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solidFill>
                <a:prstClr val="white"/>
              </a:solidFill>
            </a:endParaRP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532503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B91DC076-9109-4EE0-8488-BE9A9042F567}" type="datetime1">
              <a:rPr lang="en-US" smtClean="0">
                <a:solidFill>
                  <a:prstClr val="white"/>
                </a:solidFill>
              </a:rPr>
              <a:t>3/30/2016</a:t>
            </a:fld>
            <a:endParaRPr lang="en-US" dirty="0">
              <a:solidFill>
                <a:prstClr val="white"/>
              </a:solidFill>
            </a:endParaRPr>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solidFill>
                <a:prstClr val="white"/>
              </a:solidFill>
            </a:endParaRPr>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875044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1B018D6-60F7-4BBB-920E-33A6D81383CB}" type="datetime1">
              <a:rPr lang="en-US" smtClean="0">
                <a:solidFill>
                  <a:prstClr val="white"/>
                </a:solidFill>
              </a:rPr>
              <a:t>3/30/2016</a:t>
            </a:fld>
            <a:endParaRPr lang="en-US" dirty="0">
              <a:solidFill>
                <a:prstClr val="white"/>
              </a:solidFill>
            </a:endParaRPr>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solidFill>
                <a:prstClr val="white"/>
              </a:solidFill>
            </a:endParaRP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4756085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45604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4406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05EBD1-996D-4B0B-852F-B8048BD0AC27}" type="datetime1">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39030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20517612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90379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tx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4198428072"/>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3321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361E0-0C0E-40EF-9D88-67C62A468F97}" type="datetime1">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261507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F3437-8C5B-46DC-AE46-4EE22A8E2356}" type="datetime1">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223251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1F4D8-573E-477B-8436-1B7A1940D264}" type="datetime1">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253850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6AF58-658D-4E27-AE05-3781B3D9E5FD}" type="datetime1">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F375F-1A50-4395-9679-ED4E9D7AF857}" type="slidenum">
              <a:rPr lang="en-US" smtClean="0"/>
              <a:pPr/>
              <a:t>‹#›</a:t>
            </a:fld>
            <a:endParaRPr lang="en-US"/>
          </a:p>
        </p:txBody>
      </p:sp>
    </p:spTree>
    <p:extLst>
      <p:ext uri="{BB962C8B-B14F-4D97-AF65-F5344CB8AC3E}">
        <p14:creationId xmlns:p14="http://schemas.microsoft.com/office/powerpoint/2010/main" val="143081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93AAE-1AAB-4188-8497-CBC36126CB40}" type="datetime1">
              <a:rPr lang="en-US" smtClean="0"/>
              <a:t>3/30/2016</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F375F-1A50-4395-9679-ED4E9D7AF857}" type="slidenum">
              <a:rPr lang="en-US" smtClean="0"/>
              <a:pPr/>
              <a:t>‹#›</a:t>
            </a:fld>
            <a:endParaRPr lang="en-US"/>
          </a:p>
        </p:txBody>
      </p:sp>
    </p:spTree>
    <p:extLst>
      <p:ext uri="{BB962C8B-B14F-4D97-AF65-F5344CB8AC3E}">
        <p14:creationId xmlns:p14="http://schemas.microsoft.com/office/powerpoint/2010/main" val="665270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9394B-0BC9-4201-AA3F-643020A4F9DB}"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955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2B21F-EC91-42FB-8543-185C4C96A891}" type="datetime1">
              <a:rPr lang="en-US" smtClean="0">
                <a:solidFill>
                  <a:prstClr val="black">
                    <a:tint val="75000"/>
                  </a:prstClr>
                </a:solidFill>
              </a:rPr>
              <a:t>3/30/2016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98CE9-58FB-40E4-9D34-4E30B2593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4946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2AE6261C-AB1B-47B7-84EC-1DFAFB344516}" type="datetime1">
              <a:rPr lang="en-US" smtClean="0">
                <a:solidFill>
                  <a:prstClr val="white"/>
                </a:solidFill>
              </a:rPr>
              <a:t>3/30/2016</a:t>
            </a:fld>
            <a:endParaRPr lang="en-US" dirty="0">
              <a:solidFill>
                <a:prstClr val="white"/>
              </a:solidFill>
            </a:endParaRPr>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solidFill>
                <a:prstClr val="white"/>
              </a:solidFill>
            </a:endParaRP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pic>
        <p:nvPicPr>
          <p:cNvPr id="9" name="Picture 41"/>
          <p:cNvPicPr>
            <a:picLocks noChangeAspect="1" noChangeArrowheads="1"/>
          </p:cNvPicPr>
          <p:nvPr/>
        </p:nvPicPr>
        <p:blipFill rotWithShape="1">
          <a:blip r:embed="rId22">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5582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transition>
    <p:fade/>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corinne@cltcec.or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B298CE9-58FB-40E4-9D34-4E30B25934FD}" type="slidenum">
              <a:rPr lang="en-US" smtClean="0">
                <a:solidFill>
                  <a:prstClr val="black">
                    <a:tint val="75000"/>
                  </a:prstClr>
                </a:solidFill>
              </a:rPr>
              <a:pPr/>
              <a:t>1</a:t>
            </a:fld>
            <a:endParaRPr lang="en-US">
              <a:solidFill>
                <a:prstClr val="black">
                  <a:tint val="75000"/>
                </a:prstClr>
              </a:solidFill>
            </a:endParaRPr>
          </a:p>
        </p:txBody>
      </p:sp>
      <p:sp>
        <p:nvSpPr>
          <p:cNvPr id="7" name="Title 6"/>
          <p:cNvSpPr>
            <a:spLocks noGrp="1"/>
          </p:cNvSpPr>
          <p:nvPr>
            <p:ph type="ctrTitle"/>
          </p:nvPr>
        </p:nvSpPr>
        <p:spPr>
          <a:xfrm>
            <a:off x="152400" y="2130425"/>
            <a:ext cx="8686800" cy="1470025"/>
          </a:xfrm>
        </p:spPr>
        <p:txBody>
          <a:bodyPr>
            <a:normAutofit fontScale="90000"/>
          </a:bodyPr>
          <a:lstStyle/>
          <a:p>
            <a:r>
              <a:rPr lang="en-US" sz="6000" dirty="0"/>
              <a:t/>
            </a:r>
            <a:br>
              <a:rPr lang="en-US" sz="6000" dirty="0"/>
            </a:br>
            <a:r>
              <a:rPr lang="en-US" sz="6000" dirty="0"/>
              <a:t>Home Care Workers: </a:t>
            </a:r>
            <a:r>
              <a:rPr lang="en-US" sz="6000" dirty="0" smtClean="0"/>
              <a:t/>
            </a:r>
            <a:br>
              <a:rPr lang="en-US" sz="6000" dirty="0" smtClean="0"/>
            </a:br>
            <a:r>
              <a:rPr lang="en-US" sz="6000" dirty="0" smtClean="0"/>
              <a:t>Critical </a:t>
            </a:r>
            <a:r>
              <a:rPr lang="en-US" sz="6000" dirty="0"/>
              <a:t>Members of the Health Care </a:t>
            </a:r>
            <a:r>
              <a:rPr lang="en-US" sz="6000" dirty="0" smtClean="0"/>
              <a:t>Team</a:t>
            </a:r>
            <a:br>
              <a:rPr lang="en-US" sz="6000" dirty="0" smtClean="0"/>
            </a:br>
            <a:r>
              <a:rPr lang="en-US" sz="6000" dirty="0" smtClean="0"/>
              <a:t/>
            </a:r>
            <a:br>
              <a:rPr lang="en-US" sz="6000" dirty="0" smtClean="0"/>
            </a:br>
            <a:r>
              <a:rPr lang="en-US" dirty="0" smtClean="0"/>
              <a:t>Corinne Eldridge</a:t>
            </a:r>
            <a:br>
              <a:rPr lang="en-US" dirty="0" smtClean="0"/>
            </a:br>
            <a:r>
              <a:rPr lang="en-US" dirty="0" smtClean="0"/>
              <a:t>Executive Director, CLTCEC</a:t>
            </a:r>
            <a:r>
              <a:rPr lang="en-US" sz="6000" dirty="0"/>
              <a:t/>
            </a:r>
            <a:br>
              <a:rPr lang="en-US" sz="6000" dirty="0"/>
            </a:br>
            <a:r>
              <a:rPr lang="en-US" dirty="0"/>
              <a:t>State of Reform</a:t>
            </a:r>
            <a:r>
              <a:rPr lang="en-US" dirty="0"/>
              <a:t/>
            </a:r>
            <a:br>
              <a:rPr lang="en-US" dirty="0"/>
            </a:br>
            <a:r>
              <a:rPr lang="en-US" dirty="0" smtClean="0"/>
              <a:t>April 6, </a:t>
            </a:r>
            <a:r>
              <a:rPr lang="en-US" dirty="0"/>
              <a:t>2016</a:t>
            </a:r>
          </a:p>
        </p:txBody>
      </p:sp>
    </p:spTree>
    <p:extLst>
      <p:ext uri="{BB962C8B-B14F-4D97-AF65-F5344CB8AC3E}">
        <p14:creationId xmlns:p14="http://schemas.microsoft.com/office/powerpoint/2010/main" val="36890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52400" y="6477000"/>
            <a:ext cx="1524000" cy="352054"/>
          </a:xfrm>
          <a:prstGeom prst="rect">
            <a:avLst/>
          </a:prstGeom>
        </p:spPr>
        <p:txBody>
          <a:bodyPr/>
          <a:lstStyle/>
          <a:p>
            <a:fld id="{8A20995D-714B-B24D-BB7A-234E8279627F}" type="slidenum">
              <a:rPr lang="en-US" smtClean="0">
                <a:solidFill>
                  <a:srgbClr val="052049"/>
                </a:solidFill>
              </a:rPr>
              <a:pPr/>
              <a:t>10</a:t>
            </a:fld>
            <a:endParaRPr lang="en-US" dirty="0">
              <a:solidFill>
                <a:srgbClr val="052049"/>
              </a:solidFill>
            </a:endParaRPr>
          </a:p>
        </p:txBody>
      </p:sp>
      <p:sp>
        <p:nvSpPr>
          <p:cNvPr id="11" name="TextBox 10"/>
          <p:cNvSpPr txBox="1"/>
          <p:nvPr/>
        </p:nvSpPr>
        <p:spPr>
          <a:xfrm>
            <a:off x="897697" y="914400"/>
            <a:ext cx="7271943" cy="830997"/>
          </a:xfrm>
          <a:prstGeom prst="rect">
            <a:avLst/>
          </a:prstGeom>
          <a:noFill/>
        </p:spPr>
        <p:txBody>
          <a:bodyPr wrap="none" rtlCol="0">
            <a:spAutoFit/>
          </a:bodyPr>
          <a:lstStyle/>
          <a:p>
            <a:pPr algn="ctr"/>
            <a:r>
              <a:rPr lang="en-US" dirty="0">
                <a:solidFill>
                  <a:srgbClr val="052049"/>
                </a:solidFill>
              </a:rPr>
              <a:t> </a:t>
            </a:r>
            <a:r>
              <a:rPr lang="en-US" sz="2400" b="1" dirty="0">
                <a:solidFill>
                  <a:srgbClr val="052049"/>
                </a:solidFill>
              </a:rPr>
              <a:t>Table </a:t>
            </a:r>
            <a:r>
              <a:rPr lang="en-US" sz="2400" b="1" dirty="0">
                <a:solidFill>
                  <a:srgbClr val="052049"/>
                </a:solidFill>
              </a:rPr>
              <a:t>2</a:t>
            </a:r>
            <a:r>
              <a:rPr lang="en-US" sz="2400" b="1" dirty="0">
                <a:solidFill>
                  <a:srgbClr val="052049"/>
                </a:solidFill>
              </a:rPr>
              <a:t>: </a:t>
            </a:r>
            <a:r>
              <a:rPr lang="en-US" sz="2400" b="1" dirty="0">
                <a:solidFill>
                  <a:srgbClr val="052049"/>
                </a:solidFill>
              </a:rPr>
              <a:t>Inpatient Hospital Stays </a:t>
            </a:r>
            <a:endParaRPr lang="en-US" sz="2400" dirty="0">
              <a:solidFill>
                <a:srgbClr val="052049"/>
              </a:solidFill>
            </a:endParaRPr>
          </a:p>
          <a:p>
            <a:pPr algn="ctr"/>
            <a:r>
              <a:rPr lang="en-US" sz="2400" b="1" dirty="0">
                <a:solidFill>
                  <a:srgbClr val="052049"/>
                </a:solidFill>
              </a:rPr>
              <a:t>Health Plan A Members </a:t>
            </a:r>
            <a:r>
              <a:rPr lang="en-US" sz="2400" b="1" dirty="0">
                <a:solidFill>
                  <a:srgbClr val="052049"/>
                </a:solidFill>
              </a:rPr>
              <a:t>with a Trained IHSS Provider </a:t>
            </a:r>
            <a:endParaRPr lang="en-US" sz="2400" dirty="0">
              <a:solidFill>
                <a:srgbClr val="052049"/>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033530942"/>
              </p:ext>
            </p:extLst>
          </p:nvPr>
        </p:nvGraphicFramePr>
        <p:xfrm>
          <a:off x="312421" y="1825644"/>
          <a:ext cx="8534401" cy="4116289"/>
        </p:xfrm>
        <a:graphic>
          <a:graphicData uri="http://schemas.openxmlformats.org/drawingml/2006/table">
            <a:tbl>
              <a:tblPr firstRow="1" firstCol="1" bandRow="1">
                <a:tableStyleId>{5FD0F851-EC5A-4D38-B0AD-8093EC10F338}</a:tableStyleId>
              </a:tblPr>
              <a:tblGrid>
                <a:gridCol w="577166"/>
                <a:gridCol w="3197665"/>
                <a:gridCol w="1477108"/>
                <a:gridCol w="1641231"/>
                <a:gridCol w="1641231"/>
              </a:tblGrid>
              <a:tr h="377376">
                <a:tc>
                  <a:txBody>
                    <a:bodyPr/>
                    <a:lstStyle/>
                    <a:p>
                      <a:pPr marL="0" marR="0" algn="ctr">
                        <a:spcBef>
                          <a:spcPts val="0"/>
                        </a:spcBef>
                        <a:spcAft>
                          <a:spcPts val="0"/>
                        </a:spcAft>
                      </a:pPr>
                      <a:r>
                        <a:rPr lang="en-US" sz="1100" dirty="0">
                          <a:effectLst/>
                          <a:latin typeface="Arial"/>
                          <a:cs typeface="Arial"/>
                        </a:rPr>
                        <a:t> </a:t>
                      </a:r>
                      <a:endParaRPr lang="en-US" sz="1200" dirty="0">
                        <a:effectLst/>
                        <a:latin typeface="Arial"/>
                        <a:ea typeface="MS Mincho" panose="02020609040205080304" pitchFamily="49" charset="-128"/>
                        <a:cs typeface="Arial"/>
                      </a:endParaRPr>
                    </a:p>
                  </a:txBody>
                  <a:tcPr marL="68580" marR="68580" marT="0" marB="0" anchor="ctr"/>
                </a:tc>
                <a:tc>
                  <a:txBody>
                    <a:bodyPr/>
                    <a:lstStyle/>
                    <a:p>
                      <a:pPr marL="0" marR="0">
                        <a:spcBef>
                          <a:spcPts val="0"/>
                        </a:spcBef>
                        <a:spcAft>
                          <a:spcPts val="0"/>
                        </a:spcAft>
                      </a:pPr>
                      <a:r>
                        <a:rPr lang="en-US" sz="1800" dirty="0">
                          <a:effectLst/>
                          <a:latin typeface="Arial"/>
                          <a:cs typeface="Arial"/>
                        </a:rPr>
                        <a:t> </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A</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B</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C</a:t>
                      </a:r>
                      <a:endParaRPr lang="en-US" sz="2000" dirty="0">
                        <a:effectLst/>
                        <a:latin typeface="Arial"/>
                        <a:ea typeface="MS Mincho" panose="02020609040205080304" pitchFamily="49" charset="-128"/>
                        <a:cs typeface="Arial"/>
                      </a:endParaRPr>
                    </a:p>
                  </a:txBody>
                  <a:tcPr marL="68580" marR="68580" marT="0" marB="0" anchor="ctr"/>
                </a:tc>
              </a:tr>
              <a:tr h="1132129">
                <a:tc>
                  <a:txBody>
                    <a:bodyPr/>
                    <a:lstStyle/>
                    <a:p>
                      <a:pPr marL="0" marR="0" algn="ctr">
                        <a:spcBef>
                          <a:spcPts val="0"/>
                        </a:spcBef>
                        <a:spcAft>
                          <a:spcPts val="0"/>
                        </a:spcAft>
                      </a:pPr>
                      <a:r>
                        <a:rPr lang="en-US" sz="1100" dirty="0">
                          <a:effectLst/>
                          <a:latin typeface="Arial"/>
                          <a:cs typeface="Arial"/>
                        </a:rPr>
                        <a:t> </a:t>
                      </a:r>
                      <a:endParaRPr lang="en-US" sz="1200" dirty="0">
                        <a:effectLst/>
                        <a:latin typeface="Arial"/>
                        <a:ea typeface="MS Mincho" panose="02020609040205080304" pitchFamily="49" charset="-128"/>
                        <a:cs typeface="Arial"/>
                      </a:endParaRPr>
                    </a:p>
                  </a:txBody>
                  <a:tcPr marL="68580" marR="68580" marT="0" marB="0" anchor="ctr"/>
                </a:tc>
                <a:tc>
                  <a:txBody>
                    <a:bodyPr/>
                    <a:lstStyle/>
                    <a:p>
                      <a:pPr marL="0" marR="0">
                        <a:spcBef>
                          <a:spcPts val="0"/>
                        </a:spcBef>
                        <a:spcAft>
                          <a:spcPts val="0"/>
                        </a:spcAft>
                      </a:pPr>
                      <a:r>
                        <a:rPr lang="en-US" sz="1800" dirty="0">
                          <a:effectLst/>
                          <a:latin typeface="Arial"/>
                          <a:cs typeface="Arial"/>
                        </a:rPr>
                        <a:t> </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Year 0: 12</a:t>
                      </a:r>
                      <a:endParaRPr lang="en-US" sz="2000" dirty="0">
                        <a:effectLst/>
                        <a:latin typeface="Arial"/>
                        <a:cs typeface="Arial"/>
                      </a:endParaRPr>
                    </a:p>
                    <a:p>
                      <a:pPr marL="0" marR="0" algn="ctr">
                        <a:spcBef>
                          <a:spcPts val="0"/>
                        </a:spcBef>
                        <a:spcAft>
                          <a:spcPts val="0"/>
                        </a:spcAft>
                      </a:pPr>
                      <a:r>
                        <a:rPr lang="en-US" sz="1800" dirty="0">
                          <a:effectLst/>
                          <a:latin typeface="Arial"/>
                          <a:cs typeface="Arial"/>
                        </a:rPr>
                        <a:t>Months before graduation</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Year 1: 12 months</a:t>
                      </a:r>
                      <a:endParaRPr lang="en-US" sz="2000" dirty="0">
                        <a:effectLst/>
                        <a:latin typeface="Arial"/>
                        <a:cs typeface="Arial"/>
                      </a:endParaRPr>
                    </a:p>
                    <a:p>
                      <a:pPr marL="0" marR="0" algn="ctr">
                        <a:spcBef>
                          <a:spcPts val="0"/>
                        </a:spcBef>
                        <a:spcAft>
                          <a:spcPts val="0"/>
                        </a:spcAft>
                      </a:pPr>
                      <a:r>
                        <a:rPr lang="en-US" sz="1800" dirty="0">
                          <a:effectLst/>
                          <a:latin typeface="Arial"/>
                          <a:cs typeface="Arial"/>
                        </a:rPr>
                        <a:t>after graduation</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Year 2: 13-24 months</a:t>
                      </a:r>
                      <a:endParaRPr lang="en-US" sz="2000" dirty="0">
                        <a:effectLst/>
                        <a:latin typeface="Arial"/>
                        <a:cs typeface="Arial"/>
                      </a:endParaRPr>
                    </a:p>
                    <a:p>
                      <a:pPr marL="0" marR="0" algn="ctr">
                        <a:spcBef>
                          <a:spcPts val="0"/>
                        </a:spcBef>
                        <a:spcAft>
                          <a:spcPts val="0"/>
                        </a:spcAft>
                      </a:pPr>
                      <a:r>
                        <a:rPr lang="en-US" sz="1800" dirty="0">
                          <a:effectLst/>
                          <a:latin typeface="Arial"/>
                          <a:cs typeface="Arial"/>
                        </a:rPr>
                        <a:t>after graduation</a:t>
                      </a:r>
                      <a:endParaRPr lang="en-US" sz="2000" dirty="0">
                        <a:effectLst/>
                        <a:latin typeface="Arial"/>
                        <a:ea typeface="MS Mincho" panose="02020609040205080304" pitchFamily="49" charset="-128"/>
                        <a:cs typeface="Arial"/>
                      </a:endParaRPr>
                    </a:p>
                  </a:txBody>
                  <a:tcPr marL="68580" marR="68580" marT="0" marB="0" anchor="ctr"/>
                </a:tc>
              </a:tr>
              <a:tr h="377376">
                <a:tc>
                  <a:txBody>
                    <a:bodyPr/>
                    <a:lstStyle/>
                    <a:p>
                      <a:pPr marL="0" marR="0" algn="ctr">
                        <a:spcBef>
                          <a:spcPts val="0"/>
                        </a:spcBef>
                        <a:spcAft>
                          <a:spcPts val="0"/>
                        </a:spcAft>
                      </a:pPr>
                      <a:r>
                        <a:rPr lang="en-US" sz="1800" dirty="0">
                          <a:effectLst/>
                          <a:latin typeface="Arial"/>
                          <a:cs typeface="Arial"/>
                        </a:rPr>
                        <a:t>1</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spcBef>
                          <a:spcPts val="0"/>
                        </a:spcBef>
                        <a:spcAft>
                          <a:spcPts val="0"/>
                        </a:spcAft>
                      </a:pPr>
                      <a:r>
                        <a:rPr lang="en-US" sz="1800" dirty="0">
                          <a:effectLst/>
                          <a:latin typeface="Arial"/>
                          <a:cs typeface="Arial"/>
                        </a:rPr>
                        <a:t># Trained Workers*</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136</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136</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95</a:t>
                      </a:r>
                      <a:endParaRPr lang="en-US" sz="2000" dirty="0">
                        <a:effectLst/>
                        <a:latin typeface="Arial"/>
                        <a:ea typeface="MS Mincho" panose="02020609040205080304" pitchFamily="49" charset="-128"/>
                        <a:cs typeface="Arial"/>
                      </a:endParaRPr>
                    </a:p>
                  </a:txBody>
                  <a:tcPr marL="68580" marR="68580" marT="0" marB="0" anchor="ctr"/>
                </a:tc>
              </a:tr>
              <a:tr h="377376">
                <a:tc>
                  <a:txBody>
                    <a:bodyPr/>
                    <a:lstStyle/>
                    <a:p>
                      <a:pPr marL="0" marR="0" algn="ctr">
                        <a:spcBef>
                          <a:spcPts val="0"/>
                        </a:spcBef>
                        <a:spcAft>
                          <a:spcPts val="0"/>
                        </a:spcAft>
                      </a:pPr>
                      <a:r>
                        <a:rPr lang="en-US" sz="1800" dirty="0">
                          <a:effectLst/>
                          <a:latin typeface="Arial"/>
                          <a:cs typeface="Arial"/>
                        </a:rPr>
                        <a:t>2</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spcBef>
                          <a:spcPts val="0"/>
                        </a:spcBef>
                        <a:spcAft>
                          <a:spcPts val="0"/>
                        </a:spcAft>
                      </a:pPr>
                      <a:r>
                        <a:rPr lang="en-US" sz="1800" dirty="0">
                          <a:effectLst/>
                          <a:latin typeface="Arial"/>
                          <a:cs typeface="Arial"/>
                        </a:rPr>
                        <a:t>#IP stays</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64</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57</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14</a:t>
                      </a:r>
                      <a:endParaRPr lang="en-US" sz="2000" dirty="0">
                        <a:effectLst/>
                        <a:latin typeface="Arial"/>
                        <a:ea typeface="MS Mincho" panose="02020609040205080304" pitchFamily="49" charset="-128"/>
                        <a:cs typeface="Arial"/>
                      </a:endParaRPr>
                    </a:p>
                  </a:txBody>
                  <a:tcPr marL="68580" marR="68580" marT="0" marB="0" anchor="ctr"/>
                </a:tc>
              </a:tr>
              <a:tr h="377376">
                <a:tc>
                  <a:txBody>
                    <a:bodyPr/>
                    <a:lstStyle/>
                    <a:p>
                      <a:pPr marL="0" marR="0" algn="ctr">
                        <a:spcBef>
                          <a:spcPts val="0"/>
                        </a:spcBef>
                        <a:spcAft>
                          <a:spcPts val="0"/>
                        </a:spcAft>
                      </a:pPr>
                      <a:r>
                        <a:rPr lang="en-US" sz="1800" dirty="0">
                          <a:effectLst/>
                          <a:latin typeface="Arial"/>
                          <a:cs typeface="Arial"/>
                        </a:rPr>
                        <a:t>3</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spcBef>
                          <a:spcPts val="0"/>
                        </a:spcBef>
                        <a:spcAft>
                          <a:spcPts val="0"/>
                        </a:spcAft>
                      </a:pPr>
                      <a:r>
                        <a:rPr lang="en-US" sz="1800" dirty="0">
                          <a:effectLst/>
                          <a:latin typeface="Arial"/>
                          <a:cs typeface="Arial"/>
                        </a:rPr>
                        <a:t># IP Users</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31</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31</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12</a:t>
                      </a:r>
                      <a:endParaRPr lang="en-US" sz="2000" dirty="0">
                        <a:effectLst/>
                        <a:latin typeface="Arial"/>
                        <a:ea typeface="MS Mincho" panose="02020609040205080304" pitchFamily="49" charset="-128"/>
                        <a:cs typeface="Arial"/>
                      </a:endParaRPr>
                    </a:p>
                  </a:txBody>
                  <a:tcPr marL="68580" marR="68580" marT="0" marB="0" anchor="ctr"/>
                </a:tc>
              </a:tr>
              <a:tr h="377376">
                <a:tc>
                  <a:txBody>
                    <a:bodyPr/>
                    <a:lstStyle/>
                    <a:p>
                      <a:pPr marL="0" marR="0" algn="ctr">
                        <a:spcBef>
                          <a:spcPts val="0"/>
                        </a:spcBef>
                        <a:spcAft>
                          <a:spcPts val="0"/>
                        </a:spcAft>
                      </a:pPr>
                      <a:r>
                        <a:rPr lang="en-US" sz="1800" dirty="0">
                          <a:effectLst/>
                          <a:latin typeface="Arial"/>
                          <a:cs typeface="Arial"/>
                        </a:rPr>
                        <a:t>4</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spcBef>
                          <a:spcPts val="0"/>
                        </a:spcBef>
                        <a:spcAft>
                          <a:spcPts val="0"/>
                        </a:spcAft>
                      </a:pPr>
                      <a:r>
                        <a:rPr lang="en-US" sz="1800" dirty="0">
                          <a:effectLst/>
                          <a:latin typeface="Arial"/>
                          <a:cs typeface="Arial"/>
                        </a:rPr>
                        <a:t>Mean IP stays/Trained Workers*</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0.5</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0.4</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0.2</a:t>
                      </a:r>
                      <a:endParaRPr lang="en-US" sz="2000" dirty="0">
                        <a:effectLst/>
                        <a:latin typeface="Arial"/>
                        <a:ea typeface="MS Mincho" panose="02020609040205080304" pitchFamily="49" charset="-128"/>
                        <a:cs typeface="Arial"/>
                      </a:endParaRPr>
                    </a:p>
                  </a:txBody>
                  <a:tcPr marL="68580" marR="68580" marT="0" marB="0" anchor="ctr"/>
                </a:tc>
              </a:tr>
              <a:tr h="377376">
                <a:tc>
                  <a:txBody>
                    <a:bodyPr/>
                    <a:lstStyle/>
                    <a:p>
                      <a:pPr marL="0" marR="0" algn="ctr">
                        <a:spcBef>
                          <a:spcPts val="0"/>
                        </a:spcBef>
                        <a:spcAft>
                          <a:spcPts val="0"/>
                        </a:spcAft>
                      </a:pPr>
                      <a:r>
                        <a:rPr lang="en-US" sz="1800" dirty="0">
                          <a:effectLst/>
                          <a:latin typeface="Arial"/>
                          <a:cs typeface="Arial"/>
                        </a:rPr>
                        <a:t>5</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spcBef>
                          <a:spcPts val="0"/>
                        </a:spcBef>
                        <a:spcAft>
                          <a:spcPts val="0"/>
                        </a:spcAft>
                      </a:pPr>
                      <a:r>
                        <a:rPr lang="en-US" sz="1800" dirty="0">
                          <a:effectLst/>
                          <a:latin typeface="Arial"/>
                          <a:cs typeface="Arial"/>
                        </a:rPr>
                        <a:t>Mean IP stays/IP users</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2.1</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1.8</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1.2</a:t>
                      </a:r>
                      <a:endParaRPr lang="en-US" sz="2000" dirty="0">
                        <a:effectLst/>
                        <a:latin typeface="Arial"/>
                        <a:ea typeface="MS Mincho" panose="02020609040205080304" pitchFamily="49" charset="-128"/>
                        <a:cs typeface="Arial"/>
                      </a:endParaRPr>
                    </a:p>
                  </a:txBody>
                  <a:tcPr marL="68580" marR="68580" marT="0" marB="0" anchor="ctr"/>
                </a:tc>
              </a:tr>
              <a:tr h="377376">
                <a:tc>
                  <a:txBody>
                    <a:bodyPr/>
                    <a:lstStyle/>
                    <a:p>
                      <a:pPr marL="0" marR="0" algn="ctr">
                        <a:spcBef>
                          <a:spcPts val="0"/>
                        </a:spcBef>
                        <a:spcAft>
                          <a:spcPts val="0"/>
                        </a:spcAft>
                      </a:pPr>
                      <a:r>
                        <a:rPr lang="en-US" sz="1800" dirty="0">
                          <a:effectLst/>
                          <a:latin typeface="Arial"/>
                          <a:cs typeface="Arial"/>
                        </a:rPr>
                        <a:t>6</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spcBef>
                          <a:spcPts val="0"/>
                        </a:spcBef>
                        <a:spcAft>
                          <a:spcPts val="0"/>
                        </a:spcAft>
                      </a:pPr>
                      <a:r>
                        <a:rPr lang="en-US" sz="1800" dirty="0">
                          <a:effectLst/>
                          <a:latin typeface="Arial"/>
                          <a:cs typeface="Arial"/>
                        </a:rPr>
                        <a:t>% IP users among Trained Workers*</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22.7</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22.8</a:t>
                      </a:r>
                      <a:endParaRPr lang="en-US" sz="2000" dirty="0">
                        <a:effectLst/>
                        <a:latin typeface="Arial"/>
                        <a:ea typeface="MS Mincho" panose="02020609040205080304" pitchFamily="49" charset="-128"/>
                        <a:cs typeface="Arial"/>
                      </a:endParaRPr>
                    </a:p>
                  </a:txBody>
                  <a:tcPr marL="68580" marR="68580" marT="0" marB="0" anchor="ctr"/>
                </a:tc>
                <a:tc>
                  <a:txBody>
                    <a:bodyPr/>
                    <a:lstStyle/>
                    <a:p>
                      <a:pPr marL="0" marR="0" algn="ctr">
                        <a:spcBef>
                          <a:spcPts val="0"/>
                        </a:spcBef>
                        <a:spcAft>
                          <a:spcPts val="0"/>
                        </a:spcAft>
                      </a:pPr>
                      <a:r>
                        <a:rPr lang="en-US" sz="1800" dirty="0">
                          <a:effectLst/>
                          <a:latin typeface="Arial"/>
                          <a:cs typeface="Arial"/>
                        </a:rPr>
                        <a:t>12.6</a:t>
                      </a:r>
                      <a:endParaRPr lang="en-US" sz="2000" dirty="0">
                        <a:effectLst/>
                        <a:latin typeface="Arial"/>
                        <a:ea typeface="MS Mincho" panose="02020609040205080304" pitchFamily="49" charset="-128"/>
                        <a:cs typeface="Arial"/>
                      </a:endParaRPr>
                    </a:p>
                  </a:txBody>
                  <a:tcPr marL="68580" marR="68580" marT="0" marB="0" anchor="ctr"/>
                </a:tc>
              </a:tr>
            </a:tbl>
          </a:graphicData>
        </a:graphic>
      </p:graphicFrame>
      <p:sp>
        <p:nvSpPr>
          <p:cNvPr id="2" name="TextBox 1"/>
          <p:cNvSpPr txBox="1"/>
          <p:nvPr/>
        </p:nvSpPr>
        <p:spPr>
          <a:xfrm>
            <a:off x="304800" y="6019800"/>
            <a:ext cx="8839200" cy="369332"/>
          </a:xfrm>
          <a:prstGeom prst="rect">
            <a:avLst/>
          </a:prstGeom>
          <a:noFill/>
        </p:spPr>
        <p:txBody>
          <a:bodyPr wrap="square" rtlCol="0">
            <a:spAutoFit/>
          </a:bodyPr>
          <a:lstStyle/>
          <a:p>
            <a:r>
              <a:rPr lang="en-US" dirty="0">
                <a:solidFill>
                  <a:srgbClr val="052049"/>
                </a:solidFill>
              </a:rPr>
              <a:t>*Trained Workers refers to health plan members whose worker graduated from the training</a:t>
            </a:r>
          </a:p>
        </p:txBody>
      </p:sp>
      <p:sp>
        <p:nvSpPr>
          <p:cNvPr id="3" name="Title 2"/>
          <p:cNvSpPr>
            <a:spLocks noGrp="1"/>
          </p:cNvSpPr>
          <p:nvPr>
            <p:ph type="title"/>
          </p:nvPr>
        </p:nvSpPr>
        <p:spPr/>
        <p:txBody>
          <a:bodyPr/>
          <a:lstStyle/>
          <a:p>
            <a:endParaRPr lang="en-US"/>
          </a:p>
        </p:txBody>
      </p:sp>
      <p:sp>
        <p:nvSpPr>
          <p:cNvPr id="8" name="Title 1"/>
          <p:cNvSpPr txBox="1">
            <a:spLocks/>
          </p:cNvSpPr>
          <p:nvPr/>
        </p:nvSpPr>
        <p:spPr>
          <a:xfrm>
            <a:off x="381000" y="304800"/>
            <a:ext cx="80772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smtClean="0"/>
              <a:t>Health Plan A</a:t>
            </a:r>
            <a:endParaRPr lang="en-US" sz="3200" dirty="0"/>
          </a:p>
        </p:txBody>
      </p:sp>
    </p:spTree>
    <p:extLst>
      <p:ext uri="{BB962C8B-B14F-4D97-AF65-F5344CB8AC3E}">
        <p14:creationId xmlns:p14="http://schemas.microsoft.com/office/powerpoint/2010/main" val="30001686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normAutofit fontScale="90000"/>
          </a:bodyPr>
          <a:lstStyle/>
          <a:p>
            <a:r>
              <a:rPr lang="en-US" sz="3600" dirty="0" smtClean="0"/>
              <a:t>Health Plan A: Cost Savings*</a:t>
            </a:r>
            <a:endParaRPr lang="en-US" sz="3600" dirty="0"/>
          </a:p>
        </p:txBody>
      </p:sp>
      <p:sp>
        <p:nvSpPr>
          <p:cNvPr id="3" name="Content Placeholder 2"/>
          <p:cNvSpPr>
            <a:spLocks noGrp="1"/>
          </p:cNvSpPr>
          <p:nvPr>
            <p:ph idx="1"/>
          </p:nvPr>
        </p:nvSpPr>
        <p:spPr>
          <a:xfrm>
            <a:off x="657789" y="1555416"/>
            <a:ext cx="7876611" cy="4464384"/>
          </a:xfrm>
        </p:spPr>
        <p:txBody>
          <a:bodyPr/>
          <a:lstStyle/>
          <a:p>
            <a:pPr marL="0" indent="0">
              <a:buNone/>
            </a:pPr>
            <a:r>
              <a:rPr lang="en-US" sz="2400" dirty="0" smtClean="0"/>
              <a:t>ER</a:t>
            </a:r>
          </a:p>
          <a:p>
            <a:r>
              <a:rPr lang="en-US" sz="2400" dirty="0" smtClean="0"/>
              <a:t>$2,310 per member savings in trained group compared to non-trained group </a:t>
            </a:r>
          </a:p>
          <a:p>
            <a:pPr marL="0" indent="0">
              <a:buNone/>
            </a:pPr>
            <a:r>
              <a:rPr lang="en-US" sz="2400" dirty="0" smtClean="0"/>
              <a:t>INPATIENT</a:t>
            </a:r>
          </a:p>
          <a:p>
            <a:r>
              <a:rPr lang="en-US" sz="2400" dirty="0" smtClean="0"/>
              <a:t>$9600 per member savings in trained group compared to non-trained group</a:t>
            </a:r>
            <a:endParaRPr lang="en-US" sz="2400" dirty="0"/>
          </a:p>
          <a:p>
            <a:endParaRPr lang="en-US" sz="2800" dirty="0" smtClean="0"/>
          </a:p>
          <a:p>
            <a:pPr marL="0" indent="0">
              <a:buNone/>
            </a:pPr>
            <a:r>
              <a:rPr lang="en-US" sz="2400" dirty="0" smtClean="0"/>
              <a:t>*Based on standardized cost estimate from IHSS statewide data from 2008; $2100 per ER visit; $48,000 per hospital stay</a:t>
            </a:r>
            <a:endParaRPr lang="en-US" sz="2400" dirty="0"/>
          </a:p>
        </p:txBody>
      </p:sp>
      <p:sp>
        <p:nvSpPr>
          <p:cNvPr id="4" name="Slide Number Placeholder 3"/>
          <p:cNvSpPr>
            <a:spLocks noGrp="1"/>
          </p:cNvSpPr>
          <p:nvPr>
            <p:ph type="sldNum" sz="quarter" idx="4294967295"/>
          </p:nvPr>
        </p:nvSpPr>
        <p:spPr>
          <a:xfrm>
            <a:off x="0" y="6456829"/>
            <a:ext cx="2133600" cy="365125"/>
          </a:xfrm>
          <a:prstGeom prst="rect">
            <a:avLst/>
          </a:prstGeom>
        </p:spPr>
        <p:txBody>
          <a:bodyPr/>
          <a:lstStyle/>
          <a:p>
            <a:fld id="{51AC3CF6-25CD-4E75-9FFD-C5B9E43CD78B}" type="slidenum">
              <a:rPr lang="en-US" smtClean="0">
                <a:solidFill>
                  <a:srgbClr val="052049"/>
                </a:solidFill>
              </a:rPr>
              <a:pPr/>
              <a:t>11</a:t>
            </a:fld>
            <a:endParaRPr lang="en-US" dirty="0">
              <a:solidFill>
                <a:srgbClr val="052049"/>
              </a:solidFill>
            </a:endParaRPr>
          </a:p>
        </p:txBody>
      </p:sp>
      <p:sp>
        <p:nvSpPr>
          <p:cNvPr id="5" name="Title 1"/>
          <p:cNvSpPr txBox="1">
            <a:spLocks/>
          </p:cNvSpPr>
          <p:nvPr/>
        </p:nvSpPr>
        <p:spPr>
          <a:xfrm>
            <a:off x="381000" y="304800"/>
            <a:ext cx="80772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smtClean="0"/>
              <a:t>Health Plan A Cost Savings *</a:t>
            </a:r>
            <a:endParaRPr lang="en-US" sz="3200" dirty="0"/>
          </a:p>
        </p:txBody>
      </p:sp>
    </p:spTree>
    <p:extLst>
      <p:ext uri="{BB962C8B-B14F-4D97-AF65-F5344CB8AC3E}">
        <p14:creationId xmlns:p14="http://schemas.microsoft.com/office/powerpoint/2010/main" val="581014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2"/>
            <a:ext cx="8229600" cy="4525963"/>
          </a:xfrm>
        </p:spPr>
        <p:txBody>
          <a:bodyPr>
            <a:normAutofit/>
          </a:bodyPr>
          <a:lstStyle/>
          <a:p>
            <a:r>
              <a:rPr lang="en-US" dirty="0" smtClean="0"/>
              <a:t>Consumer directed nature intact</a:t>
            </a:r>
          </a:p>
          <a:p>
            <a:r>
              <a:rPr lang="en-US" dirty="0" smtClean="0"/>
              <a:t>Workforce is committed to training and is trainable</a:t>
            </a:r>
          </a:p>
          <a:p>
            <a:r>
              <a:rPr lang="en-US" dirty="0" smtClean="0"/>
              <a:t>Know your population and meet them where they are:  language and place</a:t>
            </a:r>
          </a:p>
          <a:p>
            <a:r>
              <a:rPr lang="en-US" dirty="0" smtClean="0"/>
              <a:t>Integration:  important to have deep collaboration with Health Plans</a:t>
            </a:r>
          </a:p>
          <a:p>
            <a:r>
              <a:rPr lang="en-US" dirty="0" smtClean="0">
                <a:solidFill>
                  <a:prstClr val="black"/>
                </a:solidFill>
              </a:rPr>
              <a:t>Trained IHSS workers does improve the triple aim </a:t>
            </a:r>
            <a:endParaRPr lang="en-US" dirty="0">
              <a:solidFill>
                <a:prstClr val="black"/>
              </a:solidFill>
            </a:endParaRPr>
          </a:p>
          <a:p>
            <a:r>
              <a:rPr lang="en-US" dirty="0" smtClean="0">
                <a:solidFill>
                  <a:prstClr val="black"/>
                </a:solidFill>
              </a:rPr>
              <a:t>Providers </a:t>
            </a:r>
            <a:r>
              <a:rPr lang="en-US" dirty="0">
                <a:solidFill>
                  <a:prstClr val="black"/>
                </a:solidFill>
              </a:rPr>
              <a:t>better prepared &amp; empowered in their </a:t>
            </a:r>
            <a:r>
              <a:rPr lang="en-US" dirty="0" smtClean="0">
                <a:solidFill>
                  <a:prstClr val="black"/>
                </a:solidFill>
              </a:rPr>
              <a:t>role</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EA7F375F-1A50-4395-9679-ED4E9D7AF857}" type="slidenum">
              <a:rPr lang="en-US" smtClean="0"/>
              <a:pPr/>
              <a:t>12</a:t>
            </a:fld>
            <a:endParaRPr lang="en-US"/>
          </a:p>
        </p:txBody>
      </p:sp>
      <p:sp>
        <p:nvSpPr>
          <p:cNvPr id="8" name="Title 1"/>
          <p:cNvSpPr txBox="1">
            <a:spLocks/>
          </p:cNvSpPr>
          <p:nvPr/>
        </p:nvSpPr>
        <p:spPr>
          <a:xfrm>
            <a:off x="381000" y="304800"/>
            <a:ext cx="80772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smtClean="0"/>
              <a:t>Path Forward</a:t>
            </a:r>
            <a:endParaRPr lang="en-US" sz="3200" dirty="0"/>
          </a:p>
        </p:txBody>
      </p:sp>
      <p:sp>
        <p:nvSpPr>
          <p:cNvPr id="10" name="Subtitle 2"/>
          <p:cNvSpPr txBox="1">
            <a:spLocks/>
          </p:cNvSpPr>
          <p:nvPr/>
        </p:nvSpPr>
        <p:spPr>
          <a:xfrm>
            <a:off x="838200" y="3653448"/>
            <a:ext cx="7467600" cy="25949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smtClean="0">
              <a:solidFill>
                <a:prstClr val="black"/>
              </a:solidFill>
            </a:endParaRPr>
          </a:p>
        </p:txBody>
      </p:sp>
    </p:spTree>
    <p:extLst>
      <p:ext uri="{BB962C8B-B14F-4D97-AF65-F5344CB8AC3E}">
        <p14:creationId xmlns:p14="http://schemas.microsoft.com/office/powerpoint/2010/main" val="3653356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457201"/>
            <a:ext cx="77724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400" dirty="0" smtClean="0"/>
              <a:t>Contact Information</a:t>
            </a:r>
            <a:endParaRPr lang="en-US" sz="2400" dirty="0"/>
          </a:p>
        </p:txBody>
      </p:sp>
      <p:sp>
        <p:nvSpPr>
          <p:cNvPr id="6" name="Subtitle 2"/>
          <p:cNvSpPr txBox="1">
            <a:spLocks/>
          </p:cNvSpPr>
          <p:nvPr/>
        </p:nvSpPr>
        <p:spPr>
          <a:xfrm>
            <a:off x="909320" y="1447800"/>
            <a:ext cx="74676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nSpc>
                <a:spcPct val="124000"/>
              </a:lnSpc>
              <a:buNone/>
            </a:pPr>
            <a:endParaRPr lang="en-US" sz="1700" dirty="0" smtClean="0"/>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838200" y="1722439"/>
            <a:ext cx="4038600" cy="4525963"/>
          </a:xfrm>
        </p:spPr>
        <p:txBody>
          <a:bodyPr/>
          <a:lstStyle/>
          <a:p>
            <a:pPr marL="0" indent="0">
              <a:buNone/>
            </a:pPr>
            <a:r>
              <a:rPr lang="en-US" dirty="0" smtClean="0"/>
              <a:t>Corinne Eldridge</a:t>
            </a:r>
          </a:p>
          <a:p>
            <a:pPr marL="0" indent="0">
              <a:buNone/>
            </a:pPr>
            <a:r>
              <a:rPr lang="en-US" dirty="0" smtClean="0"/>
              <a:t>Executive Director</a:t>
            </a:r>
          </a:p>
          <a:p>
            <a:pPr marL="0" indent="0">
              <a:buNone/>
            </a:pPr>
            <a:endParaRPr lang="en-US" dirty="0" smtClean="0"/>
          </a:p>
          <a:p>
            <a:pPr marL="0" indent="0">
              <a:buNone/>
            </a:pPr>
            <a:r>
              <a:rPr lang="en-US" dirty="0" smtClean="0"/>
              <a:t>CLTCEC</a:t>
            </a:r>
          </a:p>
          <a:p>
            <a:pPr marL="0" indent="0">
              <a:buNone/>
            </a:pPr>
            <a:r>
              <a:rPr lang="en-US" dirty="0" smtClean="0">
                <a:hlinkClick r:id="rId2"/>
              </a:rPr>
              <a:t>corinne@cltcec.org</a:t>
            </a:r>
            <a:endParaRPr lang="en-US" dirty="0" smtClean="0"/>
          </a:p>
          <a:p>
            <a:pPr marL="0" indent="0">
              <a:buNone/>
            </a:pPr>
            <a:r>
              <a:rPr lang="en-US" dirty="0" smtClean="0"/>
              <a:t>213.210.6389</a:t>
            </a:r>
          </a:p>
          <a:p>
            <a:pPr marL="0" indent="0">
              <a:buNone/>
            </a:pP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5065542"/>
            <a:ext cx="2895600" cy="801858"/>
          </a:xfrm>
        </p:spPr>
      </p:pic>
      <p:sp>
        <p:nvSpPr>
          <p:cNvPr id="4" name="Slide Number Placeholder 3"/>
          <p:cNvSpPr>
            <a:spLocks noGrp="1"/>
          </p:cNvSpPr>
          <p:nvPr>
            <p:ph type="sldNum" sz="quarter" idx="12"/>
          </p:nvPr>
        </p:nvSpPr>
        <p:spPr/>
        <p:txBody>
          <a:bodyPr/>
          <a:lstStyle/>
          <a:p>
            <a:fld id="{DB298CE9-58FB-40E4-9D34-4E30B25934FD}" type="slidenum">
              <a:rPr lang="en-US" smtClean="0"/>
              <a:t>13</a:t>
            </a:fld>
            <a:endParaRPr lang="en-US"/>
          </a:p>
        </p:txBody>
      </p:sp>
    </p:spTree>
    <p:extLst>
      <p:ext uri="{BB962C8B-B14F-4D97-AF65-F5344CB8AC3E}">
        <p14:creationId xmlns:p14="http://schemas.microsoft.com/office/powerpoint/2010/main" val="3511094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publication was made possible by Grant Number 1C1CMS330986-01-00 from the Department of Health and Human Services, Centers for Medicare &amp; Medicaid Services. The contents of this publication are solely the responsibility of the authors and do not necessarily represent the official views of the U.S. Department of Health and Human Services or any of its agencies.”</a:t>
            </a:r>
          </a:p>
          <a:p>
            <a:endParaRPr lang="en-US" dirty="0"/>
          </a:p>
        </p:txBody>
      </p:sp>
      <p:sp>
        <p:nvSpPr>
          <p:cNvPr id="6" name="Slide Number Placeholder 5"/>
          <p:cNvSpPr>
            <a:spLocks noGrp="1"/>
          </p:cNvSpPr>
          <p:nvPr>
            <p:ph type="sldNum" sz="quarter" idx="12"/>
          </p:nvPr>
        </p:nvSpPr>
        <p:spPr/>
        <p:txBody>
          <a:bodyPr/>
          <a:lstStyle/>
          <a:p>
            <a:fld id="{EA7F375F-1A50-4395-9679-ED4E9D7AF857}" type="slidenum">
              <a:rPr lang="en-US" smtClean="0"/>
              <a:pPr/>
              <a:t>14</a:t>
            </a:fld>
            <a:endParaRPr lang="en-US"/>
          </a:p>
        </p:txBody>
      </p:sp>
    </p:spTree>
    <p:extLst>
      <p:ext uri="{BB962C8B-B14F-4D97-AF65-F5344CB8AC3E}">
        <p14:creationId xmlns:p14="http://schemas.microsoft.com/office/powerpoint/2010/main" val="2701016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2438400"/>
          </a:xfrm>
        </p:spPr>
        <p:txBody>
          <a:bodyPr>
            <a:normAutofit/>
          </a:bodyPr>
          <a:lstStyle/>
          <a:p>
            <a:pPr algn="l"/>
            <a:r>
              <a:rPr lang="en-US" sz="4000" dirty="0" smtClean="0"/>
              <a:t>CMMI Project:  Care Team Integration of the Home-based Workforce</a:t>
            </a:r>
            <a:br>
              <a:rPr lang="en-US" sz="4000" dirty="0" smtClean="0"/>
            </a:br>
            <a:r>
              <a:rPr lang="en-US" sz="2400" dirty="0" smtClean="0"/>
              <a:t>Health Care Innovation Award of $11.8M</a:t>
            </a: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381000"/>
            <a:ext cx="3558273" cy="914400"/>
          </a:xfrm>
        </p:spPr>
      </p:pic>
      <p:graphicFrame>
        <p:nvGraphicFramePr>
          <p:cNvPr id="8" name="Content Placeholder 4"/>
          <p:cNvGraphicFramePr>
            <a:graphicFrameLocks/>
          </p:cNvGraphicFramePr>
          <p:nvPr>
            <p:extLst>
              <p:ext uri="{D42A27DB-BD31-4B8C-83A1-F6EECF244321}">
                <p14:modId xmlns:p14="http://schemas.microsoft.com/office/powerpoint/2010/main" val="3728824708"/>
              </p:ext>
            </p:extLst>
          </p:nvPr>
        </p:nvGraphicFramePr>
        <p:xfrm>
          <a:off x="533400" y="2743200"/>
          <a:ext cx="8001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B298CE9-58FB-40E4-9D34-4E30B25934FD}"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55228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86" y="137160"/>
            <a:ext cx="7239000" cy="1143000"/>
          </a:xfrm>
        </p:spPr>
        <p:txBody>
          <a:bodyPr/>
          <a:lstStyle/>
          <a:p>
            <a:r>
              <a:rPr lang="en-US" dirty="0" smtClean="0"/>
              <a:t>The California model</a:t>
            </a:r>
            <a:endParaRPr lang="en-US" dirty="0"/>
          </a:p>
        </p:txBody>
      </p:sp>
      <p:sp>
        <p:nvSpPr>
          <p:cNvPr id="3" name="Content Placeholder 2"/>
          <p:cNvSpPr>
            <a:spLocks noGrp="1"/>
          </p:cNvSpPr>
          <p:nvPr>
            <p:ph idx="1"/>
          </p:nvPr>
        </p:nvSpPr>
        <p:spPr>
          <a:xfrm>
            <a:off x="685800" y="1402080"/>
            <a:ext cx="8610600" cy="4846320"/>
          </a:xfrm>
        </p:spPr>
        <p:txBody>
          <a:bodyPr>
            <a:normAutofit/>
          </a:bodyPr>
          <a:lstStyle/>
          <a:p>
            <a:r>
              <a:rPr lang="en-US" dirty="0" smtClean="0"/>
              <a:t>Consumer-directed </a:t>
            </a:r>
            <a:r>
              <a:rPr lang="en-US" dirty="0" smtClean="0"/>
              <a:t>care, over 500k consumers</a:t>
            </a:r>
            <a:endParaRPr lang="en-US" dirty="0" smtClean="0"/>
          </a:p>
          <a:p>
            <a:r>
              <a:rPr lang="en-US" dirty="0"/>
              <a:t>Over 450,000 IHSS providers</a:t>
            </a:r>
          </a:p>
          <a:p>
            <a:r>
              <a:rPr lang="en-US" dirty="0" smtClean="0"/>
              <a:t>Independent Providers</a:t>
            </a:r>
          </a:p>
          <a:p>
            <a:r>
              <a:rPr lang="en-US" dirty="0" smtClean="0"/>
              <a:t>The </a:t>
            </a:r>
            <a:r>
              <a:rPr lang="en-US" dirty="0" smtClean="0"/>
              <a:t>Home Care workforce is the 2</a:t>
            </a:r>
            <a:r>
              <a:rPr lang="en-US" baseline="30000" dirty="0" smtClean="0"/>
              <a:t>nd</a:t>
            </a:r>
            <a:r>
              <a:rPr lang="en-US" dirty="0" smtClean="0"/>
              <a:t> quickest growing workforce in the nation with predicted increase of 70% by 2020.  </a:t>
            </a:r>
            <a:endParaRPr lang="en-US" dirty="0" smtClean="0"/>
          </a:p>
          <a:p>
            <a:r>
              <a:rPr lang="en-US" dirty="0" smtClean="0"/>
              <a:t>IHSS workers are with consumers 4-24 hours a day; pivotal role as extension of consumer</a:t>
            </a:r>
          </a:p>
          <a:p>
            <a:endParaRPr lang="en-US" dirty="0"/>
          </a:p>
        </p:txBody>
      </p:sp>
      <p:sp>
        <p:nvSpPr>
          <p:cNvPr id="4" name="Slide Number Placeholder 3"/>
          <p:cNvSpPr>
            <a:spLocks noGrp="1"/>
          </p:cNvSpPr>
          <p:nvPr>
            <p:ph type="sldNum" sz="quarter" idx="12"/>
          </p:nvPr>
        </p:nvSpPr>
        <p:spPr/>
        <p:txBody>
          <a:bodyPr/>
          <a:lstStyle/>
          <a:p>
            <a:fld id="{D2690E68-8551-4EAA-B8CE-5E0AC412F836}" type="slidenum">
              <a:rPr lang="en-US" smtClean="0">
                <a:solidFill>
                  <a:srgbClr val="B13F9A"/>
                </a:solidFill>
              </a:rPr>
              <a:pPr/>
              <a:t>3</a:t>
            </a:fld>
            <a:endParaRPr lang="en-US">
              <a:solidFill>
                <a:srgbClr val="B13F9A"/>
              </a:solidFill>
            </a:endParaRPr>
          </a:p>
        </p:txBody>
      </p:sp>
      <p:sp>
        <p:nvSpPr>
          <p:cNvPr id="5" name="Title 1"/>
          <p:cNvSpPr txBox="1">
            <a:spLocks/>
          </p:cNvSpPr>
          <p:nvPr/>
        </p:nvSpPr>
        <p:spPr>
          <a:xfrm>
            <a:off x="685800" y="457201"/>
            <a:ext cx="77724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smtClean="0"/>
              <a:t>California Model</a:t>
            </a:r>
            <a:endParaRPr lang="en-US" sz="3200" dirty="0"/>
          </a:p>
        </p:txBody>
      </p:sp>
    </p:spTree>
    <p:extLst>
      <p:ext uri="{BB962C8B-B14F-4D97-AF65-F5344CB8AC3E}">
        <p14:creationId xmlns:p14="http://schemas.microsoft.com/office/powerpoint/2010/main" val="3925328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l"/>
            <a:r>
              <a:rPr lang="en-US" sz="2400" dirty="0" smtClean="0"/>
              <a:t>Training and Integration</a:t>
            </a:r>
            <a:endParaRPr lang="en-US" sz="2400" dirty="0"/>
          </a:p>
        </p:txBody>
      </p:sp>
      <p:sp>
        <p:nvSpPr>
          <p:cNvPr id="3" name="Subtitle 2"/>
          <p:cNvSpPr>
            <a:spLocks noGrp="1"/>
          </p:cNvSpPr>
          <p:nvPr>
            <p:ph type="subTitle" idx="1"/>
          </p:nvPr>
        </p:nvSpPr>
        <p:spPr>
          <a:xfrm>
            <a:off x="838200" y="1295400"/>
            <a:ext cx="7848600" cy="2133600"/>
          </a:xfrm>
        </p:spPr>
        <p:txBody>
          <a:bodyPr>
            <a:normAutofit/>
          </a:bodyPr>
          <a:lstStyle/>
          <a:p>
            <a:pPr marL="342900" indent="-342900" algn="l">
              <a:buFont typeface="Arial" panose="020B0604020202020204" pitchFamily="34" charset="0"/>
              <a:buChar char="•"/>
            </a:pPr>
            <a:r>
              <a:rPr lang="en-US" sz="2400" dirty="0" smtClean="0">
                <a:solidFill>
                  <a:schemeClr val="tx1"/>
                </a:solidFill>
              </a:rPr>
              <a:t>Train </a:t>
            </a:r>
            <a:r>
              <a:rPr lang="en-US" sz="2400" dirty="0" smtClean="0">
                <a:solidFill>
                  <a:schemeClr val="tx1"/>
                </a:solidFill>
              </a:rPr>
              <a:t>provider on Core </a:t>
            </a:r>
            <a:r>
              <a:rPr lang="en-US" sz="2400" dirty="0">
                <a:solidFill>
                  <a:schemeClr val="tx1"/>
                </a:solidFill>
              </a:rPr>
              <a:t>Competencies and Soft </a:t>
            </a:r>
            <a:r>
              <a:rPr lang="en-US" sz="2400" dirty="0" smtClean="0">
                <a:solidFill>
                  <a:schemeClr val="tx1"/>
                </a:solidFill>
              </a:rPr>
              <a:t>Skills</a:t>
            </a:r>
          </a:p>
          <a:p>
            <a:pPr marL="342900" indent="-342900" algn="l">
              <a:buFont typeface="Arial" panose="020B0604020202020204" pitchFamily="34" charset="0"/>
              <a:buChar char="•"/>
            </a:pPr>
            <a:r>
              <a:rPr lang="en-US" sz="2400" dirty="0" smtClean="0">
                <a:solidFill>
                  <a:schemeClr val="tx1"/>
                </a:solidFill>
              </a:rPr>
              <a:t>63 hours, Attendance Requirements, </a:t>
            </a:r>
            <a:r>
              <a:rPr lang="en-US" sz="2400" dirty="0">
                <a:solidFill>
                  <a:schemeClr val="tx1"/>
                </a:solidFill>
              </a:rPr>
              <a:t>Skills </a:t>
            </a:r>
            <a:r>
              <a:rPr lang="en-US" sz="2400" dirty="0" smtClean="0">
                <a:solidFill>
                  <a:schemeClr val="tx1"/>
                </a:solidFill>
              </a:rPr>
              <a:t>Demonstration</a:t>
            </a:r>
          </a:p>
          <a:p>
            <a:pPr marL="342900" indent="-342900" algn="l">
              <a:buFont typeface="Arial" panose="020B0604020202020204" pitchFamily="34" charset="0"/>
              <a:buChar char="•"/>
            </a:pPr>
            <a:r>
              <a:rPr lang="en-US" sz="2400" dirty="0" smtClean="0">
                <a:solidFill>
                  <a:schemeClr val="tx1"/>
                </a:solidFill>
              </a:rPr>
              <a:t>Prepare for Role on the Interdisciplinary Care Team</a:t>
            </a:r>
            <a:endParaRPr lang="en-US" sz="2400" dirty="0">
              <a:solidFill>
                <a:schemeClr val="tx1"/>
              </a:solidFill>
            </a:endParaRPr>
          </a:p>
        </p:txBody>
      </p:sp>
      <p:sp>
        <p:nvSpPr>
          <p:cNvPr id="4" name="Title 1"/>
          <p:cNvSpPr txBox="1">
            <a:spLocks/>
          </p:cNvSpPr>
          <p:nvPr/>
        </p:nvSpPr>
        <p:spPr>
          <a:xfrm>
            <a:off x="685800" y="3352800"/>
            <a:ext cx="77724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400" dirty="0" smtClean="0">
                <a:solidFill>
                  <a:prstClr val="white"/>
                </a:solidFill>
              </a:rPr>
              <a:t>Measuring Program Goals</a:t>
            </a:r>
            <a:endParaRPr lang="en-US" sz="2400" dirty="0">
              <a:solidFill>
                <a:prstClr val="white"/>
              </a:solidFill>
            </a:endParaRPr>
          </a:p>
        </p:txBody>
      </p:sp>
      <p:sp>
        <p:nvSpPr>
          <p:cNvPr id="6" name="Subtitle 2"/>
          <p:cNvSpPr txBox="1">
            <a:spLocks/>
          </p:cNvSpPr>
          <p:nvPr/>
        </p:nvSpPr>
        <p:spPr>
          <a:xfrm>
            <a:off x="685800" y="4267200"/>
            <a:ext cx="7772400" cy="21336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dirty="0" smtClean="0">
                <a:solidFill>
                  <a:prstClr val="black"/>
                </a:solidFill>
              </a:rPr>
              <a:t>Integration</a:t>
            </a:r>
          </a:p>
          <a:p>
            <a:pPr marL="342900" indent="-342900" algn="l">
              <a:buFont typeface="Arial" panose="020B0604020202020204" pitchFamily="34" charset="0"/>
              <a:buChar char="•"/>
            </a:pPr>
            <a:r>
              <a:rPr lang="en-US" sz="2400" dirty="0" smtClean="0">
                <a:solidFill>
                  <a:prstClr val="black"/>
                </a:solidFill>
              </a:rPr>
              <a:t>Cost analysis: Utilization data from Health </a:t>
            </a:r>
            <a:r>
              <a:rPr lang="en-US" sz="2400" dirty="0" smtClean="0">
                <a:solidFill>
                  <a:prstClr val="black"/>
                </a:solidFill>
              </a:rPr>
              <a:t>Plans (performed by UCSF)</a:t>
            </a:r>
            <a:endParaRPr lang="en-US" sz="2400" dirty="0" smtClean="0">
              <a:solidFill>
                <a:prstClr val="black"/>
              </a:solidFill>
            </a:endParaRPr>
          </a:p>
          <a:p>
            <a:pPr marL="342900" indent="-342900" algn="l">
              <a:buFont typeface="Arial" panose="020B0604020202020204" pitchFamily="34" charset="0"/>
              <a:buChar char="•"/>
            </a:pPr>
            <a:r>
              <a:rPr lang="en-US" sz="2400" dirty="0" smtClean="0">
                <a:solidFill>
                  <a:prstClr val="black"/>
                </a:solidFill>
              </a:rPr>
              <a:t>Focus Groups</a:t>
            </a:r>
          </a:p>
          <a:p>
            <a:pPr marL="342900" indent="-342900" algn="l">
              <a:buFont typeface="Arial" panose="020B0604020202020204" pitchFamily="34" charset="0"/>
              <a:buChar char="•"/>
            </a:pPr>
            <a:r>
              <a:rPr lang="en-US" sz="2400" dirty="0" smtClean="0">
                <a:solidFill>
                  <a:prstClr val="black"/>
                </a:solidFill>
              </a:rPr>
              <a:t>Consumer &amp; Provider Surveys</a:t>
            </a:r>
          </a:p>
          <a:p>
            <a:pPr marL="800100" lvl="1" indent="-342900" algn="l">
              <a:buFont typeface="Arial" panose="020B0604020202020204" pitchFamily="34" charset="0"/>
              <a:buChar char="•"/>
            </a:pPr>
            <a:r>
              <a:rPr lang="en-US" sz="2000" dirty="0" smtClean="0">
                <a:solidFill>
                  <a:prstClr val="black"/>
                </a:solidFill>
              </a:rPr>
              <a:t>Quality of Life Indicators</a:t>
            </a:r>
          </a:p>
          <a:p>
            <a:pPr marL="800100" lvl="1" indent="-342900" algn="l">
              <a:buFont typeface="Arial" panose="020B0604020202020204" pitchFamily="34" charset="0"/>
              <a:buChar char="•"/>
            </a:pPr>
            <a:r>
              <a:rPr lang="en-US" sz="2000" dirty="0" smtClean="0">
                <a:solidFill>
                  <a:prstClr val="black"/>
                </a:solidFill>
              </a:rPr>
              <a:t>Workforce Satisfaction</a:t>
            </a:r>
            <a:endParaRPr lang="en-US" sz="2000" dirty="0">
              <a:solidFill>
                <a:prstClr val="black"/>
              </a:solidFill>
            </a:endParaRPr>
          </a:p>
        </p:txBody>
      </p:sp>
      <p:sp>
        <p:nvSpPr>
          <p:cNvPr id="5" name="Slide Number Placeholder 4"/>
          <p:cNvSpPr>
            <a:spLocks noGrp="1"/>
          </p:cNvSpPr>
          <p:nvPr>
            <p:ph type="sldNum" sz="quarter" idx="12"/>
          </p:nvPr>
        </p:nvSpPr>
        <p:spPr/>
        <p:txBody>
          <a:bodyPr/>
          <a:lstStyle/>
          <a:p>
            <a:fld id="{DB298CE9-58FB-40E4-9D34-4E30B25934FD}"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478168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04800"/>
            <a:ext cx="77724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smtClean="0"/>
              <a:t>Regions, </a:t>
            </a:r>
            <a:r>
              <a:rPr lang="en-US" sz="3200" dirty="0" smtClean="0"/>
              <a:t>Classes </a:t>
            </a:r>
            <a:r>
              <a:rPr lang="en-US" sz="3200" dirty="0" smtClean="0"/>
              <a:t>&amp; Graduates</a:t>
            </a:r>
            <a:endParaRPr lang="en-US" sz="3200" dirty="0"/>
          </a:p>
        </p:txBody>
      </p:sp>
      <p:sp>
        <p:nvSpPr>
          <p:cNvPr id="6" name="Subtitle 2"/>
          <p:cNvSpPr txBox="1">
            <a:spLocks/>
          </p:cNvSpPr>
          <p:nvPr/>
        </p:nvSpPr>
        <p:spPr>
          <a:xfrm>
            <a:off x="76200" y="1295400"/>
            <a:ext cx="8229600" cy="5257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247 CMMI Classes</a:t>
            </a:r>
          </a:p>
          <a:p>
            <a:pPr lvl="1">
              <a:buFont typeface="Arial" panose="020B0604020202020204" pitchFamily="34" charset="0"/>
              <a:buChar char="•"/>
            </a:pPr>
            <a:r>
              <a:rPr lang="en-US" dirty="0"/>
              <a:t>221 in Los Angeles County</a:t>
            </a:r>
          </a:p>
          <a:p>
            <a:pPr lvl="1">
              <a:buFont typeface="Arial" panose="020B0604020202020204" pitchFamily="34" charset="0"/>
              <a:buChar char="•"/>
            </a:pPr>
            <a:r>
              <a:rPr lang="en-US" dirty="0"/>
              <a:t>15 in San Bernardino County</a:t>
            </a:r>
          </a:p>
          <a:p>
            <a:pPr lvl="1">
              <a:buFont typeface="Arial" panose="020B0604020202020204" pitchFamily="34" charset="0"/>
              <a:buChar char="•"/>
            </a:pPr>
            <a:r>
              <a:rPr lang="en-US" dirty="0"/>
              <a:t>11 in Contra Costa County</a:t>
            </a:r>
          </a:p>
          <a:p>
            <a:endParaRPr lang="en-US" sz="2800" dirty="0" smtClean="0"/>
          </a:p>
          <a:p>
            <a:pPr marL="0" indent="0">
              <a:buNone/>
            </a:pPr>
            <a:endParaRPr lang="en-US" sz="2800" dirty="0" smtClean="0"/>
          </a:p>
          <a:p>
            <a:r>
              <a:rPr lang="en-US" sz="2800" dirty="0" smtClean="0"/>
              <a:t>5552 Provider Graduates</a:t>
            </a:r>
          </a:p>
          <a:p>
            <a:r>
              <a:rPr lang="en-US" sz="2800" dirty="0" smtClean="0"/>
              <a:t>6390 Consumer Graduates</a:t>
            </a:r>
            <a:endParaRPr lang="en-US" dirty="0"/>
          </a:p>
          <a:p>
            <a:endParaRPr lang="en-US" sz="2800" dirty="0" smtClean="0"/>
          </a:p>
          <a:p>
            <a:r>
              <a:rPr lang="en-US" sz="2800" dirty="0" smtClean="0"/>
              <a:t>89% of students who attend 1 class complete graduation requirements</a:t>
            </a:r>
          </a:p>
        </p:txBody>
      </p:sp>
      <p:sp>
        <p:nvSpPr>
          <p:cNvPr id="4" name="TextBox 3"/>
          <p:cNvSpPr txBox="1"/>
          <p:nvPr/>
        </p:nvSpPr>
        <p:spPr>
          <a:xfrm>
            <a:off x="4724400" y="1219200"/>
            <a:ext cx="4419600" cy="3316677"/>
          </a:xfrm>
          <a:prstGeom prst="rect">
            <a:avLst/>
          </a:prstGeom>
          <a:noFill/>
        </p:spPr>
        <p:txBody>
          <a:bodyPr wrap="square" rtlCol="0">
            <a:spAutoFit/>
          </a:bodyPr>
          <a:lstStyle/>
          <a:p>
            <a:pPr marL="800100" lvl="1" indent="-342900">
              <a:lnSpc>
                <a:spcPct val="114000"/>
              </a:lnSpc>
              <a:buFont typeface="Arial" panose="020B0604020202020204" pitchFamily="34" charset="0"/>
              <a:buChar char="•"/>
            </a:pPr>
            <a:r>
              <a:rPr lang="en-US" sz="2800" dirty="0"/>
              <a:t>91 Classes in Spanish</a:t>
            </a:r>
          </a:p>
          <a:p>
            <a:pPr marL="800100" lvl="1" indent="-342900">
              <a:lnSpc>
                <a:spcPct val="114000"/>
              </a:lnSpc>
              <a:buFont typeface="Arial" panose="020B0604020202020204" pitchFamily="34" charset="0"/>
              <a:buChar char="•"/>
            </a:pPr>
            <a:r>
              <a:rPr lang="en-US" sz="2800" dirty="0"/>
              <a:t>82 Classes in English</a:t>
            </a:r>
          </a:p>
          <a:p>
            <a:pPr marL="800100" lvl="1" indent="-342900">
              <a:lnSpc>
                <a:spcPct val="114000"/>
              </a:lnSpc>
              <a:buFont typeface="Arial" panose="020B0604020202020204" pitchFamily="34" charset="0"/>
              <a:buChar char="•"/>
            </a:pPr>
            <a:r>
              <a:rPr lang="en-US" sz="2800" dirty="0"/>
              <a:t>38 Classes in Armenian</a:t>
            </a:r>
          </a:p>
          <a:p>
            <a:pPr marL="800100" lvl="1" indent="-342900">
              <a:lnSpc>
                <a:spcPct val="114000"/>
              </a:lnSpc>
              <a:buFont typeface="Arial" panose="020B0604020202020204" pitchFamily="34" charset="0"/>
              <a:buChar char="•"/>
            </a:pPr>
            <a:r>
              <a:rPr lang="en-US" sz="2800" dirty="0"/>
              <a:t>14 Classes in Korean</a:t>
            </a:r>
          </a:p>
          <a:p>
            <a:pPr marL="800100" lvl="1" indent="-342900">
              <a:lnSpc>
                <a:spcPct val="114000"/>
              </a:lnSpc>
              <a:buFont typeface="Arial" panose="020B0604020202020204" pitchFamily="34" charset="0"/>
              <a:buChar char="•"/>
            </a:pPr>
            <a:r>
              <a:rPr lang="en-US" sz="2800" dirty="0"/>
              <a:t>12 Classes in Mandarin</a:t>
            </a:r>
          </a:p>
          <a:p>
            <a:pPr marL="800100" lvl="1" indent="-342900">
              <a:lnSpc>
                <a:spcPct val="114000"/>
              </a:lnSpc>
              <a:buFont typeface="Arial" panose="020B0604020202020204" pitchFamily="34" charset="0"/>
              <a:buChar char="•"/>
            </a:pPr>
            <a:r>
              <a:rPr lang="en-US" sz="2800" dirty="0"/>
              <a:t>10 Classes in Cantonese</a:t>
            </a:r>
          </a:p>
          <a:p>
            <a:endParaRPr lang="en-US" dirty="0"/>
          </a:p>
        </p:txBody>
      </p:sp>
      <p:sp>
        <p:nvSpPr>
          <p:cNvPr id="2" name="Slide Number Placeholder 1"/>
          <p:cNvSpPr>
            <a:spLocks noGrp="1"/>
          </p:cNvSpPr>
          <p:nvPr>
            <p:ph type="sldNum" sz="quarter" idx="12"/>
          </p:nvPr>
        </p:nvSpPr>
        <p:spPr/>
        <p:txBody>
          <a:bodyPr/>
          <a:lstStyle/>
          <a:p>
            <a:fld id="{DB298CE9-58FB-40E4-9D34-4E30B25934FD}" type="slidenum">
              <a:rPr lang="en-US" smtClean="0"/>
              <a:t>5</a:t>
            </a:fld>
            <a:endParaRPr lang="en-US"/>
          </a:p>
        </p:txBody>
      </p:sp>
    </p:spTree>
    <p:extLst>
      <p:ext uri="{BB962C8B-B14F-4D97-AF65-F5344CB8AC3E}">
        <p14:creationId xmlns:p14="http://schemas.microsoft.com/office/powerpoint/2010/main" val="2168790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28600" y="6448829"/>
            <a:ext cx="1143000" cy="381000"/>
          </a:xfrm>
        </p:spPr>
        <p:txBody>
          <a:bodyPr/>
          <a:lstStyle/>
          <a:p>
            <a:fld id="{C2CF67CC-4FE3-AC40-ABC9-CA9AFE8BB36D}" type="slidenum">
              <a:rPr lang="en-US" sz="1400" smtClean="0">
                <a:solidFill>
                  <a:prstClr val="white"/>
                </a:solidFill>
              </a:rPr>
              <a:pPr/>
              <a:t>6</a:t>
            </a:fld>
            <a:endParaRPr lang="en-US" sz="1400"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14312480"/>
              </p:ext>
            </p:extLst>
          </p:nvPr>
        </p:nvGraphicFramePr>
        <p:xfrm>
          <a:off x="304800" y="1676399"/>
          <a:ext cx="8458200" cy="3581402"/>
        </p:xfrm>
        <a:graphic>
          <a:graphicData uri="http://schemas.openxmlformats.org/drawingml/2006/table">
            <a:tbl>
              <a:tblPr bandRow="1">
                <a:tableStyleId>{5FD0F851-EC5A-4D38-B0AD-8093EC10F338}</a:tableStyleId>
              </a:tblPr>
              <a:tblGrid>
                <a:gridCol w="5872253"/>
                <a:gridCol w="2585947"/>
              </a:tblGrid>
              <a:tr h="619817">
                <a:tc>
                  <a:txBody>
                    <a:bodyPr/>
                    <a:lstStyle/>
                    <a:p>
                      <a:pPr algn="l" fontAlgn="b"/>
                      <a:r>
                        <a:rPr lang="en-US" sz="1800" b="1" u="none" strike="noStrike" dirty="0">
                          <a:effectLst/>
                          <a:latin typeface="+mj-lt"/>
                        </a:rPr>
                        <a:t>EDUCATION/TRAINING</a:t>
                      </a:r>
                      <a:endParaRPr lang="en-US" sz="1800" b="1" i="0" u="none" strike="noStrike" dirty="0">
                        <a:solidFill>
                          <a:srgbClr val="000000"/>
                        </a:solidFill>
                        <a:effectLst/>
                        <a:latin typeface="+mj-lt"/>
                      </a:endParaRPr>
                    </a:p>
                  </a:txBody>
                  <a:tcPr marL="9525" marR="9525" marT="9525" marB="0"/>
                </a:tc>
                <a:tc>
                  <a:txBody>
                    <a:bodyPr/>
                    <a:lstStyle/>
                    <a:p>
                      <a:pPr algn="l" fontAlgn="b"/>
                      <a:r>
                        <a:rPr lang="en-US" sz="1800" b="1" u="none" strike="noStrike" dirty="0" smtClean="0">
                          <a:effectLst/>
                          <a:latin typeface="+mj-lt"/>
                        </a:rPr>
                        <a:t>PERCENT</a:t>
                      </a:r>
                    </a:p>
                    <a:p>
                      <a:pPr marL="0" marR="0" indent="0" algn="l" defTabSz="914400" rtl="0" eaLnBrk="1" fontAlgn="b" latinLnBrk="0" hangingPunct="1">
                        <a:lnSpc>
                          <a:spcPct val="100000"/>
                        </a:lnSpc>
                        <a:spcBef>
                          <a:spcPts val="0"/>
                        </a:spcBef>
                        <a:spcAft>
                          <a:spcPts val="0"/>
                        </a:spcAft>
                        <a:buClrTx/>
                        <a:buSzTx/>
                        <a:buFontTx/>
                        <a:buNone/>
                        <a:tabLst/>
                        <a:defRPr/>
                      </a:pPr>
                      <a:r>
                        <a:rPr lang="en-US" sz="1800" b="1" dirty="0" smtClean="0">
                          <a:effectLst/>
                          <a:latin typeface="+mj-lt"/>
                        </a:rPr>
                        <a:t>(n=3,643)</a:t>
                      </a:r>
                    </a:p>
                  </a:txBody>
                  <a:tcPr marL="9525" marR="9525" marT="9525" marB="0"/>
                </a:tc>
              </a:tr>
              <a:tr h="592317">
                <a:tc>
                  <a:txBody>
                    <a:bodyPr/>
                    <a:lstStyle/>
                    <a:p>
                      <a:pPr algn="l" fontAlgn="b"/>
                      <a:r>
                        <a:rPr lang="en-US" sz="1800" u="none" strike="noStrike" dirty="0">
                          <a:effectLst/>
                          <a:latin typeface="+mj-lt"/>
                        </a:rPr>
                        <a:t>Less than high school</a:t>
                      </a:r>
                      <a:endParaRPr lang="en-US" sz="1800" b="0" i="0" u="none" strike="noStrike" dirty="0">
                        <a:solidFill>
                          <a:srgbClr val="000000"/>
                        </a:solidFill>
                        <a:effectLst/>
                        <a:latin typeface="+mj-lt"/>
                      </a:endParaRPr>
                    </a:p>
                  </a:txBody>
                  <a:tcPr marL="9525" marR="9525" marT="9525" marB="0" anchor="b"/>
                </a:tc>
                <a:tc>
                  <a:txBody>
                    <a:bodyPr/>
                    <a:lstStyle/>
                    <a:p>
                      <a:pPr algn="l" fontAlgn="b"/>
                      <a:r>
                        <a:rPr lang="en-US" sz="1800" u="none" strike="noStrike" dirty="0" smtClean="0">
                          <a:effectLst/>
                          <a:latin typeface="+mj-lt"/>
                        </a:rPr>
                        <a:t>42.8%</a:t>
                      </a:r>
                      <a:endParaRPr lang="en-US" sz="1800" b="0" i="0" u="none" strike="noStrike" dirty="0">
                        <a:solidFill>
                          <a:srgbClr val="000000"/>
                        </a:solidFill>
                        <a:effectLst/>
                        <a:latin typeface="+mj-lt"/>
                      </a:endParaRPr>
                    </a:p>
                  </a:txBody>
                  <a:tcPr marL="9525" marR="9525" marT="9525" marB="0" anchor="b"/>
                </a:tc>
              </a:tr>
              <a:tr h="592317">
                <a:tc>
                  <a:txBody>
                    <a:bodyPr/>
                    <a:lstStyle/>
                    <a:p>
                      <a:pPr algn="l" fontAlgn="b"/>
                      <a:r>
                        <a:rPr lang="en-US" sz="1800" u="none" strike="noStrike" dirty="0">
                          <a:effectLst/>
                          <a:latin typeface="+mj-lt"/>
                        </a:rPr>
                        <a:t>High school graduate</a:t>
                      </a:r>
                      <a:endParaRPr lang="en-US" sz="1800" b="0" i="0" u="none" strike="noStrike" dirty="0">
                        <a:solidFill>
                          <a:srgbClr val="000000"/>
                        </a:solidFill>
                        <a:effectLst/>
                        <a:latin typeface="+mj-lt"/>
                      </a:endParaRPr>
                    </a:p>
                  </a:txBody>
                  <a:tcPr marL="9525" marR="9525" marT="9525" marB="0" anchor="b"/>
                </a:tc>
                <a:tc>
                  <a:txBody>
                    <a:bodyPr/>
                    <a:lstStyle/>
                    <a:p>
                      <a:pPr algn="l" fontAlgn="b"/>
                      <a:r>
                        <a:rPr lang="en-US" sz="1800" u="none" strike="noStrike" dirty="0" smtClean="0">
                          <a:effectLst/>
                          <a:latin typeface="+mj-lt"/>
                        </a:rPr>
                        <a:t>17.1%</a:t>
                      </a:r>
                      <a:endParaRPr lang="en-US" sz="1800" b="0" i="0" u="none" strike="noStrike" dirty="0">
                        <a:solidFill>
                          <a:srgbClr val="000000"/>
                        </a:solidFill>
                        <a:effectLst/>
                        <a:latin typeface="+mj-lt"/>
                      </a:endParaRPr>
                    </a:p>
                  </a:txBody>
                  <a:tcPr marL="9525" marR="9525" marT="9525" marB="0" anchor="b"/>
                </a:tc>
              </a:tr>
              <a:tr h="592317">
                <a:tc>
                  <a:txBody>
                    <a:bodyPr/>
                    <a:lstStyle/>
                    <a:p>
                      <a:pPr algn="l" fontAlgn="b"/>
                      <a:r>
                        <a:rPr lang="en-US" sz="1800" u="none" strike="noStrike" dirty="0">
                          <a:effectLst/>
                          <a:latin typeface="+mj-lt"/>
                        </a:rPr>
                        <a:t>Some college or associate degree</a:t>
                      </a:r>
                      <a:endParaRPr lang="en-US" sz="1800" b="0" i="0" u="none" strike="noStrike" dirty="0">
                        <a:solidFill>
                          <a:srgbClr val="000000"/>
                        </a:solidFill>
                        <a:effectLst/>
                        <a:latin typeface="+mj-lt"/>
                      </a:endParaRPr>
                    </a:p>
                  </a:txBody>
                  <a:tcPr marL="9525" marR="9525" marT="9525" marB="0" anchor="b"/>
                </a:tc>
                <a:tc>
                  <a:txBody>
                    <a:bodyPr/>
                    <a:lstStyle/>
                    <a:p>
                      <a:pPr algn="l" fontAlgn="b"/>
                      <a:r>
                        <a:rPr lang="en-US" sz="1800" b="0" i="0" u="none" strike="noStrike" dirty="0" smtClean="0">
                          <a:solidFill>
                            <a:srgbClr val="000000"/>
                          </a:solidFill>
                          <a:effectLst/>
                          <a:latin typeface="+mj-lt"/>
                        </a:rPr>
                        <a:t>29.0%</a:t>
                      </a:r>
                      <a:endParaRPr lang="en-US" sz="1800" b="0" i="0" u="none" strike="noStrike" dirty="0">
                        <a:solidFill>
                          <a:srgbClr val="000000"/>
                        </a:solidFill>
                        <a:effectLst/>
                        <a:latin typeface="+mj-lt"/>
                      </a:endParaRPr>
                    </a:p>
                  </a:txBody>
                  <a:tcPr marL="9525" marR="9525" marT="9525" marB="0" anchor="b"/>
                </a:tc>
              </a:tr>
              <a:tr h="592317">
                <a:tc>
                  <a:txBody>
                    <a:bodyPr/>
                    <a:lstStyle/>
                    <a:p>
                      <a:pPr algn="l" fontAlgn="b"/>
                      <a:r>
                        <a:rPr lang="en-US" sz="1800" u="none" strike="noStrike" dirty="0">
                          <a:effectLst/>
                          <a:latin typeface="+mj-lt"/>
                        </a:rPr>
                        <a:t>Bachelor's degree or higher</a:t>
                      </a:r>
                      <a:endParaRPr lang="en-US" sz="1800" b="0" i="0" u="none" strike="noStrike" dirty="0">
                        <a:solidFill>
                          <a:srgbClr val="000000"/>
                        </a:solidFill>
                        <a:effectLst/>
                        <a:latin typeface="+mj-lt"/>
                      </a:endParaRPr>
                    </a:p>
                  </a:txBody>
                  <a:tcPr marL="9525" marR="9525" marT="9525" marB="0" anchor="b"/>
                </a:tc>
                <a:tc>
                  <a:txBody>
                    <a:bodyPr/>
                    <a:lstStyle/>
                    <a:p>
                      <a:pPr algn="l" fontAlgn="b"/>
                      <a:r>
                        <a:rPr lang="en-US" sz="1800" u="none" strike="noStrike" dirty="0" smtClean="0">
                          <a:effectLst/>
                          <a:latin typeface="+mj-lt"/>
                        </a:rPr>
                        <a:t>11.1%</a:t>
                      </a:r>
                      <a:endParaRPr lang="en-US" sz="1800" b="0" i="0" u="none" strike="noStrike" dirty="0">
                        <a:solidFill>
                          <a:srgbClr val="000000"/>
                        </a:solidFill>
                        <a:effectLst/>
                        <a:latin typeface="+mj-lt"/>
                      </a:endParaRPr>
                    </a:p>
                  </a:txBody>
                  <a:tcPr marL="9525" marR="9525" marT="9525" marB="0" anchor="b"/>
                </a:tc>
              </a:tr>
              <a:tr h="592317">
                <a:tc>
                  <a:txBody>
                    <a:bodyPr/>
                    <a:lstStyle/>
                    <a:p>
                      <a:pPr algn="l" fontAlgn="b"/>
                      <a:r>
                        <a:rPr lang="en-US" sz="1800" b="0" i="0" u="none" strike="noStrike" dirty="0" smtClean="0">
                          <a:solidFill>
                            <a:srgbClr val="000000"/>
                          </a:solidFill>
                          <a:effectLst/>
                          <a:latin typeface="+mj-lt"/>
                        </a:rPr>
                        <a:t>TOTAL</a:t>
                      </a:r>
                      <a:endParaRPr lang="en-US" sz="1800" b="0" i="0" u="none" strike="noStrike" dirty="0">
                        <a:solidFill>
                          <a:srgbClr val="000000"/>
                        </a:solidFill>
                        <a:effectLst/>
                        <a:latin typeface="+mj-lt"/>
                      </a:endParaRPr>
                    </a:p>
                  </a:txBody>
                  <a:tcPr marL="9525" marR="9525" marT="9525" marB="0" anchor="b"/>
                </a:tc>
                <a:tc>
                  <a:txBody>
                    <a:bodyPr/>
                    <a:lstStyle/>
                    <a:p>
                      <a:pPr algn="l" fontAlgn="b"/>
                      <a:r>
                        <a:rPr lang="en-US" sz="1800" b="0" i="0" u="none" strike="noStrike" dirty="0" smtClean="0">
                          <a:solidFill>
                            <a:srgbClr val="000000"/>
                          </a:solidFill>
                          <a:effectLst/>
                          <a:latin typeface="+mj-lt"/>
                        </a:rPr>
                        <a:t>100%</a:t>
                      </a:r>
                      <a:endParaRPr lang="en-US" sz="1800" b="0" i="0" u="none" strike="noStrike" dirty="0">
                        <a:solidFill>
                          <a:srgbClr val="000000"/>
                        </a:solidFill>
                        <a:effectLst/>
                        <a:latin typeface="+mj-lt"/>
                      </a:endParaRPr>
                    </a:p>
                  </a:txBody>
                  <a:tcPr marL="9525" marR="9525" marT="9525" marB="0" anchor="b"/>
                </a:tc>
              </a:tr>
            </a:tbl>
          </a:graphicData>
        </a:graphic>
      </p:graphicFrame>
      <p:sp>
        <p:nvSpPr>
          <p:cNvPr id="5" name="Title 1"/>
          <p:cNvSpPr txBox="1">
            <a:spLocks/>
          </p:cNvSpPr>
          <p:nvPr/>
        </p:nvSpPr>
        <p:spPr>
          <a:xfrm>
            <a:off x="685800" y="304800"/>
            <a:ext cx="77724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smtClean="0"/>
              <a:t>Worker Educational </a:t>
            </a:r>
            <a:r>
              <a:rPr lang="en-US" sz="3200" dirty="0"/>
              <a:t>Background</a:t>
            </a:r>
            <a:endParaRPr lang="en-US" sz="3200" dirty="0"/>
          </a:p>
        </p:txBody>
      </p:sp>
    </p:spTree>
    <p:extLst>
      <p:ext uri="{BB962C8B-B14F-4D97-AF65-F5344CB8AC3E}">
        <p14:creationId xmlns:p14="http://schemas.microsoft.com/office/powerpoint/2010/main" val="67287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28600" y="6477000"/>
            <a:ext cx="246061" cy="155233"/>
          </a:xfrm>
        </p:spPr>
        <p:txBody>
          <a:bodyPr/>
          <a:lstStyle/>
          <a:p>
            <a:fld id="{AABEFDF5-F2EB-8546-BD1D-0B4D4895E848}" type="slidenum">
              <a:rPr lang="en-US" sz="1400" smtClean="0">
                <a:solidFill>
                  <a:prstClr val="white"/>
                </a:solidFill>
              </a:rPr>
              <a:pPr/>
              <a:t>7</a:t>
            </a:fld>
            <a:endParaRPr lang="en-US" sz="1400"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35794933"/>
              </p:ext>
            </p:extLst>
          </p:nvPr>
        </p:nvGraphicFramePr>
        <p:xfrm>
          <a:off x="152400" y="1314325"/>
          <a:ext cx="8775193" cy="4642866"/>
        </p:xfrm>
        <a:graphic>
          <a:graphicData uri="http://schemas.openxmlformats.org/drawingml/2006/table">
            <a:tbl>
              <a:tblPr bandRow="1">
                <a:tableStyleId>{BDBED569-4797-4DF1-A0F4-6AAB3CD982D8}</a:tableStyleId>
              </a:tblPr>
              <a:tblGrid>
                <a:gridCol w="6641594"/>
                <a:gridCol w="2133599"/>
              </a:tblGrid>
              <a:tr h="861925">
                <a:tc>
                  <a:txBody>
                    <a:bodyPr/>
                    <a:lstStyle/>
                    <a:p>
                      <a:pPr marL="0" marR="0">
                        <a:lnSpc>
                          <a:spcPct val="115000"/>
                        </a:lnSpc>
                        <a:spcBef>
                          <a:spcPts val="0"/>
                        </a:spcBef>
                        <a:spcAft>
                          <a:spcPts val="0"/>
                        </a:spcAft>
                      </a:pPr>
                      <a:endParaRPr lang="en-US" sz="1700" b="1" dirty="0" smtClean="0">
                        <a:effectLst/>
                        <a:latin typeface="Calibri" charset="0"/>
                        <a:ea typeface="Calibri" charset="0"/>
                        <a:cs typeface="Calibri" charset="0"/>
                      </a:endParaRPr>
                    </a:p>
                    <a:p>
                      <a:pPr marL="0" marR="0">
                        <a:lnSpc>
                          <a:spcPct val="115000"/>
                        </a:lnSpc>
                        <a:spcBef>
                          <a:spcPts val="0"/>
                        </a:spcBef>
                        <a:spcAft>
                          <a:spcPts val="0"/>
                        </a:spcAft>
                      </a:pPr>
                      <a:r>
                        <a:rPr lang="en-US" sz="1700" b="1" dirty="0" smtClean="0">
                          <a:effectLst/>
                          <a:latin typeface="Calibri" charset="0"/>
                          <a:ea typeface="Calibri" charset="0"/>
                          <a:cs typeface="Calibri" charset="0"/>
                        </a:rPr>
                        <a:t>INTEGRATION</a:t>
                      </a:r>
                      <a:endParaRPr lang="en-US" sz="1700" b="1" dirty="0">
                        <a:effectLst/>
                        <a:latin typeface="Calibri" charset="0"/>
                        <a:ea typeface="Calibri" charset="0"/>
                        <a:cs typeface="Calibri" charset="0"/>
                      </a:endParaRPr>
                    </a:p>
                  </a:txBody>
                  <a:tcPr marL="68580" marR="68580" marT="0" marB="0"/>
                </a:tc>
                <a:tc>
                  <a:txBody>
                    <a:bodyPr/>
                    <a:lstStyle/>
                    <a:p>
                      <a:pPr marL="0" marR="0">
                        <a:lnSpc>
                          <a:spcPct val="115000"/>
                        </a:lnSpc>
                        <a:spcBef>
                          <a:spcPts val="0"/>
                        </a:spcBef>
                        <a:spcAft>
                          <a:spcPts val="0"/>
                        </a:spcAft>
                      </a:pPr>
                      <a:r>
                        <a:rPr lang="en-US" sz="1700" b="1" dirty="0">
                          <a:effectLst/>
                          <a:latin typeface="Calibri" charset="0"/>
                          <a:ea typeface="Calibri" charset="0"/>
                          <a:cs typeface="Calibri" charset="0"/>
                        </a:rPr>
                        <a:t>MEAN</a:t>
                      </a:r>
                    </a:p>
                    <a:p>
                      <a:pPr marL="0" marR="0">
                        <a:lnSpc>
                          <a:spcPct val="115000"/>
                        </a:lnSpc>
                        <a:spcBef>
                          <a:spcPts val="0"/>
                        </a:spcBef>
                        <a:spcAft>
                          <a:spcPts val="0"/>
                        </a:spcAft>
                      </a:pPr>
                      <a:r>
                        <a:rPr lang="en-US" sz="1700" dirty="0">
                          <a:effectLst/>
                          <a:latin typeface="Calibri" charset="0"/>
                          <a:ea typeface="Calibri" charset="0"/>
                          <a:cs typeface="Calibri" charset="0"/>
                        </a:rPr>
                        <a:t>5=Strongly agree</a:t>
                      </a:r>
                    </a:p>
                    <a:p>
                      <a:pPr marL="0" marR="0">
                        <a:lnSpc>
                          <a:spcPct val="115000"/>
                        </a:lnSpc>
                        <a:spcBef>
                          <a:spcPts val="0"/>
                        </a:spcBef>
                        <a:spcAft>
                          <a:spcPts val="0"/>
                        </a:spcAft>
                      </a:pPr>
                      <a:r>
                        <a:rPr lang="en-US" sz="1700" dirty="0">
                          <a:effectLst/>
                          <a:latin typeface="Calibri" charset="0"/>
                          <a:ea typeface="Calibri" charset="0"/>
                          <a:cs typeface="Calibri" charset="0"/>
                        </a:rPr>
                        <a:t>1=Strongly </a:t>
                      </a:r>
                      <a:r>
                        <a:rPr lang="en-US" sz="1700" dirty="0" smtClean="0">
                          <a:effectLst/>
                          <a:latin typeface="Calibri" charset="0"/>
                          <a:ea typeface="Calibri" charset="0"/>
                          <a:cs typeface="Calibri" charset="0"/>
                        </a:rPr>
                        <a:t>disagree</a:t>
                      </a:r>
                      <a:endParaRPr lang="en-US" sz="1700" dirty="0">
                        <a:effectLst/>
                        <a:latin typeface="Calibri" charset="0"/>
                        <a:ea typeface="Calibri" charset="0"/>
                        <a:cs typeface="Calibri" charset="0"/>
                      </a:endParaRPr>
                    </a:p>
                  </a:txBody>
                  <a:tcPr marL="68580" marR="68580" marT="0" marB="0"/>
                </a:tc>
              </a:tr>
              <a:tr h="574617">
                <a:tc>
                  <a:txBody>
                    <a:bodyPr/>
                    <a:lstStyle/>
                    <a:p>
                      <a:pPr marL="0" marR="0">
                        <a:lnSpc>
                          <a:spcPct val="107000"/>
                        </a:lnSpc>
                        <a:spcBef>
                          <a:spcPts val="0"/>
                        </a:spcBef>
                        <a:spcAft>
                          <a:spcPts val="0"/>
                        </a:spcAft>
                      </a:pPr>
                      <a:r>
                        <a:rPr lang="en-US" sz="1700" dirty="0" smtClean="0">
                          <a:effectLst/>
                          <a:latin typeface="Calibri" charset="0"/>
                          <a:ea typeface="Calibri" charset="0"/>
                          <a:cs typeface="Calibri" charset="0"/>
                        </a:rPr>
                        <a:t>IHSS providers should be part of healthcare teams.</a:t>
                      </a:r>
                      <a:endParaRPr lang="en-US" sz="1700" dirty="0">
                        <a:effectLst/>
                        <a:latin typeface="Calibri" charset="0"/>
                        <a:ea typeface="Calibri" charset="0"/>
                        <a:cs typeface="Calibri" charset="0"/>
                      </a:endParaRPr>
                    </a:p>
                  </a:txBody>
                  <a:tcPr marL="68580" marR="68580" marT="0" marB="0"/>
                </a:tc>
                <a:tc>
                  <a:txBody>
                    <a:bodyPr/>
                    <a:lstStyle/>
                    <a:p>
                      <a:pPr marL="0" marR="0">
                        <a:lnSpc>
                          <a:spcPct val="115000"/>
                        </a:lnSpc>
                        <a:spcBef>
                          <a:spcPts val="0"/>
                        </a:spcBef>
                        <a:spcAft>
                          <a:spcPts val="0"/>
                        </a:spcAft>
                      </a:pPr>
                      <a:r>
                        <a:rPr lang="en-US" sz="1700" dirty="0" smtClean="0">
                          <a:effectLst/>
                          <a:latin typeface="Calibri" charset="0"/>
                          <a:ea typeface="Calibri" charset="0"/>
                          <a:cs typeface="Calibri" charset="0"/>
                        </a:rPr>
                        <a:t>4.41</a:t>
                      </a:r>
                      <a:br>
                        <a:rPr lang="en-US" sz="1700" dirty="0" smtClean="0">
                          <a:effectLst/>
                          <a:latin typeface="Calibri" charset="0"/>
                          <a:ea typeface="Calibri" charset="0"/>
                          <a:cs typeface="Calibri" charset="0"/>
                        </a:rPr>
                      </a:br>
                      <a:r>
                        <a:rPr lang="en-US" sz="1700" dirty="0" smtClean="0">
                          <a:effectLst/>
                          <a:latin typeface="Calibri" charset="0"/>
                          <a:ea typeface="Calibri" charset="0"/>
                          <a:cs typeface="Calibri" charset="0"/>
                        </a:rPr>
                        <a:t>(n=1,521)</a:t>
                      </a:r>
                    </a:p>
                  </a:txBody>
                  <a:tcPr marL="68580" marR="68580" marT="0" marB="0"/>
                </a:tc>
              </a:tr>
              <a:tr h="861925">
                <a:tc>
                  <a:txBody>
                    <a:bodyPr/>
                    <a:lstStyle/>
                    <a:p>
                      <a:pPr marL="0" marR="0">
                        <a:lnSpc>
                          <a:spcPct val="107000"/>
                        </a:lnSpc>
                        <a:spcBef>
                          <a:spcPts val="0"/>
                        </a:spcBef>
                        <a:spcAft>
                          <a:spcPts val="0"/>
                        </a:spcAft>
                      </a:pPr>
                      <a:endParaRPr lang="en-US" sz="1700" b="1" dirty="0" smtClean="0">
                        <a:effectLst/>
                        <a:latin typeface="Calibri" charset="0"/>
                        <a:ea typeface="Calibri" charset="0"/>
                        <a:cs typeface="Calibri" charset="0"/>
                      </a:endParaRPr>
                    </a:p>
                    <a:p>
                      <a:pPr marL="0" marR="0">
                        <a:lnSpc>
                          <a:spcPct val="107000"/>
                        </a:lnSpc>
                        <a:spcBef>
                          <a:spcPts val="0"/>
                        </a:spcBef>
                        <a:spcAft>
                          <a:spcPts val="0"/>
                        </a:spcAft>
                      </a:pPr>
                      <a:r>
                        <a:rPr lang="en-US" sz="1700" b="1" dirty="0" smtClean="0">
                          <a:effectLst/>
                          <a:latin typeface="Calibri" charset="0"/>
                          <a:ea typeface="Calibri" charset="0"/>
                          <a:cs typeface="Calibri" charset="0"/>
                        </a:rPr>
                        <a:t>INTEGRATION: COMMUNICATION</a:t>
                      </a:r>
                    </a:p>
                  </a:txBody>
                  <a:tcPr marL="68580" marR="68580" marT="0" marB="0"/>
                </a:tc>
                <a:tc>
                  <a:txBody>
                    <a:bodyPr/>
                    <a:lstStyle/>
                    <a:p>
                      <a:pPr marL="0" marR="0">
                        <a:lnSpc>
                          <a:spcPct val="115000"/>
                        </a:lnSpc>
                        <a:spcBef>
                          <a:spcPts val="0"/>
                        </a:spcBef>
                        <a:spcAft>
                          <a:spcPts val="0"/>
                        </a:spcAft>
                      </a:pPr>
                      <a:r>
                        <a:rPr lang="en-US" sz="1700" b="1" dirty="0" smtClean="0">
                          <a:effectLst/>
                          <a:latin typeface="Calibri" charset="0"/>
                          <a:ea typeface="Calibri" charset="0"/>
                          <a:cs typeface="Calibri" charset="0"/>
                        </a:rPr>
                        <a:t>MEAN</a:t>
                      </a:r>
                    </a:p>
                    <a:p>
                      <a:pPr marL="0" marR="0">
                        <a:lnSpc>
                          <a:spcPct val="115000"/>
                        </a:lnSpc>
                        <a:spcBef>
                          <a:spcPts val="0"/>
                        </a:spcBef>
                        <a:spcAft>
                          <a:spcPts val="0"/>
                        </a:spcAft>
                      </a:pPr>
                      <a:r>
                        <a:rPr lang="en-US" sz="1700" dirty="0" smtClean="0">
                          <a:effectLst/>
                          <a:latin typeface="Calibri" charset="0"/>
                          <a:ea typeface="Calibri" charset="0"/>
                          <a:cs typeface="Calibri" charset="0"/>
                        </a:rPr>
                        <a:t>5=Always</a:t>
                      </a:r>
                      <a:br>
                        <a:rPr lang="en-US" sz="1700" dirty="0" smtClean="0">
                          <a:effectLst/>
                          <a:latin typeface="Calibri" charset="0"/>
                          <a:ea typeface="Calibri" charset="0"/>
                          <a:cs typeface="Calibri" charset="0"/>
                        </a:rPr>
                      </a:br>
                      <a:r>
                        <a:rPr lang="en-US" sz="1700" dirty="0" smtClean="0">
                          <a:effectLst/>
                          <a:latin typeface="Calibri" charset="0"/>
                          <a:ea typeface="Calibri" charset="0"/>
                          <a:cs typeface="Calibri" charset="0"/>
                        </a:rPr>
                        <a:t>1=Never</a:t>
                      </a:r>
                      <a:endParaRPr lang="en-US" sz="1700" dirty="0">
                        <a:effectLst/>
                        <a:latin typeface="Calibri" charset="0"/>
                        <a:ea typeface="Calibri" charset="0"/>
                        <a:cs typeface="Calibri" charset="0"/>
                      </a:endParaRPr>
                    </a:p>
                  </a:txBody>
                  <a:tcPr marL="68580" marR="68580" marT="0" marB="0"/>
                </a:tc>
              </a:tr>
              <a:tr h="801896">
                <a:tc>
                  <a:txBody>
                    <a:bodyPr/>
                    <a:lstStyle/>
                    <a:p>
                      <a:pPr marL="0" marR="0">
                        <a:lnSpc>
                          <a:spcPct val="107000"/>
                        </a:lnSpc>
                        <a:spcBef>
                          <a:spcPts val="0"/>
                        </a:spcBef>
                        <a:spcAft>
                          <a:spcPts val="0"/>
                        </a:spcAft>
                      </a:pPr>
                      <a:r>
                        <a:rPr lang="en-US" sz="1700" dirty="0" smtClean="0">
                          <a:effectLst/>
                          <a:latin typeface="Calibri" charset="0"/>
                          <a:ea typeface="Calibri" charset="0"/>
                          <a:cs typeface="Calibri" charset="0"/>
                        </a:rPr>
                        <a:t>How often does your main IHSS provider communicate with anyone from your healthcare team about your health conditions (for example, asthma, diabetes, high blood pressure, etc.)? </a:t>
                      </a:r>
                      <a:endParaRPr lang="en-US" sz="1700" dirty="0">
                        <a:effectLst/>
                        <a:latin typeface="Calibri" charset="0"/>
                        <a:ea typeface="Calibri" charset="0"/>
                        <a:cs typeface="Calibri" charset="0"/>
                      </a:endParaRPr>
                    </a:p>
                  </a:txBody>
                  <a:tcPr marL="68580" marR="68580" marT="0" marB="0"/>
                </a:tc>
                <a:tc>
                  <a:txBody>
                    <a:bodyPr/>
                    <a:lstStyle/>
                    <a:p>
                      <a:pPr marL="0" marR="0">
                        <a:lnSpc>
                          <a:spcPct val="115000"/>
                        </a:lnSpc>
                        <a:spcBef>
                          <a:spcPts val="0"/>
                        </a:spcBef>
                        <a:spcAft>
                          <a:spcPts val="0"/>
                        </a:spcAft>
                      </a:pPr>
                      <a:r>
                        <a:rPr lang="en-US" sz="1700" dirty="0" smtClean="0">
                          <a:effectLst/>
                          <a:latin typeface="Calibri" charset="0"/>
                          <a:ea typeface="Calibri" charset="0"/>
                          <a:cs typeface="Calibri" charset="0"/>
                        </a:rPr>
                        <a:t>3.87</a:t>
                      </a:r>
                      <a:br>
                        <a:rPr lang="en-US" sz="1700" dirty="0" smtClean="0">
                          <a:effectLst/>
                          <a:latin typeface="Calibri" charset="0"/>
                          <a:ea typeface="Calibri" charset="0"/>
                          <a:cs typeface="Calibri" charset="0"/>
                        </a:rPr>
                      </a:br>
                      <a:r>
                        <a:rPr lang="en-US" sz="1700" dirty="0" smtClean="0">
                          <a:effectLst/>
                          <a:latin typeface="Calibri" charset="0"/>
                          <a:ea typeface="Calibri" charset="0"/>
                          <a:cs typeface="Calibri" charset="0"/>
                        </a:rPr>
                        <a:t>(n=1,529)</a:t>
                      </a:r>
                      <a:endParaRPr lang="en-US" sz="1700" dirty="0">
                        <a:effectLst/>
                        <a:latin typeface="Calibri" charset="0"/>
                        <a:ea typeface="Calibri" charset="0"/>
                        <a:cs typeface="Calibri" charset="0"/>
                      </a:endParaRPr>
                    </a:p>
                  </a:txBody>
                  <a:tcPr marL="68580" marR="68580" marT="0" marB="0"/>
                </a:tc>
              </a:tr>
              <a:tr h="801896">
                <a:tc>
                  <a:txBody>
                    <a:bodyPr/>
                    <a:lstStyle/>
                    <a:p>
                      <a:pPr marL="0" marR="0">
                        <a:lnSpc>
                          <a:spcPct val="107000"/>
                        </a:lnSpc>
                        <a:spcBef>
                          <a:spcPts val="0"/>
                        </a:spcBef>
                        <a:spcAft>
                          <a:spcPts val="0"/>
                        </a:spcAft>
                      </a:pPr>
                      <a:r>
                        <a:rPr lang="en-US" sz="1700" dirty="0" smtClean="0">
                          <a:effectLst/>
                          <a:latin typeface="Calibri" charset="0"/>
                          <a:ea typeface="Calibri" charset="0"/>
                          <a:cs typeface="Calibri" charset="0"/>
                        </a:rPr>
                        <a:t>How often does your main IHSS provider communicate with anyone from your healthcare team about your well-being (for example, nutrition, exercise, social activities, etc.)? </a:t>
                      </a:r>
                      <a:endParaRPr lang="en-US" sz="1700" dirty="0">
                        <a:effectLst/>
                        <a:latin typeface="Calibri" charset="0"/>
                        <a:ea typeface="Calibri" charset="0"/>
                        <a:cs typeface="Calibri" charset="0"/>
                      </a:endParaRPr>
                    </a:p>
                  </a:txBody>
                  <a:tcPr marL="68580" marR="68580" marT="0" marB="0"/>
                </a:tc>
                <a:tc>
                  <a:txBody>
                    <a:bodyPr/>
                    <a:lstStyle/>
                    <a:p>
                      <a:pPr marL="0" marR="0">
                        <a:lnSpc>
                          <a:spcPct val="115000"/>
                        </a:lnSpc>
                        <a:spcBef>
                          <a:spcPts val="0"/>
                        </a:spcBef>
                        <a:spcAft>
                          <a:spcPts val="0"/>
                        </a:spcAft>
                      </a:pPr>
                      <a:r>
                        <a:rPr lang="en-US" sz="1700" dirty="0" smtClean="0">
                          <a:effectLst/>
                          <a:latin typeface="Calibri" charset="0"/>
                          <a:ea typeface="Calibri" charset="0"/>
                          <a:cs typeface="Calibri" charset="0"/>
                        </a:rPr>
                        <a:t>3.77</a:t>
                      </a:r>
                      <a:br>
                        <a:rPr lang="en-US" sz="1700" dirty="0" smtClean="0">
                          <a:effectLst/>
                          <a:latin typeface="Calibri" charset="0"/>
                          <a:ea typeface="Calibri" charset="0"/>
                          <a:cs typeface="Calibri" charset="0"/>
                        </a:rPr>
                      </a:br>
                      <a:r>
                        <a:rPr lang="en-US" sz="1700" kern="1200" dirty="0" smtClean="0">
                          <a:solidFill>
                            <a:schemeClr val="tx1"/>
                          </a:solidFill>
                          <a:effectLst/>
                          <a:latin typeface="Calibri" charset="0"/>
                          <a:ea typeface="Calibri" charset="0"/>
                          <a:cs typeface="Calibri" charset="0"/>
                        </a:rPr>
                        <a:t>(n=1,509)</a:t>
                      </a:r>
                      <a:r>
                        <a:rPr lang="en-US" sz="1700" dirty="0" smtClean="0">
                          <a:effectLst/>
                          <a:latin typeface="Calibri" charset="0"/>
                          <a:ea typeface="Calibri" charset="0"/>
                          <a:cs typeface="Calibri" charset="0"/>
                        </a:rPr>
                        <a:t> </a:t>
                      </a:r>
                      <a:endParaRPr lang="en-US" sz="1700" dirty="0">
                        <a:effectLst/>
                        <a:latin typeface="Calibri" charset="0"/>
                        <a:ea typeface="Calibri" charset="0"/>
                        <a:cs typeface="Calibri" charset="0"/>
                      </a:endParaRPr>
                    </a:p>
                  </a:txBody>
                  <a:tcPr marL="68580" marR="68580" marT="0" marB="0"/>
                </a:tc>
              </a:tr>
              <a:tr h="574617">
                <a:tc>
                  <a:txBody>
                    <a:bodyPr/>
                    <a:lstStyle/>
                    <a:p>
                      <a:pPr marL="0" marR="0">
                        <a:lnSpc>
                          <a:spcPct val="107000"/>
                        </a:lnSpc>
                        <a:spcBef>
                          <a:spcPts val="0"/>
                        </a:spcBef>
                        <a:spcAft>
                          <a:spcPts val="0"/>
                        </a:spcAft>
                      </a:pPr>
                      <a:r>
                        <a:rPr lang="en-US" sz="1700" dirty="0" smtClean="0">
                          <a:effectLst/>
                          <a:latin typeface="Calibri" charset="0"/>
                          <a:ea typeface="Calibri" charset="0"/>
                          <a:cs typeface="Calibri" charset="0"/>
                        </a:rPr>
                        <a:t>In future, how often do you want your main IHSS provider to communicate with your healthcare team </a:t>
                      </a:r>
                      <a:endParaRPr lang="en-US" sz="1700" dirty="0">
                        <a:effectLst/>
                        <a:latin typeface="Calibri" charset="0"/>
                        <a:ea typeface="Calibri" charset="0"/>
                        <a:cs typeface="Calibri"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700" dirty="0" smtClean="0">
                          <a:effectLst/>
                          <a:latin typeface="Calibri" charset="0"/>
                          <a:ea typeface="Calibri" charset="0"/>
                          <a:cs typeface="Calibri" charset="0"/>
                        </a:rPr>
                        <a:t>4.14</a:t>
                      </a:r>
                      <a:br>
                        <a:rPr lang="en-US" sz="1700" dirty="0" smtClean="0">
                          <a:effectLst/>
                          <a:latin typeface="Calibri" charset="0"/>
                          <a:ea typeface="Calibri" charset="0"/>
                          <a:cs typeface="Calibri" charset="0"/>
                        </a:rPr>
                      </a:br>
                      <a:r>
                        <a:rPr lang="en-US" sz="1700" dirty="0" smtClean="0">
                          <a:effectLst/>
                          <a:latin typeface="Calibri" charset="0"/>
                          <a:ea typeface="Calibri" charset="0"/>
                          <a:cs typeface="Calibri" charset="0"/>
                        </a:rPr>
                        <a:t>(n=1,438) </a:t>
                      </a:r>
                      <a:endParaRPr lang="en-US" sz="1700" dirty="0">
                        <a:effectLst/>
                        <a:latin typeface="Calibri" charset="0"/>
                        <a:ea typeface="Calibri" charset="0"/>
                        <a:cs typeface="Calibri" charset="0"/>
                      </a:endParaRPr>
                    </a:p>
                  </a:txBody>
                  <a:tcPr marL="68580" marR="68580" marT="0" marB="0"/>
                </a:tc>
              </a:tr>
            </a:tbl>
          </a:graphicData>
        </a:graphic>
      </p:graphicFrame>
      <p:sp>
        <p:nvSpPr>
          <p:cNvPr id="5" name="Title 1"/>
          <p:cNvSpPr txBox="1">
            <a:spLocks/>
          </p:cNvSpPr>
          <p:nvPr/>
        </p:nvSpPr>
        <p:spPr>
          <a:xfrm>
            <a:off x="533400" y="152400"/>
            <a:ext cx="77724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t>Including IHSS Providers in Healthcare Team</a:t>
            </a:r>
            <a:endParaRPr lang="en-US" sz="3200" dirty="0"/>
          </a:p>
        </p:txBody>
      </p:sp>
    </p:spTree>
    <p:extLst>
      <p:ext uri="{BB962C8B-B14F-4D97-AF65-F5344CB8AC3E}">
        <p14:creationId xmlns:p14="http://schemas.microsoft.com/office/powerpoint/2010/main" val="2713643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normAutofit fontScale="90000"/>
          </a:bodyPr>
          <a:lstStyle/>
          <a:p>
            <a:r>
              <a:rPr lang="en-US" sz="3600" dirty="0"/>
              <a:t>Health Plan A: Summary</a:t>
            </a:r>
          </a:p>
        </p:txBody>
      </p:sp>
      <p:sp>
        <p:nvSpPr>
          <p:cNvPr id="3" name="Content Placeholder 2"/>
          <p:cNvSpPr>
            <a:spLocks noGrp="1"/>
          </p:cNvSpPr>
          <p:nvPr>
            <p:ph idx="1"/>
          </p:nvPr>
        </p:nvSpPr>
        <p:spPr>
          <a:xfrm>
            <a:off x="657789" y="1555416"/>
            <a:ext cx="8029011" cy="3778584"/>
          </a:xfrm>
        </p:spPr>
        <p:txBody>
          <a:bodyPr/>
          <a:lstStyle/>
          <a:p>
            <a:r>
              <a:rPr lang="en-US" sz="2800" dirty="0"/>
              <a:t>Consistent trend within Plan A showing declining rates of utilization and reuse among members whose workers were trained. </a:t>
            </a:r>
            <a:endParaRPr lang="en-US" sz="2800" dirty="0" smtClean="0"/>
          </a:p>
          <a:p>
            <a:r>
              <a:rPr lang="en-US" sz="2800" dirty="0"/>
              <a:t>Demonstrated cost savings post </a:t>
            </a:r>
            <a:r>
              <a:rPr lang="en-US" sz="2800" dirty="0" smtClean="0"/>
              <a:t>training for both ER visits and inpatient hospital stays</a:t>
            </a:r>
            <a:endParaRPr lang="en-US" sz="2800" dirty="0"/>
          </a:p>
          <a:p>
            <a:r>
              <a:rPr lang="en-US" sz="2800" dirty="0"/>
              <a:t>Differences are most notable by the second year after </a:t>
            </a:r>
            <a:r>
              <a:rPr lang="en-US" sz="2800" dirty="0" smtClean="0"/>
              <a:t>training</a:t>
            </a:r>
          </a:p>
          <a:p>
            <a:endParaRPr lang="en-US" dirty="0"/>
          </a:p>
          <a:p>
            <a:endParaRPr lang="en-US" dirty="0"/>
          </a:p>
        </p:txBody>
      </p:sp>
      <p:sp>
        <p:nvSpPr>
          <p:cNvPr id="6" name="Slide Number Placeholder 5"/>
          <p:cNvSpPr>
            <a:spLocks noGrp="1"/>
          </p:cNvSpPr>
          <p:nvPr>
            <p:ph type="sldNum" sz="quarter" idx="4294967295"/>
          </p:nvPr>
        </p:nvSpPr>
        <p:spPr>
          <a:xfrm>
            <a:off x="0" y="6456829"/>
            <a:ext cx="2133600" cy="365125"/>
          </a:xfrm>
          <a:prstGeom prst="rect">
            <a:avLst/>
          </a:prstGeom>
        </p:spPr>
        <p:txBody>
          <a:bodyPr/>
          <a:lstStyle/>
          <a:p>
            <a:fld id="{EA7F375F-1A50-4395-9679-ED4E9D7AF857}" type="slidenum">
              <a:rPr lang="en-US" smtClean="0">
                <a:solidFill>
                  <a:prstClr val="white"/>
                </a:solidFill>
              </a:rPr>
              <a:pPr/>
              <a:t>8</a:t>
            </a:fld>
            <a:endParaRPr lang="en-US" dirty="0">
              <a:solidFill>
                <a:prstClr val="white"/>
              </a:solidFill>
            </a:endParaRPr>
          </a:p>
        </p:txBody>
      </p:sp>
      <p:sp>
        <p:nvSpPr>
          <p:cNvPr id="5" name="Title 1"/>
          <p:cNvSpPr txBox="1">
            <a:spLocks/>
          </p:cNvSpPr>
          <p:nvPr/>
        </p:nvSpPr>
        <p:spPr>
          <a:xfrm>
            <a:off x="685800" y="304800"/>
            <a:ext cx="77724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smtClean="0"/>
              <a:t>Evaluation:  Health Plan A Summary</a:t>
            </a:r>
            <a:endParaRPr lang="en-US" sz="3200" dirty="0"/>
          </a:p>
        </p:txBody>
      </p:sp>
    </p:spTree>
    <p:extLst>
      <p:ext uri="{BB962C8B-B14F-4D97-AF65-F5344CB8AC3E}">
        <p14:creationId xmlns:p14="http://schemas.microsoft.com/office/powerpoint/2010/main" val="8329470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456829"/>
            <a:ext cx="2133600" cy="365125"/>
          </a:xfrm>
          <a:prstGeom prst="rect">
            <a:avLst/>
          </a:prstGeom>
        </p:spPr>
        <p:txBody>
          <a:bodyPr/>
          <a:lstStyle/>
          <a:p>
            <a:fld id="{C8C2BAA6-D0E3-5247-BDE1-242CE3E357E0}" type="slidenum">
              <a:rPr lang="en-US" smtClean="0">
                <a:solidFill>
                  <a:srgbClr val="052049"/>
                </a:solidFill>
              </a:rPr>
              <a:pPr/>
              <a:t>9</a:t>
            </a:fld>
            <a:endParaRPr lang="en-US" dirty="0">
              <a:solidFill>
                <a:srgbClr val="052049"/>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410555395"/>
              </p:ext>
            </p:extLst>
          </p:nvPr>
        </p:nvGraphicFramePr>
        <p:xfrm>
          <a:off x="472440" y="1447798"/>
          <a:ext cx="8214361" cy="4596255"/>
        </p:xfrm>
        <a:graphic>
          <a:graphicData uri="http://schemas.openxmlformats.org/drawingml/2006/table">
            <a:tbl>
              <a:tblPr firstRow="1" firstCol="1" bandRow="1">
                <a:tableStyleId>{5FD0F851-EC5A-4D38-B0AD-8093EC10F338}</a:tableStyleId>
              </a:tblPr>
              <a:tblGrid>
                <a:gridCol w="574731"/>
                <a:gridCol w="3753429"/>
                <a:gridCol w="1447800"/>
                <a:gridCol w="1219200"/>
                <a:gridCol w="1219201"/>
              </a:tblGrid>
              <a:tr h="288678">
                <a:tc>
                  <a:txBody>
                    <a:bodyPr/>
                    <a:lstStyle/>
                    <a:p>
                      <a:pPr marL="0" marR="0" algn="ctr">
                        <a:spcBef>
                          <a:spcPts val="0"/>
                        </a:spcBef>
                        <a:spcAft>
                          <a:spcPts val="0"/>
                        </a:spcAft>
                      </a:pPr>
                      <a:r>
                        <a:rPr lang="en-US" sz="1800" dirty="0">
                          <a:effectLst/>
                        </a:rPr>
                        <a:t> </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 </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A</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B</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C</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1610181">
                <a:tc>
                  <a:txBody>
                    <a:bodyPr/>
                    <a:lstStyle/>
                    <a:p>
                      <a:pPr marL="0" marR="0" algn="ctr">
                        <a:spcBef>
                          <a:spcPts val="0"/>
                        </a:spcBef>
                        <a:spcAft>
                          <a:spcPts val="0"/>
                        </a:spcAft>
                      </a:pPr>
                      <a:r>
                        <a:rPr lang="en-US" dirty="0"/>
                        <a:t> </a:t>
                      </a:r>
                    </a:p>
                  </a:txBody>
                  <a:tcPr marL="68580" marR="68580" marT="0" marB="0" anchor="ctr"/>
                </a:tc>
                <a:tc>
                  <a:txBody>
                    <a:bodyPr/>
                    <a:lstStyle/>
                    <a:p>
                      <a:pPr marL="0" marR="0">
                        <a:spcBef>
                          <a:spcPts val="0"/>
                        </a:spcBef>
                        <a:spcAft>
                          <a:spcPts val="0"/>
                        </a:spcAft>
                      </a:pPr>
                      <a:r>
                        <a:rPr lang="en-US" dirty="0">
                          <a:latin typeface="+mj-lt"/>
                        </a:rPr>
                        <a:t> </a:t>
                      </a:r>
                    </a:p>
                  </a:txBody>
                  <a:tcPr marL="68580" marR="68580" marT="0" marB="0" anchor="ctr"/>
                </a:tc>
                <a:tc>
                  <a:txBody>
                    <a:bodyPr/>
                    <a:lstStyle/>
                    <a:p>
                      <a:pPr marL="0" marR="0" algn="ctr">
                        <a:spcBef>
                          <a:spcPts val="0"/>
                        </a:spcBef>
                        <a:spcAft>
                          <a:spcPts val="0"/>
                        </a:spcAft>
                      </a:pPr>
                      <a:r>
                        <a:rPr lang="en-US" dirty="0">
                          <a:latin typeface="+mj-lt"/>
                        </a:rPr>
                        <a:t>Year 0: 12</a:t>
                      </a:r>
                    </a:p>
                    <a:p>
                      <a:pPr marL="0" marR="0" algn="ctr">
                        <a:spcBef>
                          <a:spcPts val="0"/>
                        </a:spcBef>
                        <a:spcAft>
                          <a:spcPts val="0"/>
                        </a:spcAft>
                      </a:pPr>
                      <a:r>
                        <a:rPr lang="en-US" dirty="0">
                          <a:latin typeface="+mj-lt"/>
                        </a:rPr>
                        <a:t>Months before graduation</a:t>
                      </a:r>
                    </a:p>
                  </a:txBody>
                  <a:tcPr marL="68580" marR="68580" marT="0" marB="0" anchor="ctr"/>
                </a:tc>
                <a:tc>
                  <a:txBody>
                    <a:bodyPr/>
                    <a:lstStyle/>
                    <a:p>
                      <a:pPr marL="0" marR="0" algn="ctr">
                        <a:spcBef>
                          <a:spcPts val="0"/>
                        </a:spcBef>
                        <a:spcAft>
                          <a:spcPts val="0"/>
                        </a:spcAft>
                      </a:pPr>
                      <a:r>
                        <a:rPr lang="en-US" dirty="0">
                          <a:latin typeface="+mj-lt"/>
                        </a:rPr>
                        <a:t>Year 1: 12 Months after</a:t>
                      </a:r>
                    </a:p>
                    <a:p>
                      <a:pPr marL="0" marR="0" algn="ctr">
                        <a:spcBef>
                          <a:spcPts val="0"/>
                        </a:spcBef>
                        <a:spcAft>
                          <a:spcPts val="0"/>
                        </a:spcAft>
                      </a:pPr>
                      <a:r>
                        <a:rPr lang="en-US" dirty="0">
                          <a:latin typeface="+mj-lt"/>
                        </a:rPr>
                        <a:t>graduation</a:t>
                      </a:r>
                    </a:p>
                  </a:txBody>
                  <a:tcPr marL="68580" marR="68580" marT="0" marB="0" anchor="ctr"/>
                </a:tc>
                <a:tc>
                  <a:txBody>
                    <a:bodyPr/>
                    <a:lstStyle/>
                    <a:p>
                      <a:pPr marL="0" marR="0" algn="ctr">
                        <a:spcBef>
                          <a:spcPts val="0"/>
                        </a:spcBef>
                        <a:spcAft>
                          <a:spcPts val="0"/>
                        </a:spcAft>
                      </a:pPr>
                      <a:r>
                        <a:rPr lang="en-US" dirty="0">
                          <a:latin typeface="+mj-lt"/>
                        </a:rPr>
                        <a:t>Year 2: 13-24 months after</a:t>
                      </a:r>
                    </a:p>
                    <a:p>
                      <a:pPr marL="0" marR="0" algn="ctr">
                        <a:spcBef>
                          <a:spcPts val="0"/>
                        </a:spcBef>
                        <a:spcAft>
                          <a:spcPts val="0"/>
                        </a:spcAft>
                      </a:pPr>
                      <a:r>
                        <a:rPr lang="en-US" dirty="0">
                          <a:latin typeface="+mj-lt"/>
                        </a:rPr>
                        <a:t>graduation</a:t>
                      </a:r>
                    </a:p>
                  </a:txBody>
                  <a:tcPr marL="68580" marR="68580" marT="0" marB="0" anchor="ctr"/>
                </a:tc>
              </a:tr>
              <a:tr h="337174">
                <a:tc>
                  <a:txBody>
                    <a:bodyPr/>
                    <a:lstStyle/>
                    <a:p>
                      <a:pPr marL="0" marR="0" algn="ctr">
                        <a:spcBef>
                          <a:spcPts val="0"/>
                        </a:spcBef>
                        <a:spcAft>
                          <a:spcPts val="0"/>
                        </a:spcAft>
                      </a:pPr>
                      <a:r>
                        <a:rPr lang="en-US" dirty="0"/>
                        <a:t>1</a:t>
                      </a:r>
                    </a:p>
                  </a:txBody>
                  <a:tcPr marL="68580" marR="68580" marT="0" marB="0" anchor="ctr"/>
                </a:tc>
                <a:tc>
                  <a:txBody>
                    <a:bodyPr/>
                    <a:lstStyle/>
                    <a:p>
                      <a:pPr marL="0" marR="0">
                        <a:spcBef>
                          <a:spcPts val="0"/>
                        </a:spcBef>
                        <a:spcAft>
                          <a:spcPts val="0"/>
                        </a:spcAft>
                      </a:pPr>
                      <a:r>
                        <a:rPr lang="en-US" dirty="0">
                          <a:latin typeface="+mj-lt"/>
                        </a:rPr>
                        <a:t># Trained Workers*</a:t>
                      </a:r>
                    </a:p>
                  </a:txBody>
                  <a:tcPr marL="68580" marR="68580" marT="0" marB="0" anchor="ctr"/>
                </a:tc>
                <a:tc>
                  <a:txBody>
                    <a:bodyPr/>
                    <a:lstStyle/>
                    <a:p>
                      <a:pPr marL="0" marR="0" algn="ctr">
                        <a:spcBef>
                          <a:spcPts val="0"/>
                        </a:spcBef>
                        <a:spcAft>
                          <a:spcPts val="0"/>
                        </a:spcAft>
                      </a:pPr>
                      <a:r>
                        <a:rPr lang="en-US" dirty="0">
                          <a:latin typeface="+mj-lt"/>
                        </a:rPr>
                        <a:t>136</a:t>
                      </a:r>
                    </a:p>
                  </a:txBody>
                  <a:tcPr marL="68580" marR="68580" marT="0" marB="0" anchor="ctr"/>
                </a:tc>
                <a:tc>
                  <a:txBody>
                    <a:bodyPr/>
                    <a:lstStyle/>
                    <a:p>
                      <a:pPr marL="0" marR="0" algn="ctr">
                        <a:spcBef>
                          <a:spcPts val="0"/>
                        </a:spcBef>
                        <a:spcAft>
                          <a:spcPts val="0"/>
                        </a:spcAft>
                      </a:pPr>
                      <a:r>
                        <a:rPr lang="en-US" dirty="0">
                          <a:latin typeface="+mj-lt"/>
                        </a:rPr>
                        <a:t>136</a:t>
                      </a:r>
                    </a:p>
                  </a:txBody>
                  <a:tcPr marL="68580" marR="68580" marT="0" marB="0" anchor="ctr"/>
                </a:tc>
                <a:tc>
                  <a:txBody>
                    <a:bodyPr/>
                    <a:lstStyle/>
                    <a:p>
                      <a:pPr marL="0" marR="0" algn="ctr">
                        <a:spcBef>
                          <a:spcPts val="0"/>
                        </a:spcBef>
                        <a:spcAft>
                          <a:spcPts val="0"/>
                        </a:spcAft>
                      </a:pPr>
                      <a:r>
                        <a:rPr lang="en-US" dirty="0">
                          <a:latin typeface="+mj-lt"/>
                        </a:rPr>
                        <a:t>95</a:t>
                      </a:r>
                    </a:p>
                  </a:txBody>
                  <a:tcPr marL="68580" marR="68580" marT="0" marB="0" anchor="ctr"/>
                </a:tc>
              </a:tr>
              <a:tr h="337174">
                <a:tc>
                  <a:txBody>
                    <a:bodyPr/>
                    <a:lstStyle/>
                    <a:p>
                      <a:pPr marL="0" marR="0" algn="ctr">
                        <a:spcBef>
                          <a:spcPts val="0"/>
                        </a:spcBef>
                        <a:spcAft>
                          <a:spcPts val="0"/>
                        </a:spcAft>
                      </a:pPr>
                      <a:r>
                        <a:rPr lang="en-US" dirty="0"/>
                        <a:t>2</a:t>
                      </a:r>
                    </a:p>
                  </a:txBody>
                  <a:tcPr marL="68580" marR="68580" marT="0" marB="0" anchor="ctr"/>
                </a:tc>
                <a:tc>
                  <a:txBody>
                    <a:bodyPr/>
                    <a:lstStyle/>
                    <a:p>
                      <a:pPr marL="0" marR="0">
                        <a:spcBef>
                          <a:spcPts val="0"/>
                        </a:spcBef>
                        <a:spcAft>
                          <a:spcPts val="0"/>
                        </a:spcAft>
                      </a:pPr>
                      <a:r>
                        <a:rPr lang="en-US" dirty="0">
                          <a:latin typeface="+mj-lt"/>
                        </a:rPr>
                        <a:t>#ER visits</a:t>
                      </a:r>
                    </a:p>
                  </a:txBody>
                  <a:tcPr marL="68580" marR="68580" marT="0" marB="0" anchor="ctr"/>
                </a:tc>
                <a:tc>
                  <a:txBody>
                    <a:bodyPr/>
                    <a:lstStyle/>
                    <a:p>
                      <a:pPr marL="0" marR="0" algn="ctr">
                        <a:spcBef>
                          <a:spcPts val="0"/>
                        </a:spcBef>
                        <a:spcAft>
                          <a:spcPts val="0"/>
                        </a:spcAft>
                      </a:pPr>
                      <a:r>
                        <a:rPr lang="en-US" dirty="0">
                          <a:latin typeface="+mj-lt"/>
                        </a:rPr>
                        <a:t>448</a:t>
                      </a:r>
                    </a:p>
                  </a:txBody>
                  <a:tcPr marL="68580" marR="68580" marT="0" marB="0" anchor="ctr"/>
                </a:tc>
                <a:tc>
                  <a:txBody>
                    <a:bodyPr/>
                    <a:lstStyle/>
                    <a:p>
                      <a:pPr marL="0" marR="0" algn="ctr">
                        <a:spcBef>
                          <a:spcPts val="0"/>
                        </a:spcBef>
                        <a:spcAft>
                          <a:spcPts val="0"/>
                        </a:spcAft>
                      </a:pPr>
                      <a:r>
                        <a:rPr lang="en-US" dirty="0">
                          <a:latin typeface="+mj-lt"/>
                        </a:rPr>
                        <a:t>306</a:t>
                      </a:r>
                    </a:p>
                  </a:txBody>
                  <a:tcPr marL="68580" marR="68580" marT="0" marB="0" anchor="ctr"/>
                </a:tc>
                <a:tc>
                  <a:txBody>
                    <a:bodyPr/>
                    <a:lstStyle/>
                    <a:p>
                      <a:pPr marL="0" marR="0" algn="ctr">
                        <a:spcBef>
                          <a:spcPts val="0"/>
                        </a:spcBef>
                        <a:spcAft>
                          <a:spcPts val="0"/>
                        </a:spcAft>
                      </a:pPr>
                      <a:r>
                        <a:rPr lang="en-US" dirty="0">
                          <a:latin typeface="+mj-lt"/>
                        </a:rPr>
                        <a:t>115</a:t>
                      </a:r>
                    </a:p>
                  </a:txBody>
                  <a:tcPr marL="68580" marR="68580" marT="0" marB="0" anchor="ctr"/>
                </a:tc>
              </a:tr>
              <a:tr h="337174">
                <a:tc>
                  <a:txBody>
                    <a:bodyPr/>
                    <a:lstStyle/>
                    <a:p>
                      <a:pPr marL="0" marR="0" algn="ctr">
                        <a:spcBef>
                          <a:spcPts val="0"/>
                        </a:spcBef>
                        <a:spcAft>
                          <a:spcPts val="0"/>
                        </a:spcAft>
                      </a:pPr>
                      <a:r>
                        <a:rPr lang="en-US" dirty="0"/>
                        <a:t>3</a:t>
                      </a:r>
                    </a:p>
                  </a:txBody>
                  <a:tcPr marL="68580" marR="68580" marT="0" marB="0" anchor="ctr"/>
                </a:tc>
                <a:tc>
                  <a:txBody>
                    <a:bodyPr/>
                    <a:lstStyle/>
                    <a:p>
                      <a:pPr marL="0" marR="0">
                        <a:spcBef>
                          <a:spcPts val="0"/>
                        </a:spcBef>
                        <a:spcAft>
                          <a:spcPts val="0"/>
                        </a:spcAft>
                      </a:pPr>
                      <a:r>
                        <a:rPr lang="en-US" dirty="0">
                          <a:latin typeface="+mj-lt"/>
                        </a:rPr>
                        <a:t># ER Users</a:t>
                      </a:r>
                    </a:p>
                  </a:txBody>
                  <a:tcPr marL="68580" marR="68580" marT="0" marB="0" anchor="ctr"/>
                </a:tc>
                <a:tc>
                  <a:txBody>
                    <a:bodyPr/>
                    <a:lstStyle/>
                    <a:p>
                      <a:pPr marL="0" marR="0" algn="ctr">
                        <a:spcBef>
                          <a:spcPts val="0"/>
                        </a:spcBef>
                        <a:spcAft>
                          <a:spcPts val="0"/>
                        </a:spcAft>
                      </a:pPr>
                      <a:r>
                        <a:rPr lang="en-US" dirty="0">
                          <a:latin typeface="+mj-lt"/>
                        </a:rPr>
                        <a:t>71</a:t>
                      </a:r>
                    </a:p>
                  </a:txBody>
                  <a:tcPr marL="68580" marR="68580" marT="0" marB="0" anchor="ctr"/>
                </a:tc>
                <a:tc>
                  <a:txBody>
                    <a:bodyPr/>
                    <a:lstStyle/>
                    <a:p>
                      <a:pPr marL="0" marR="0" algn="ctr">
                        <a:spcBef>
                          <a:spcPts val="0"/>
                        </a:spcBef>
                        <a:spcAft>
                          <a:spcPts val="0"/>
                        </a:spcAft>
                      </a:pPr>
                      <a:r>
                        <a:rPr lang="en-US" dirty="0">
                          <a:latin typeface="+mj-lt"/>
                        </a:rPr>
                        <a:t>64</a:t>
                      </a:r>
                    </a:p>
                  </a:txBody>
                  <a:tcPr marL="68580" marR="68580" marT="0" marB="0" anchor="ctr"/>
                </a:tc>
                <a:tc>
                  <a:txBody>
                    <a:bodyPr/>
                    <a:lstStyle/>
                    <a:p>
                      <a:pPr marL="0" marR="0" algn="ctr">
                        <a:spcBef>
                          <a:spcPts val="0"/>
                        </a:spcBef>
                        <a:spcAft>
                          <a:spcPts val="0"/>
                        </a:spcAft>
                      </a:pPr>
                      <a:r>
                        <a:rPr lang="en-US" dirty="0">
                          <a:latin typeface="+mj-lt"/>
                        </a:rPr>
                        <a:t>31</a:t>
                      </a:r>
                    </a:p>
                  </a:txBody>
                  <a:tcPr marL="68580" marR="68580" marT="0" marB="0" anchor="ctr"/>
                </a:tc>
              </a:tr>
              <a:tr h="674350">
                <a:tc>
                  <a:txBody>
                    <a:bodyPr/>
                    <a:lstStyle/>
                    <a:p>
                      <a:pPr marL="0" marR="0" algn="ctr">
                        <a:spcBef>
                          <a:spcPts val="0"/>
                        </a:spcBef>
                        <a:spcAft>
                          <a:spcPts val="0"/>
                        </a:spcAft>
                      </a:pPr>
                      <a:r>
                        <a:rPr lang="en-US" dirty="0"/>
                        <a:t>4</a:t>
                      </a:r>
                    </a:p>
                  </a:txBody>
                  <a:tcPr marL="68580" marR="68580" marT="0" marB="0" anchor="ctr"/>
                </a:tc>
                <a:tc>
                  <a:txBody>
                    <a:bodyPr/>
                    <a:lstStyle/>
                    <a:p>
                      <a:pPr marL="0" marR="0">
                        <a:spcBef>
                          <a:spcPts val="0"/>
                        </a:spcBef>
                        <a:spcAft>
                          <a:spcPts val="0"/>
                        </a:spcAft>
                      </a:pPr>
                      <a:r>
                        <a:rPr lang="en-US" dirty="0">
                          <a:latin typeface="+mj-lt"/>
                        </a:rPr>
                        <a:t>Mean ER visits/Trained Workers*</a:t>
                      </a:r>
                    </a:p>
                  </a:txBody>
                  <a:tcPr marL="68580" marR="68580" marT="0" marB="0" anchor="ctr"/>
                </a:tc>
                <a:tc>
                  <a:txBody>
                    <a:bodyPr/>
                    <a:lstStyle/>
                    <a:p>
                      <a:pPr marL="0" marR="0" algn="ctr">
                        <a:spcBef>
                          <a:spcPts val="0"/>
                        </a:spcBef>
                        <a:spcAft>
                          <a:spcPts val="0"/>
                        </a:spcAft>
                      </a:pPr>
                      <a:r>
                        <a:rPr lang="en-US" dirty="0">
                          <a:latin typeface="+mj-lt"/>
                        </a:rPr>
                        <a:t>3.3</a:t>
                      </a:r>
                    </a:p>
                  </a:txBody>
                  <a:tcPr marL="68580" marR="68580" marT="0" marB="0" anchor="ctr"/>
                </a:tc>
                <a:tc>
                  <a:txBody>
                    <a:bodyPr/>
                    <a:lstStyle/>
                    <a:p>
                      <a:pPr marL="0" marR="0" algn="ctr">
                        <a:spcBef>
                          <a:spcPts val="0"/>
                        </a:spcBef>
                        <a:spcAft>
                          <a:spcPts val="0"/>
                        </a:spcAft>
                      </a:pPr>
                      <a:r>
                        <a:rPr lang="en-US" dirty="0" smtClean="0">
                          <a:latin typeface="+mj-lt"/>
                        </a:rPr>
                        <a:t>2.3</a:t>
                      </a:r>
                      <a:endParaRPr lang="en-US" dirty="0">
                        <a:latin typeface="+mj-lt"/>
                      </a:endParaRPr>
                    </a:p>
                  </a:txBody>
                  <a:tcPr marL="68580" marR="68580" marT="0" marB="0" anchor="ctr"/>
                </a:tc>
                <a:tc>
                  <a:txBody>
                    <a:bodyPr/>
                    <a:lstStyle/>
                    <a:p>
                      <a:pPr marL="0" marR="0" algn="ctr">
                        <a:spcBef>
                          <a:spcPts val="0"/>
                        </a:spcBef>
                        <a:spcAft>
                          <a:spcPts val="0"/>
                        </a:spcAft>
                      </a:pPr>
                      <a:r>
                        <a:rPr lang="en-US" dirty="0">
                          <a:latin typeface="+mj-lt"/>
                        </a:rPr>
                        <a:t>1.2</a:t>
                      </a:r>
                    </a:p>
                  </a:txBody>
                  <a:tcPr marL="68580" marR="68580" marT="0" marB="0" anchor="ctr"/>
                </a:tc>
              </a:tr>
              <a:tr h="337174">
                <a:tc>
                  <a:txBody>
                    <a:bodyPr/>
                    <a:lstStyle/>
                    <a:p>
                      <a:pPr marL="0" marR="0" algn="ctr">
                        <a:spcBef>
                          <a:spcPts val="0"/>
                        </a:spcBef>
                        <a:spcAft>
                          <a:spcPts val="0"/>
                        </a:spcAft>
                      </a:pPr>
                      <a:r>
                        <a:rPr lang="en-US" dirty="0"/>
                        <a:t>5</a:t>
                      </a:r>
                    </a:p>
                  </a:txBody>
                  <a:tcPr marL="68580" marR="68580" marT="0" marB="0" anchor="ctr"/>
                </a:tc>
                <a:tc>
                  <a:txBody>
                    <a:bodyPr/>
                    <a:lstStyle/>
                    <a:p>
                      <a:pPr marL="0" marR="0">
                        <a:spcBef>
                          <a:spcPts val="0"/>
                        </a:spcBef>
                        <a:spcAft>
                          <a:spcPts val="0"/>
                        </a:spcAft>
                      </a:pPr>
                      <a:r>
                        <a:rPr lang="en-US" dirty="0">
                          <a:latin typeface="+mj-lt"/>
                        </a:rPr>
                        <a:t>Mean visits/ER users</a:t>
                      </a:r>
                    </a:p>
                  </a:txBody>
                  <a:tcPr marL="68580" marR="68580" marT="0" marB="0" anchor="ctr"/>
                </a:tc>
                <a:tc>
                  <a:txBody>
                    <a:bodyPr/>
                    <a:lstStyle/>
                    <a:p>
                      <a:pPr marL="0" marR="0" algn="ctr">
                        <a:spcBef>
                          <a:spcPts val="0"/>
                        </a:spcBef>
                        <a:spcAft>
                          <a:spcPts val="0"/>
                        </a:spcAft>
                      </a:pPr>
                      <a:r>
                        <a:rPr lang="en-US" dirty="0">
                          <a:latin typeface="+mj-lt"/>
                        </a:rPr>
                        <a:t>6.3</a:t>
                      </a:r>
                    </a:p>
                  </a:txBody>
                  <a:tcPr marL="68580" marR="68580" marT="0" marB="0" anchor="ctr"/>
                </a:tc>
                <a:tc>
                  <a:txBody>
                    <a:bodyPr/>
                    <a:lstStyle/>
                    <a:p>
                      <a:pPr marL="0" marR="0" algn="ctr">
                        <a:spcBef>
                          <a:spcPts val="0"/>
                        </a:spcBef>
                        <a:spcAft>
                          <a:spcPts val="0"/>
                        </a:spcAft>
                      </a:pPr>
                      <a:r>
                        <a:rPr lang="en-US" dirty="0">
                          <a:latin typeface="+mj-lt"/>
                        </a:rPr>
                        <a:t>4.8</a:t>
                      </a:r>
                    </a:p>
                  </a:txBody>
                  <a:tcPr marL="68580" marR="68580" marT="0" marB="0" anchor="ctr"/>
                </a:tc>
                <a:tc>
                  <a:txBody>
                    <a:bodyPr/>
                    <a:lstStyle/>
                    <a:p>
                      <a:pPr marL="0" marR="0" algn="ctr">
                        <a:spcBef>
                          <a:spcPts val="0"/>
                        </a:spcBef>
                        <a:spcAft>
                          <a:spcPts val="0"/>
                        </a:spcAft>
                      </a:pPr>
                      <a:r>
                        <a:rPr lang="en-US" dirty="0">
                          <a:latin typeface="+mj-lt"/>
                        </a:rPr>
                        <a:t>3.7</a:t>
                      </a:r>
                    </a:p>
                  </a:txBody>
                  <a:tcPr marL="68580" marR="68580" marT="0" marB="0" anchor="ctr"/>
                </a:tc>
              </a:tr>
              <a:tr h="674350">
                <a:tc>
                  <a:txBody>
                    <a:bodyPr/>
                    <a:lstStyle/>
                    <a:p>
                      <a:pPr marL="0" marR="0" algn="ctr">
                        <a:spcBef>
                          <a:spcPts val="0"/>
                        </a:spcBef>
                        <a:spcAft>
                          <a:spcPts val="0"/>
                        </a:spcAft>
                      </a:pPr>
                      <a:r>
                        <a:rPr lang="en-US" dirty="0"/>
                        <a:t>6</a:t>
                      </a:r>
                    </a:p>
                  </a:txBody>
                  <a:tcPr marL="68580" marR="68580" marT="0" marB="0" anchor="ctr"/>
                </a:tc>
                <a:tc>
                  <a:txBody>
                    <a:bodyPr/>
                    <a:lstStyle/>
                    <a:p>
                      <a:pPr marL="0" marR="0">
                        <a:spcBef>
                          <a:spcPts val="0"/>
                        </a:spcBef>
                        <a:spcAft>
                          <a:spcPts val="0"/>
                        </a:spcAft>
                      </a:pPr>
                      <a:r>
                        <a:rPr lang="en-US" dirty="0">
                          <a:latin typeface="+mj-lt"/>
                        </a:rPr>
                        <a:t>% ER users among Trained Workers*</a:t>
                      </a:r>
                    </a:p>
                  </a:txBody>
                  <a:tcPr marL="68580" marR="68580" marT="0" marB="0" anchor="ctr"/>
                </a:tc>
                <a:tc>
                  <a:txBody>
                    <a:bodyPr/>
                    <a:lstStyle/>
                    <a:p>
                      <a:pPr marL="0" marR="0" algn="ctr">
                        <a:spcBef>
                          <a:spcPts val="0"/>
                        </a:spcBef>
                        <a:spcAft>
                          <a:spcPts val="0"/>
                        </a:spcAft>
                      </a:pPr>
                      <a:r>
                        <a:rPr lang="en-US" dirty="0">
                          <a:latin typeface="+mj-lt"/>
                        </a:rPr>
                        <a:t>52.2</a:t>
                      </a:r>
                    </a:p>
                  </a:txBody>
                  <a:tcPr marL="68580" marR="68580" marT="0" marB="0" anchor="ctr"/>
                </a:tc>
                <a:tc>
                  <a:txBody>
                    <a:bodyPr/>
                    <a:lstStyle/>
                    <a:p>
                      <a:pPr marL="0" marR="0" algn="ctr">
                        <a:spcBef>
                          <a:spcPts val="0"/>
                        </a:spcBef>
                        <a:spcAft>
                          <a:spcPts val="0"/>
                        </a:spcAft>
                      </a:pPr>
                      <a:r>
                        <a:rPr lang="en-US" dirty="0">
                          <a:latin typeface="+mj-lt"/>
                        </a:rPr>
                        <a:t>47.1</a:t>
                      </a:r>
                    </a:p>
                  </a:txBody>
                  <a:tcPr marL="68580" marR="68580" marT="0" marB="0" anchor="ctr"/>
                </a:tc>
                <a:tc>
                  <a:txBody>
                    <a:bodyPr/>
                    <a:lstStyle/>
                    <a:p>
                      <a:pPr marL="0" marR="0" algn="ctr">
                        <a:spcBef>
                          <a:spcPts val="0"/>
                        </a:spcBef>
                        <a:spcAft>
                          <a:spcPts val="0"/>
                        </a:spcAft>
                      </a:pPr>
                      <a:r>
                        <a:rPr lang="en-US" dirty="0">
                          <a:latin typeface="+mj-lt"/>
                        </a:rPr>
                        <a:t>32.6</a:t>
                      </a:r>
                    </a:p>
                  </a:txBody>
                  <a:tcPr marL="68580" marR="68580" marT="0" marB="0" anchor="ctr"/>
                </a:tc>
              </a:tr>
            </a:tbl>
          </a:graphicData>
        </a:graphic>
      </p:graphicFrame>
      <p:sp>
        <p:nvSpPr>
          <p:cNvPr id="14" name="TextBox 13"/>
          <p:cNvSpPr txBox="1"/>
          <p:nvPr/>
        </p:nvSpPr>
        <p:spPr>
          <a:xfrm>
            <a:off x="381000" y="644604"/>
            <a:ext cx="8382000" cy="1107996"/>
          </a:xfrm>
          <a:prstGeom prst="rect">
            <a:avLst/>
          </a:prstGeom>
          <a:noFill/>
        </p:spPr>
        <p:txBody>
          <a:bodyPr wrap="square" rtlCol="0">
            <a:spAutoFit/>
          </a:bodyPr>
          <a:lstStyle/>
          <a:p>
            <a:pPr algn="ctr"/>
            <a:r>
              <a:rPr lang="en-US" sz="2400" dirty="0">
                <a:solidFill>
                  <a:srgbClr val="052049"/>
                </a:solidFill>
              </a:rPr>
              <a:t> </a:t>
            </a:r>
            <a:r>
              <a:rPr lang="en-US" sz="2400" b="1" dirty="0">
                <a:solidFill>
                  <a:srgbClr val="052049"/>
                </a:solidFill>
              </a:rPr>
              <a:t>Table </a:t>
            </a:r>
            <a:r>
              <a:rPr lang="en-US" sz="2400" b="1" dirty="0">
                <a:solidFill>
                  <a:srgbClr val="052049"/>
                </a:solidFill>
              </a:rPr>
              <a:t>1: </a:t>
            </a:r>
            <a:r>
              <a:rPr lang="en-US" sz="2400" b="1" u="sng" dirty="0">
                <a:solidFill>
                  <a:srgbClr val="052049"/>
                </a:solidFill>
              </a:rPr>
              <a:t>Emergency Room Visits </a:t>
            </a:r>
          </a:p>
          <a:p>
            <a:pPr algn="ctr"/>
            <a:r>
              <a:rPr lang="en-US" sz="2400" b="1" dirty="0">
                <a:solidFill>
                  <a:srgbClr val="052049"/>
                </a:solidFill>
              </a:rPr>
              <a:t>Health </a:t>
            </a:r>
            <a:r>
              <a:rPr lang="en-US" sz="2400" b="1" dirty="0">
                <a:solidFill>
                  <a:srgbClr val="052049"/>
                </a:solidFill>
              </a:rPr>
              <a:t>Plan </a:t>
            </a:r>
            <a:r>
              <a:rPr lang="en-US" sz="2400" b="1" dirty="0">
                <a:solidFill>
                  <a:srgbClr val="052049"/>
                </a:solidFill>
              </a:rPr>
              <a:t>A Members </a:t>
            </a:r>
            <a:r>
              <a:rPr lang="en-US" sz="2400" b="1" dirty="0">
                <a:solidFill>
                  <a:srgbClr val="052049"/>
                </a:solidFill>
              </a:rPr>
              <a:t>with a Trained IHSS Provider </a:t>
            </a:r>
            <a:endParaRPr lang="en-US" sz="2400" dirty="0">
              <a:solidFill>
                <a:srgbClr val="052049"/>
              </a:solidFill>
            </a:endParaRPr>
          </a:p>
          <a:p>
            <a:pPr algn="ctr"/>
            <a:endParaRPr lang="en-US" dirty="0">
              <a:solidFill>
                <a:srgbClr val="052049"/>
              </a:solidFill>
            </a:endParaRPr>
          </a:p>
        </p:txBody>
      </p:sp>
      <p:sp>
        <p:nvSpPr>
          <p:cNvPr id="3" name="TextBox 2"/>
          <p:cNvSpPr txBox="1"/>
          <p:nvPr/>
        </p:nvSpPr>
        <p:spPr>
          <a:xfrm>
            <a:off x="228600" y="6096000"/>
            <a:ext cx="8686800" cy="369332"/>
          </a:xfrm>
          <a:prstGeom prst="rect">
            <a:avLst/>
          </a:prstGeom>
          <a:noFill/>
        </p:spPr>
        <p:txBody>
          <a:bodyPr wrap="square" rtlCol="0">
            <a:spAutoFit/>
          </a:bodyPr>
          <a:lstStyle/>
          <a:p>
            <a:r>
              <a:rPr lang="en-US" dirty="0">
                <a:solidFill>
                  <a:srgbClr val="052049"/>
                </a:solidFill>
              </a:rPr>
              <a:t>*Trained Workers refers to health plan members whose worker graduated from the training</a:t>
            </a:r>
          </a:p>
        </p:txBody>
      </p:sp>
      <p:sp>
        <p:nvSpPr>
          <p:cNvPr id="8" name="Title 1"/>
          <p:cNvSpPr txBox="1">
            <a:spLocks/>
          </p:cNvSpPr>
          <p:nvPr/>
        </p:nvSpPr>
        <p:spPr>
          <a:xfrm>
            <a:off x="381000" y="228600"/>
            <a:ext cx="80772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smtClean="0"/>
              <a:t>Health Plan A</a:t>
            </a:r>
            <a:endParaRPr lang="en-US" sz="3200" dirty="0"/>
          </a:p>
        </p:txBody>
      </p:sp>
    </p:spTree>
    <p:extLst>
      <p:ext uri="{BB962C8B-B14F-4D97-AF65-F5344CB8AC3E}">
        <p14:creationId xmlns:p14="http://schemas.microsoft.com/office/powerpoint/2010/main" val="296434992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8449</TotalTime>
  <Words>930</Words>
  <Application>Microsoft Office PowerPoint</Application>
  <PresentationFormat>On-screen Show (4:3)</PresentationFormat>
  <Paragraphs>224</Paragraphs>
  <Slides>14</Slides>
  <Notes>2</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1_Office Theme</vt:lpstr>
      <vt:lpstr>2_Office Theme</vt:lpstr>
      <vt:lpstr>UCSF PPT Template-Blue Bar</vt:lpstr>
      <vt:lpstr> Home Care Workers:  Critical Members of the Health Care Team  Corinne Eldridge Executive Director, CLTCEC State of Reform April 6, 2016</vt:lpstr>
      <vt:lpstr>CMMI Project:  Care Team Integration of the Home-based Workforce Health Care Innovation Award of $11.8M</vt:lpstr>
      <vt:lpstr>The California model</vt:lpstr>
      <vt:lpstr>Training and Integration</vt:lpstr>
      <vt:lpstr>PowerPoint Presentation</vt:lpstr>
      <vt:lpstr>PowerPoint Presentation</vt:lpstr>
      <vt:lpstr>PowerPoint Presentation</vt:lpstr>
      <vt:lpstr>Health Plan A: Summary</vt:lpstr>
      <vt:lpstr>PowerPoint Presentation</vt:lpstr>
      <vt:lpstr>PowerPoint Presentation</vt:lpstr>
      <vt:lpstr>Health Plan A: Cost Savings*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 Costa Inpatient Stays</dc:title>
  <dc:creator>Neri, Mel</dc:creator>
  <cp:lastModifiedBy>Corinne Eldridge</cp:lastModifiedBy>
  <cp:revision>162</cp:revision>
  <dcterms:created xsi:type="dcterms:W3CDTF">2014-10-27T15:40:13Z</dcterms:created>
  <dcterms:modified xsi:type="dcterms:W3CDTF">2016-03-31T21:33:03Z</dcterms:modified>
</cp:coreProperties>
</file>