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21" r:id="rId3"/>
    <p:sldId id="324" r:id="rId4"/>
    <p:sldId id="323" r:id="rId5"/>
    <p:sldId id="33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14A92-1E0F-4AAC-97D9-8139321C7D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6B469F5-0020-4D4A-BB28-1A78AC654980}">
      <dgm:prSet phldrT="[Text]"/>
      <dgm:spPr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en-US" dirty="0" smtClean="0"/>
            <a:t>County</a:t>
          </a:r>
        </a:p>
        <a:p>
          <a:r>
            <a:rPr lang="en-US" dirty="0" smtClean="0"/>
            <a:t>Programs </a:t>
          </a:r>
          <a:endParaRPr lang="en-US" dirty="0"/>
        </a:p>
      </dgm:t>
    </dgm:pt>
    <dgm:pt modelId="{8D91F84C-73E5-4809-BE21-03B626BE124C}" type="parTrans" cxnId="{52EC2B30-4A9A-43C9-BBA6-7A483EB442C0}">
      <dgm:prSet/>
      <dgm:spPr/>
      <dgm:t>
        <a:bodyPr/>
        <a:lstStyle/>
        <a:p>
          <a:endParaRPr lang="en-US"/>
        </a:p>
      </dgm:t>
    </dgm:pt>
    <dgm:pt modelId="{E65E8D54-585D-4A83-8EC4-07B1091D33AD}" type="sibTrans" cxnId="{52EC2B30-4A9A-43C9-BBA6-7A483EB442C0}">
      <dgm:prSet/>
      <dgm:spPr/>
      <dgm:t>
        <a:bodyPr/>
        <a:lstStyle/>
        <a:p>
          <a:endParaRPr lang="en-US"/>
        </a:p>
      </dgm:t>
    </dgm:pt>
    <dgm:pt modelId="{FCD6B90A-C896-45D2-89FB-45E3A578B5F8}">
      <dgm:prSet phldrT="[Text]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Community Based Services</a:t>
          </a:r>
          <a:endParaRPr lang="en-US" dirty="0"/>
        </a:p>
      </dgm:t>
    </dgm:pt>
    <dgm:pt modelId="{F8EF6C2C-F887-4E6D-951E-5F3CC44189E9}" type="parTrans" cxnId="{C2850E0C-8B6C-4660-81BF-2BAC29C13B82}">
      <dgm:prSet/>
      <dgm:spPr/>
      <dgm:t>
        <a:bodyPr/>
        <a:lstStyle/>
        <a:p>
          <a:endParaRPr lang="en-US"/>
        </a:p>
      </dgm:t>
    </dgm:pt>
    <dgm:pt modelId="{1F71670B-D76F-4DB0-8626-ECAF1CEEC5BB}" type="sibTrans" cxnId="{C2850E0C-8B6C-4660-81BF-2BAC29C13B82}">
      <dgm:prSet/>
      <dgm:spPr/>
      <dgm:t>
        <a:bodyPr/>
        <a:lstStyle/>
        <a:p>
          <a:endParaRPr lang="en-US"/>
        </a:p>
      </dgm:t>
    </dgm:pt>
    <dgm:pt modelId="{50AACD41-D4A1-4F38-B7BC-4659AB127A80}">
      <dgm:prSet phldrT="[Text]"/>
      <dgm:spPr>
        <a:solidFill>
          <a:schemeClr val="accent2">
            <a:lumMod val="40000"/>
            <a:lumOff val="60000"/>
            <a:alpha val="5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en-US" b="0" dirty="0" err="1" smtClean="0">
              <a:effectLst/>
            </a:rPr>
            <a:t>Medi</a:t>
          </a:r>
          <a:r>
            <a:rPr lang="en-US" b="0" dirty="0" smtClean="0">
              <a:effectLst/>
            </a:rPr>
            <a:t>-Cal Health Plan </a:t>
          </a:r>
          <a:r>
            <a:rPr lang="en-US" b="0" dirty="0" smtClean="0">
              <a:solidFill>
                <a:schemeClr val="tx1"/>
              </a:solidFill>
              <a:effectLst/>
            </a:rPr>
            <a:t>(GCHP)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0B316DB4-0239-4FF0-9C2A-22C4507A2BFF}" type="parTrans" cxnId="{1867F881-A166-4639-81C6-8944287D7EFF}">
      <dgm:prSet/>
      <dgm:spPr/>
      <dgm:t>
        <a:bodyPr/>
        <a:lstStyle/>
        <a:p>
          <a:endParaRPr lang="en-US"/>
        </a:p>
      </dgm:t>
    </dgm:pt>
    <dgm:pt modelId="{099EAD79-DDDD-472C-974A-0DFFD8F1FAB5}" type="sibTrans" cxnId="{1867F881-A166-4639-81C6-8944287D7EFF}">
      <dgm:prSet/>
      <dgm:spPr/>
      <dgm:t>
        <a:bodyPr/>
        <a:lstStyle/>
        <a:p>
          <a:endParaRPr lang="en-US"/>
        </a:p>
      </dgm:t>
    </dgm:pt>
    <dgm:pt modelId="{E5079183-F616-4A80-814F-2AAAA1A5CB4D}" type="pres">
      <dgm:prSet presAssocID="{AC914A92-1E0F-4AAC-97D9-8139321C7DF5}" presName="compositeShape" presStyleCnt="0">
        <dgm:presLayoutVars>
          <dgm:chMax val="7"/>
          <dgm:dir/>
          <dgm:resizeHandles val="exact"/>
        </dgm:presLayoutVars>
      </dgm:prSet>
      <dgm:spPr/>
    </dgm:pt>
    <dgm:pt modelId="{3EE44A14-CEA1-4BC7-81AD-E4800CD3D53E}" type="pres">
      <dgm:prSet presAssocID="{16B469F5-0020-4D4A-BB28-1A78AC654980}" presName="circ1" presStyleLbl="vennNode1" presStyleIdx="0" presStyleCnt="3" custLinFactNeighborX="-2594" custLinFactNeighborY="500"/>
      <dgm:spPr/>
      <dgm:t>
        <a:bodyPr/>
        <a:lstStyle/>
        <a:p>
          <a:endParaRPr lang="en-US"/>
        </a:p>
      </dgm:t>
    </dgm:pt>
    <dgm:pt modelId="{1525E473-F30E-46A5-9D1B-1114531347B2}" type="pres">
      <dgm:prSet presAssocID="{16B469F5-0020-4D4A-BB28-1A78AC6549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A9AC-F4C4-4B31-A265-035EAD8BBFB9}" type="pres">
      <dgm:prSet presAssocID="{FCD6B90A-C896-45D2-89FB-45E3A578B5F8}" presName="circ2" presStyleLbl="vennNode1" presStyleIdx="1" presStyleCnt="3"/>
      <dgm:spPr/>
      <dgm:t>
        <a:bodyPr/>
        <a:lstStyle/>
        <a:p>
          <a:endParaRPr lang="en-US"/>
        </a:p>
      </dgm:t>
    </dgm:pt>
    <dgm:pt modelId="{A307E60E-90FA-4CFF-BE27-D3192D849968}" type="pres">
      <dgm:prSet presAssocID="{FCD6B90A-C896-45D2-89FB-45E3A578B5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3D980-9873-4DF1-ACCC-D9AC22921200}" type="pres">
      <dgm:prSet presAssocID="{50AACD41-D4A1-4F38-B7BC-4659AB127A80}" presName="circ3" presStyleLbl="vennNode1" presStyleIdx="2" presStyleCnt="3"/>
      <dgm:spPr/>
      <dgm:t>
        <a:bodyPr/>
        <a:lstStyle/>
        <a:p>
          <a:endParaRPr lang="en-US"/>
        </a:p>
      </dgm:t>
    </dgm:pt>
    <dgm:pt modelId="{D010EAAB-449A-4A29-A4D0-C45A87CEC6DF}" type="pres">
      <dgm:prSet presAssocID="{50AACD41-D4A1-4F38-B7BC-4659AB127A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7F881-A166-4639-81C6-8944287D7EFF}" srcId="{AC914A92-1E0F-4AAC-97D9-8139321C7DF5}" destId="{50AACD41-D4A1-4F38-B7BC-4659AB127A80}" srcOrd="2" destOrd="0" parTransId="{0B316DB4-0239-4FF0-9C2A-22C4507A2BFF}" sibTransId="{099EAD79-DDDD-472C-974A-0DFFD8F1FAB5}"/>
    <dgm:cxn modelId="{6BE8611D-A94B-4FAF-A91D-B0ADE33C5534}" type="presOf" srcId="{FCD6B90A-C896-45D2-89FB-45E3A578B5F8}" destId="{A307E60E-90FA-4CFF-BE27-D3192D849968}" srcOrd="1" destOrd="0" presId="urn:microsoft.com/office/officeart/2005/8/layout/venn1"/>
    <dgm:cxn modelId="{B08D6190-A6F4-4D97-9FD7-25B9035A64DE}" type="presOf" srcId="{50AACD41-D4A1-4F38-B7BC-4659AB127A80}" destId="{40E3D980-9873-4DF1-ACCC-D9AC22921200}" srcOrd="0" destOrd="0" presId="urn:microsoft.com/office/officeart/2005/8/layout/venn1"/>
    <dgm:cxn modelId="{52EC2B30-4A9A-43C9-BBA6-7A483EB442C0}" srcId="{AC914A92-1E0F-4AAC-97D9-8139321C7DF5}" destId="{16B469F5-0020-4D4A-BB28-1A78AC654980}" srcOrd="0" destOrd="0" parTransId="{8D91F84C-73E5-4809-BE21-03B626BE124C}" sibTransId="{E65E8D54-585D-4A83-8EC4-07B1091D33AD}"/>
    <dgm:cxn modelId="{05F0312A-8138-4F07-AD13-1199920374A5}" type="presOf" srcId="{FCD6B90A-C896-45D2-89FB-45E3A578B5F8}" destId="{32B9A9AC-F4C4-4B31-A265-035EAD8BBFB9}" srcOrd="0" destOrd="0" presId="urn:microsoft.com/office/officeart/2005/8/layout/venn1"/>
    <dgm:cxn modelId="{C2850E0C-8B6C-4660-81BF-2BAC29C13B82}" srcId="{AC914A92-1E0F-4AAC-97D9-8139321C7DF5}" destId="{FCD6B90A-C896-45D2-89FB-45E3A578B5F8}" srcOrd="1" destOrd="0" parTransId="{F8EF6C2C-F887-4E6D-951E-5F3CC44189E9}" sibTransId="{1F71670B-D76F-4DB0-8626-ECAF1CEEC5BB}"/>
    <dgm:cxn modelId="{22BB827B-3CA6-4576-81E0-CD3EA847AE9E}" type="presOf" srcId="{16B469F5-0020-4D4A-BB28-1A78AC654980}" destId="{3EE44A14-CEA1-4BC7-81AD-E4800CD3D53E}" srcOrd="0" destOrd="0" presId="urn:microsoft.com/office/officeart/2005/8/layout/venn1"/>
    <dgm:cxn modelId="{340E80A6-FDCD-4E03-86EF-D221369EE850}" type="presOf" srcId="{16B469F5-0020-4D4A-BB28-1A78AC654980}" destId="{1525E473-F30E-46A5-9D1B-1114531347B2}" srcOrd="1" destOrd="0" presId="urn:microsoft.com/office/officeart/2005/8/layout/venn1"/>
    <dgm:cxn modelId="{C4300C7E-6E39-4499-A2E6-182FDC93968A}" type="presOf" srcId="{AC914A92-1E0F-4AAC-97D9-8139321C7DF5}" destId="{E5079183-F616-4A80-814F-2AAAA1A5CB4D}" srcOrd="0" destOrd="0" presId="urn:microsoft.com/office/officeart/2005/8/layout/venn1"/>
    <dgm:cxn modelId="{A80CCE7A-B434-4469-9CE1-84969EEFAC59}" type="presOf" srcId="{50AACD41-D4A1-4F38-B7BC-4659AB127A80}" destId="{D010EAAB-449A-4A29-A4D0-C45A87CEC6DF}" srcOrd="1" destOrd="0" presId="urn:microsoft.com/office/officeart/2005/8/layout/venn1"/>
    <dgm:cxn modelId="{EF19C612-1258-4863-A82A-DAFC542375CE}" type="presParOf" srcId="{E5079183-F616-4A80-814F-2AAAA1A5CB4D}" destId="{3EE44A14-CEA1-4BC7-81AD-E4800CD3D53E}" srcOrd="0" destOrd="0" presId="urn:microsoft.com/office/officeart/2005/8/layout/venn1"/>
    <dgm:cxn modelId="{7FEC87C4-67F9-418A-93B7-B6C28E68828F}" type="presParOf" srcId="{E5079183-F616-4A80-814F-2AAAA1A5CB4D}" destId="{1525E473-F30E-46A5-9D1B-1114531347B2}" srcOrd="1" destOrd="0" presId="urn:microsoft.com/office/officeart/2005/8/layout/venn1"/>
    <dgm:cxn modelId="{C2C7C55B-A882-49EB-85C9-1E35F1980A11}" type="presParOf" srcId="{E5079183-F616-4A80-814F-2AAAA1A5CB4D}" destId="{32B9A9AC-F4C4-4B31-A265-035EAD8BBFB9}" srcOrd="2" destOrd="0" presId="urn:microsoft.com/office/officeart/2005/8/layout/venn1"/>
    <dgm:cxn modelId="{D122EA6B-659C-433C-850A-24E902FBE19C}" type="presParOf" srcId="{E5079183-F616-4A80-814F-2AAAA1A5CB4D}" destId="{A307E60E-90FA-4CFF-BE27-D3192D849968}" srcOrd="3" destOrd="0" presId="urn:microsoft.com/office/officeart/2005/8/layout/venn1"/>
    <dgm:cxn modelId="{357D9348-706F-4776-B5AB-C6E30A473F70}" type="presParOf" srcId="{E5079183-F616-4A80-814F-2AAAA1A5CB4D}" destId="{40E3D980-9873-4DF1-ACCC-D9AC22921200}" srcOrd="4" destOrd="0" presId="urn:microsoft.com/office/officeart/2005/8/layout/venn1"/>
    <dgm:cxn modelId="{C9543AC6-60C3-4C15-938D-2EBFE4E5473C}" type="presParOf" srcId="{E5079183-F616-4A80-814F-2AAAA1A5CB4D}" destId="{D010EAAB-449A-4A29-A4D0-C45A87CEC6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44A14-CEA1-4BC7-81AD-E4800CD3D53E}">
      <dsp:nvSpPr>
        <dsp:cNvPr id="0" name=""/>
        <dsp:cNvSpPr/>
      </dsp:nvSpPr>
      <dsp:spPr>
        <a:xfrm>
          <a:off x="2570224" y="67445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County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Programs </a:t>
          </a:r>
          <a:endParaRPr lang="en-US" sz="2600" kern="1200" dirty="0"/>
        </a:p>
      </dsp:txBody>
      <dsp:txXfrm>
        <a:off x="2918331" y="524336"/>
        <a:ext cx="1914588" cy="1174861"/>
      </dsp:txXfrm>
    </dsp:sp>
    <dsp:sp modelId="{32B9A9AC-F4C4-4B31-A265-035EAD8BBFB9}">
      <dsp:nvSpPr>
        <dsp:cNvPr id="0" name=""/>
        <dsp:cNvSpPr/>
      </dsp:nvSpPr>
      <dsp:spPr>
        <a:xfrm>
          <a:off x="3580013" y="1686143"/>
          <a:ext cx="2610802" cy="2610802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Community Based Services</a:t>
          </a:r>
          <a:endParaRPr lang="en-US" sz="2600" kern="1200" dirty="0"/>
        </a:p>
      </dsp:txBody>
      <dsp:txXfrm>
        <a:off x="4378483" y="2360600"/>
        <a:ext cx="1566481" cy="1435941"/>
      </dsp:txXfrm>
    </dsp:sp>
    <dsp:sp modelId="{40E3D980-9873-4DF1-ACCC-D9AC22921200}">
      <dsp:nvSpPr>
        <dsp:cNvPr id="0" name=""/>
        <dsp:cNvSpPr/>
      </dsp:nvSpPr>
      <dsp:spPr>
        <a:xfrm>
          <a:off x="1695883" y="1686143"/>
          <a:ext cx="2610802" cy="2610802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err="1" smtClean="0">
              <a:effectLst/>
            </a:rPr>
            <a:t>Medi</a:t>
          </a:r>
          <a:r>
            <a:rPr lang="en-US" sz="2600" b="0" kern="1200" dirty="0" smtClean="0">
              <a:effectLst/>
            </a:rPr>
            <a:t>-Cal Health Plan </a:t>
          </a:r>
          <a:r>
            <a:rPr lang="en-US" sz="2600" b="0" kern="1200" dirty="0" smtClean="0">
              <a:solidFill>
                <a:schemeClr val="tx1"/>
              </a:solidFill>
              <a:effectLst/>
            </a:rPr>
            <a:t>(GCHP)</a:t>
          </a:r>
          <a:endParaRPr lang="en-US" sz="2600" b="0" kern="1200" dirty="0">
            <a:solidFill>
              <a:schemeClr val="tx1"/>
            </a:solidFill>
            <a:effectLst/>
          </a:endParaRPr>
        </a:p>
      </dsp:txBody>
      <dsp:txXfrm>
        <a:off x="194173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7FB5-E640-4EC2-A391-B1D22898E46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EA36-14F9-41DF-B65E-D121D4D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981200"/>
            <a:ext cx="75438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Northern California State of Reform 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County-Led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Initiatives for System Improvement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April 6, 2016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2:45 pm - 3:30 pm 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Sacramento Convention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Center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endParaRPr lang="en-US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Dale Villani</a:t>
            </a: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CEO, Gold Coast Health Plan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17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272" y="1295400"/>
            <a:ext cx="78234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County Organized Health System (</a:t>
            </a:r>
            <a:r>
              <a:rPr lang="en-US" sz="2800" dirty="0" smtClean="0">
                <a:cs typeface="Arial" pitchFamily="34" charset="0"/>
              </a:rPr>
              <a:t>COHS)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Single </a:t>
            </a:r>
            <a:r>
              <a:rPr lang="en-US" sz="2400" dirty="0" err="1">
                <a:cs typeface="Arial" pitchFamily="34" charset="0"/>
              </a:rPr>
              <a:t>Medi</a:t>
            </a:r>
            <a:r>
              <a:rPr lang="en-US" sz="2400" dirty="0">
                <a:cs typeface="Arial" pitchFamily="34" charset="0"/>
              </a:rPr>
              <a:t>-Cal </a:t>
            </a:r>
            <a:r>
              <a:rPr lang="en-US" sz="2400" dirty="0" smtClean="0">
                <a:cs typeface="Arial" pitchFamily="34" charset="0"/>
              </a:rPr>
              <a:t>Plan </a:t>
            </a:r>
            <a:r>
              <a:rPr lang="en-US" sz="2400" dirty="0">
                <a:cs typeface="Arial" pitchFamily="34" charset="0"/>
              </a:rPr>
              <a:t>for Ventura </a:t>
            </a:r>
            <a:r>
              <a:rPr lang="en-US" sz="2400" dirty="0" smtClean="0">
                <a:cs typeface="Arial" pitchFamily="34" charset="0"/>
              </a:rPr>
              <a:t>County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err="1" smtClean="0">
                <a:cs typeface="Arial" pitchFamily="34" charset="0"/>
              </a:rPr>
              <a:t>Medi</a:t>
            </a:r>
            <a:r>
              <a:rPr lang="en-US" sz="2400" dirty="0" smtClean="0">
                <a:cs typeface="Arial" pitchFamily="34" charset="0"/>
              </a:rPr>
              <a:t>-Cal Only Line of Business</a:t>
            </a:r>
            <a:endParaRPr lang="en-US" sz="2400" dirty="0" smtClean="0">
              <a:cs typeface="Arial" pitchFamily="34" charset="0"/>
            </a:endParaRPr>
          </a:p>
          <a:p>
            <a:pPr lvl="1"/>
            <a:endParaRPr lang="en-US" sz="1200" dirty="0"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Established July 2011 by County </a:t>
            </a:r>
            <a:r>
              <a:rPr lang="en-US" sz="2800" dirty="0" smtClean="0">
                <a:cs typeface="Arial" pitchFamily="34" charset="0"/>
              </a:rPr>
              <a:t>Ordinance</a:t>
            </a:r>
          </a:p>
          <a:p>
            <a:endParaRPr lang="en-US" sz="1200" dirty="0"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Ventura County </a:t>
            </a:r>
            <a:r>
              <a:rPr lang="en-US" sz="2800" dirty="0" err="1">
                <a:cs typeface="Arial" pitchFamily="34" charset="0"/>
              </a:rPr>
              <a:t>Medi</a:t>
            </a:r>
            <a:r>
              <a:rPr lang="en-US" sz="2800" dirty="0">
                <a:cs typeface="Arial" pitchFamily="34" charset="0"/>
              </a:rPr>
              <a:t>-Cal Managed Care Commission (11 Members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endParaRPr lang="en-US" sz="1200" dirty="0"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203,074 members (as of March 2016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endParaRPr lang="en-US" sz="1200" dirty="0"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Largest network provider is Ventura County Medical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01168"/>
            <a:ext cx="457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Gold </a:t>
            </a:r>
            <a:r>
              <a:rPr lang="en-US" sz="3600" b="1" dirty="0"/>
              <a:t>Coast Health Plan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116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Working </a:t>
            </a:r>
            <a:r>
              <a:rPr lang="en-US" sz="3600" b="1" dirty="0"/>
              <a:t>Together to Form </a:t>
            </a:r>
            <a:br>
              <a:rPr lang="en-US" sz="3600" b="1" dirty="0"/>
            </a:br>
            <a:r>
              <a:rPr lang="en-US" sz="3600" b="1" dirty="0"/>
              <a:t>Integrated Health Care Delivery System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06122"/>
              </p:ext>
            </p:extLst>
          </p:nvPr>
        </p:nvGraphicFramePr>
        <p:xfrm>
          <a:off x="628650" y="145309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7399" y="1560616"/>
            <a:ext cx="311940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Public Health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Behavioral Health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Housing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Ventura County Area Agency on Aging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Child Support Services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Health Care Agency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05600" y="3657600"/>
            <a:ext cx="2057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Catholic Charities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Salvation Army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Area Agency on Aging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Senior Centers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Meal Delivery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Grief Support &amp; Counseling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err="1" smtClean="0"/>
              <a:t>ElderHelp</a:t>
            </a:r>
            <a:r>
              <a:rPr lang="en-US" sz="1400" dirty="0" smtClean="0"/>
              <a:t> Program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Community Action Program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3733800"/>
            <a:ext cx="198120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Medical </a:t>
            </a:r>
            <a:r>
              <a:rPr lang="en-US" sz="1400" dirty="0" smtClean="0"/>
              <a:t>/ BH Services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Care </a:t>
            </a:r>
            <a:r>
              <a:rPr lang="en-US" sz="1400" dirty="0" smtClean="0"/>
              <a:t>Coordination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Disease </a:t>
            </a:r>
            <a:r>
              <a:rPr lang="en-US" sz="1400" dirty="0" smtClean="0"/>
              <a:t>Management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Pharmacy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Health Education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Community </a:t>
            </a:r>
            <a:r>
              <a:rPr lang="en-US" sz="1400" dirty="0" smtClean="0"/>
              <a:t>Outreach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65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Sec 1115 Waiver – </a:t>
            </a:r>
            <a:r>
              <a:rPr lang="en-US" sz="2800" dirty="0" err="1"/>
              <a:t>Medi</a:t>
            </a:r>
            <a:r>
              <a:rPr lang="en-US" sz="2800" dirty="0"/>
              <a:t>-Cal 2020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/>
              <a:t>Whole Person Care Pilot</a:t>
            </a:r>
          </a:p>
          <a:p>
            <a:endParaRPr lang="en-US" sz="1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Value-Add Services (Technical, Data, Resources)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Alternative Resources for Community </a:t>
            </a:r>
            <a:r>
              <a:rPr lang="en-US" sz="2800" dirty="0" smtClean="0"/>
              <a:t>Health (ARCH</a:t>
            </a:r>
            <a:r>
              <a:rPr lang="en-US" sz="2800" dirty="0"/>
              <a:t>) </a:t>
            </a:r>
            <a:endParaRPr lang="en-US" sz="2800" dirty="0" smtClean="0"/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/>
              <a:t>Community Investment Opportunities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/>
              <a:t>Social </a:t>
            </a:r>
            <a:r>
              <a:rPr lang="en-US" sz="2400" dirty="0"/>
              <a:t>Determinants of Health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0172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Initiatives </a:t>
            </a:r>
            <a:r>
              <a:rPr lang="en-US" sz="3600" b="1" dirty="0"/>
              <a:t>and Partnering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062681" y="826575"/>
            <a:ext cx="7216346" cy="1395581"/>
          </a:xfrm>
          <a:prstGeom prst="triangle">
            <a:avLst>
              <a:gd name="adj" fmla="val 5011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046" y="1884450"/>
            <a:ext cx="44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Resources for Community Health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4793" y="1222287"/>
            <a:ext cx="1613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ARCH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2681" y="2222156"/>
            <a:ext cx="733168" cy="3552568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53497" y="2240653"/>
            <a:ext cx="733168" cy="3552568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875" y="2228243"/>
            <a:ext cx="733168" cy="3552568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4691" y="2220830"/>
            <a:ext cx="733168" cy="3552568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1" y="3539868"/>
            <a:ext cx="1405341" cy="14195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314" y="3073572"/>
            <a:ext cx="1637293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Provider Payments and Performance Incentives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3682" y="3396266"/>
            <a:ext cx="146006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Clinical Benefits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7795" y="3340615"/>
            <a:ext cx="14889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and Community Health Incentives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5673" y="3228076"/>
            <a:ext cx="1477489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Sponsorships and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Letters of Support</a:t>
            </a:r>
          </a:p>
        </p:txBody>
      </p:sp>
    </p:spTree>
    <p:extLst>
      <p:ext uri="{BB962C8B-B14F-4D97-AF65-F5344CB8AC3E}">
        <p14:creationId xmlns:p14="http://schemas.microsoft.com/office/powerpoint/2010/main" val="10153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194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Lalich</dc:creator>
  <cp:lastModifiedBy>Ralph Oyaga</cp:lastModifiedBy>
  <cp:revision>226</cp:revision>
  <dcterms:created xsi:type="dcterms:W3CDTF">2016-03-04T20:50:48Z</dcterms:created>
  <dcterms:modified xsi:type="dcterms:W3CDTF">2016-03-31T01:39:47Z</dcterms:modified>
</cp:coreProperties>
</file>