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73" r:id="rId3"/>
    <p:sldId id="261" r:id="rId4"/>
    <p:sldId id="262" r:id="rId5"/>
    <p:sldId id="269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iley\UsrData\lfulton\Documents\Matriculan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9AB82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31-4322-BB10-BB0F97572C02}"/>
              </c:ext>
            </c:extLst>
          </c:dPt>
          <c:dPt>
            <c:idx val="1"/>
            <c:spPr>
              <a:solidFill>
                <a:srgbClr val="3F7928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31-4322-BB10-BB0F97572C02}"/>
              </c:ext>
            </c:extLst>
          </c:dPt>
          <c:dPt>
            <c:idx val="2"/>
            <c:spPr>
              <a:solidFill>
                <a:srgbClr val="7EA93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31-4322-BB10-BB0F97572C02}"/>
              </c:ext>
            </c:extLst>
          </c:dPt>
          <c:dPt>
            <c:idx val="3"/>
            <c:spPr>
              <a:solidFill>
                <a:srgbClr val="C6DE7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31-4322-BB10-BB0F97572C02}"/>
              </c:ext>
            </c:extLst>
          </c:dPt>
          <c:dPt>
            <c:idx val="4"/>
            <c:spPr>
              <a:solidFill>
                <a:srgbClr val="00426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F31-4322-BB10-BB0F97572C02}"/>
              </c:ext>
            </c:extLst>
          </c:dPt>
          <c:dPt>
            <c:idx val="5"/>
            <c:spPr>
              <a:solidFill>
                <a:srgbClr val="8AC8E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F31-4322-BB10-BB0F97572C02}"/>
              </c:ext>
            </c:extLst>
          </c:dPt>
          <c:dLbls>
            <c:dLbl>
              <c:idx val="2"/>
              <c:layout>
                <c:manualLayout>
                  <c:x val="-7.3128146356283869E-2"/>
                  <c:y val="8.4030955828260742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0780405168340807E-2"/>
                      <c:h val="0.14523857586664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F31-4322-BB10-BB0F97572C02}"/>
                </c:ext>
              </c:extLst>
            </c:dLbl>
            <c:dLbl>
              <c:idx val="4"/>
              <c:layout>
                <c:manualLayout>
                  <c:x val="3.9099634767087041E-2"/>
                  <c:y val="-0.20574795929535464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 smtClean="0"/>
                      <a:t>Washington</a:t>
                    </a:r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48%</a:t>
                    </a:r>
                    <a:endParaRPr lang="en-US" baseline="0" dirty="0"/>
                  </a:p>
                </c:rich>
              </c:tx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'Perm_State NW'!$M$10:$M$15</c:f>
              <c:strCache>
                <c:ptCount val="6"/>
                <c:pt idx="0">
                  <c:v>AK</c:v>
                </c:pt>
                <c:pt idx="1">
                  <c:v>ID</c:v>
                </c:pt>
                <c:pt idx="2">
                  <c:v>MT</c:v>
                </c:pt>
                <c:pt idx="3">
                  <c:v>OR</c:v>
                </c:pt>
                <c:pt idx="4">
                  <c:v>WA</c:v>
                </c:pt>
                <c:pt idx="5">
                  <c:v>Other States</c:v>
                </c:pt>
              </c:strCache>
            </c:strRef>
          </c:cat>
          <c:val>
            <c:numRef>
              <c:f>'Perm_State NW'!$N$10:$N$15</c:f>
              <c:numCache>
                <c:formatCode>0.0%</c:formatCode>
                <c:ptCount val="6"/>
                <c:pt idx="0">
                  <c:v>5.6603773584905676E-2</c:v>
                </c:pt>
                <c:pt idx="1">
                  <c:v>8.4276729559748464E-2</c:v>
                </c:pt>
                <c:pt idx="2">
                  <c:v>5.0314465408805083E-2</c:v>
                </c:pt>
                <c:pt idx="3">
                  <c:v>9.1823899371069315E-2</c:v>
                </c:pt>
                <c:pt idx="4">
                  <c:v>0.48301886792452886</c:v>
                </c:pt>
                <c:pt idx="5">
                  <c:v>0.23396226415094351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F31-4322-BB10-BB0F97572C02}"/>
            </c:ext>
          </c:extLst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>
          <a:latin typeface="Roboto Condensed" panose="02000000000000000000" pitchFamily="2" charset="0"/>
          <a:ea typeface="Roboto Condensed" panose="02000000000000000000" pitchFamily="2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42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n-US" sz="2400" b="1" dirty="0">
                <a:solidFill>
                  <a:srgbClr val="00426D"/>
                </a:solidFill>
                <a:latin typeface="Roboto" pitchFamily="2" charset="0"/>
                <a:ea typeface="Roboto" pitchFamily="2" charset="0"/>
              </a:rPr>
              <a:t>PNWU-COM</a:t>
            </a:r>
          </a:p>
          <a:p>
            <a:pPr>
              <a:defRPr sz="2400" b="1" i="0" u="none" strike="noStrike" kern="1200" spc="0" baseline="0">
                <a:solidFill>
                  <a:srgbClr val="00426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n-US" sz="2400" b="1" dirty="0">
                <a:solidFill>
                  <a:srgbClr val="00426D"/>
                </a:solidFill>
                <a:latin typeface="Roboto" pitchFamily="2" charset="0"/>
                <a:ea typeface="Roboto" pitchFamily="2" charset="0"/>
              </a:rPr>
              <a:t>Proportion of Residency Placement by Category</a:t>
            </a:r>
          </a:p>
        </c:rich>
      </c:tx>
      <c:layout>
        <c:manualLayout>
          <c:xMode val="edge"/>
          <c:yMode val="edge"/>
          <c:x val="0.10450897602460126"/>
          <c:y val="1.255045711993033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3765570034709793E-2"/>
          <c:y val="0.15295166567901688"/>
          <c:w val="0.91013082650447996"/>
          <c:h val="0.50202067923327764"/>
        </c:manualLayout>
      </c:layout>
      <c:barChart>
        <c:barDir val="col"/>
        <c:grouping val="clustered"/>
        <c:ser>
          <c:idx val="0"/>
          <c:order val="0"/>
          <c:tx>
            <c:strRef>
              <c:f>'Data Percentages'!$G$3</c:f>
              <c:strCache>
                <c:ptCount val="1"/>
                <c:pt idx="0">
                  <c:v>Primary Care (FM, IM, PEDS)</c:v>
                </c:pt>
              </c:strCache>
            </c:strRef>
          </c:tx>
          <c:spPr>
            <a:solidFill>
              <a:srgbClr val="7EA931"/>
            </a:solidFill>
            <a:ln>
              <a:noFill/>
            </a:ln>
            <a:effectLst/>
          </c:spPr>
          <c:dPt>
            <c:idx val="0"/>
            <c:spPr>
              <a:solidFill>
                <a:srgbClr val="7EA93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F7-41AE-9FF4-EBC39C3E85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Percentages'!$H$2:$K$2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'Data Percentages'!$H$3:$K$3</c:f>
              <c:numCache>
                <c:formatCode>0%</c:formatCode>
                <c:ptCount val="4"/>
                <c:pt idx="0">
                  <c:v>0.66176470588235259</c:v>
                </c:pt>
                <c:pt idx="1">
                  <c:v>0.61333333333333362</c:v>
                </c:pt>
                <c:pt idx="2">
                  <c:v>0.53521126760563376</c:v>
                </c:pt>
                <c:pt idx="3">
                  <c:v>0.43661971830985968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F7-41AE-9FF4-EBC39C3E850A}"/>
            </c:ext>
          </c:extLst>
        </c:ser>
        <c:ser>
          <c:idx val="1"/>
          <c:order val="1"/>
          <c:tx>
            <c:strRef>
              <c:f>'Data Percentages'!$G$4</c:f>
              <c:strCache>
                <c:ptCount val="1"/>
                <c:pt idx="0">
                  <c:v>Generalist (FM, IM, PEDS, GEN SURG, EM, OBGYN, PSYCH)</c:v>
                </c:pt>
              </c:strCache>
            </c:strRef>
          </c:tx>
          <c:spPr>
            <a:solidFill>
              <a:srgbClr val="00426D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Percentages'!$H$2:$K$2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'Data Percentages'!$H$4:$K$4</c:f>
              <c:numCache>
                <c:formatCode>0%</c:formatCode>
                <c:ptCount val="4"/>
                <c:pt idx="0">
                  <c:v>0.85294117647058953</c:v>
                </c:pt>
                <c:pt idx="1">
                  <c:v>0.81333333333333335</c:v>
                </c:pt>
                <c:pt idx="2">
                  <c:v>0.85915492957746453</c:v>
                </c:pt>
                <c:pt idx="3">
                  <c:v>0.67605633802816945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F7-41AE-9FF4-EBC39C3E850A}"/>
            </c:ext>
          </c:extLst>
        </c:ser>
        <c:ser>
          <c:idx val="2"/>
          <c:order val="2"/>
          <c:tx>
            <c:strRef>
              <c:f>'Data Percentages'!$G$5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Percentages'!$H$2:$K$2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'Data Percentages'!$H$5:$K$5</c:f>
              <c:numCache>
                <c:formatCode>0%</c:formatCode>
                <c:ptCount val="4"/>
                <c:pt idx="0">
                  <c:v>0.14705882352941188</c:v>
                </c:pt>
                <c:pt idx="1">
                  <c:v>0.1866666666666667</c:v>
                </c:pt>
                <c:pt idx="2">
                  <c:v>0.14084507042253533</c:v>
                </c:pt>
                <c:pt idx="3">
                  <c:v>0.32394366197183144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F7-41AE-9FF4-EBC39C3E850A}"/>
            </c:ext>
          </c:extLst>
        </c:ser>
        <c:dLbls>
          <c:showVal val="1"/>
        </c:dLbls>
        <c:gapWidth val="219"/>
        <c:overlap val="-27"/>
        <c:axId val="131028480"/>
        <c:axId val="136532352"/>
      </c:barChart>
      <c:catAx>
        <c:axId val="131028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en-US"/>
          </a:p>
        </c:txPr>
        <c:crossAx val="136532352"/>
        <c:crosses val="autoZero"/>
        <c:auto val="1"/>
        <c:lblAlgn val="ctr"/>
        <c:lblOffset val="100"/>
      </c:catAx>
      <c:valAx>
        <c:axId val="136532352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en-US"/>
          </a:p>
        </c:txPr>
        <c:crossAx val="13102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702055210092132E-2"/>
          <c:y val="0.75541025707136444"/>
          <c:w val="0.92205009558908235"/>
          <c:h val="0.1859727226340639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Roboto Condensed" panose="02000000000000000000" pitchFamily="2" charset="0"/>
          <a:ea typeface="Roboto Condensed" panose="02000000000000000000" pitchFamily="2" charset="0"/>
        </a:defRPr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3C6D-47D2-44F2-A0FA-834E7895E51F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F11BCF7-3A65-410C-B509-1D05135F846E}">
      <dgm:prSet phldrT="[Text]" custT="1"/>
      <dgm:spPr>
        <a:xfrm rot="10800000">
          <a:off x="0" y="1866"/>
          <a:ext cx="8229599" cy="728239"/>
        </a:xfrm>
        <a:solidFill>
          <a:schemeClr val="bg2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ahoma"/>
              <a:ea typeface="+mn-ea"/>
              <a:cs typeface="+mn-cs"/>
            </a:rPr>
            <a:t>K-12</a:t>
          </a:r>
          <a:endParaRPr lang="en-US" sz="2400" b="1" dirty="0">
            <a:solidFill>
              <a:schemeClr val="tx1"/>
            </a:solidFill>
            <a:latin typeface="Tahoma"/>
            <a:ea typeface="+mn-ea"/>
            <a:cs typeface="+mn-cs"/>
          </a:endParaRPr>
        </a:p>
      </dgm:t>
    </dgm:pt>
    <dgm:pt modelId="{954440A0-5576-4EFF-BDDA-3A72F25C780F}" type="parTrans" cxnId="{A0267139-5C88-4591-A878-F74E96C3E697}">
      <dgm:prSet/>
      <dgm:spPr/>
      <dgm:t>
        <a:bodyPr/>
        <a:lstStyle/>
        <a:p>
          <a:endParaRPr lang="en-US"/>
        </a:p>
      </dgm:t>
    </dgm:pt>
    <dgm:pt modelId="{0D69667A-BE39-41FD-8F46-962BCD4F2C93}" type="sibTrans" cxnId="{A0267139-5C88-4591-A878-F74E96C3E697}">
      <dgm:prSet/>
      <dgm:spPr/>
      <dgm:t>
        <a:bodyPr/>
        <a:lstStyle/>
        <a:p>
          <a:endParaRPr lang="en-US"/>
        </a:p>
      </dgm:t>
    </dgm:pt>
    <dgm:pt modelId="{5D4BA7E6-37BE-4D7B-89E6-00AFCF8949DA}">
      <dgm:prSet phldrT="[Text]" custT="1"/>
      <dgm:spPr>
        <a:xfrm rot="10800000">
          <a:off x="0" y="714740"/>
          <a:ext cx="8229599" cy="866423"/>
        </a:xfrm>
        <a:solidFill>
          <a:schemeClr val="bg2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u="none" dirty="0" smtClean="0">
              <a:solidFill>
                <a:schemeClr val="tx1"/>
              </a:solidFill>
              <a:latin typeface="Tahoma"/>
              <a:ea typeface="+mn-ea"/>
              <a:cs typeface="+mn-cs"/>
            </a:rPr>
            <a:t>College (4 years)</a:t>
          </a:r>
          <a:endParaRPr lang="en-US" sz="2400" b="1" u="none" dirty="0">
            <a:solidFill>
              <a:schemeClr val="tx1"/>
            </a:solidFill>
            <a:latin typeface="Tahoma"/>
            <a:ea typeface="+mn-ea"/>
            <a:cs typeface="+mn-cs"/>
          </a:endParaRPr>
        </a:p>
      </dgm:t>
    </dgm:pt>
    <dgm:pt modelId="{A4E59FF1-7DA5-4055-96AA-EA87E0EF46BD}" type="parTrans" cxnId="{092C6D73-8E8B-4210-AFFA-51FB6C9BB5AC}">
      <dgm:prSet/>
      <dgm:spPr/>
      <dgm:t>
        <a:bodyPr/>
        <a:lstStyle/>
        <a:p>
          <a:endParaRPr lang="en-US"/>
        </a:p>
      </dgm:t>
    </dgm:pt>
    <dgm:pt modelId="{E99871C7-F636-42F3-88E5-77E6C8CA8D4D}" type="sibTrans" cxnId="{092C6D73-8E8B-4210-AFFA-51FB6C9BB5AC}">
      <dgm:prSet/>
      <dgm:spPr/>
      <dgm:t>
        <a:bodyPr/>
        <a:lstStyle/>
        <a:p>
          <a:endParaRPr lang="en-US"/>
        </a:p>
      </dgm:t>
    </dgm:pt>
    <dgm:pt modelId="{9FF88C60-952C-4193-836B-EA836E36B292}">
      <dgm:prSet phldrT="[Text]" custT="1"/>
      <dgm:spPr>
        <a:xfrm rot="10800000">
          <a:off x="0" y="1565798"/>
          <a:ext cx="8229599" cy="949859"/>
        </a:xfrm>
        <a:solidFill>
          <a:schemeClr val="bg2">
            <a:lumMod val="2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 smtClean="0">
              <a:solidFill>
                <a:schemeClr val="bg2"/>
              </a:solidFill>
              <a:latin typeface="Tahoma"/>
              <a:ea typeface="+mn-ea"/>
              <a:cs typeface="+mn-cs"/>
            </a:rPr>
            <a:t>Medical School (4 years)</a:t>
          </a:r>
          <a:endParaRPr lang="en-US" sz="2400" b="1" dirty="0">
            <a:solidFill>
              <a:schemeClr val="bg2"/>
            </a:solidFill>
            <a:latin typeface="Tahoma"/>
            <a:ea typeface="+mn-ea"/>
            <a:cs typeface="+mn-cs"/>
          </a:endParaRPr>
        </a:p>
      </dgm:t>
    </dgm:pt>
    <dgm:pt modelId="{365B14EC-93F5-4272-9880-BD6535509D2E}" type="parTrans" cxnId="{516D8903-10C4-411E-BBB1-F03E8F2D1D56}">
      <dgm:prSet/>
      <dgm:spPr/>
      <dgm:t>
        <a:bodyPr/>
        <a:lstStyle/>
        <a:p>
          <a:endParaRPr lang="en-US"/>
        </a:p>
      </dgm:t>
    </dgm:pt>
    <dgm:pt modelId="{5B2FD8F9-542E-4289-BCCC-3B0EFD69B343}" type="sibTrans" cxnId="{516D8903-10C4-411E-BBB1-F03E8F2D1D56}">
      <dgm:prSet/>
      <dgm:spPr/>
      <dgm:t>
        <a:bodyPr/>
        <a:lstStyle/>
        <a:p>
          <a:endParaRPr lang="en-US"/>
        </a:p>
      </dgm:t>
    </dgm:pt>
    <dgm:pt modelId="{8A5BA53F-9440-480B-B291-2034E93A9824}">
      <dgm:prSet phldrT="[Text]" custT="1"/>
      <dgm:spPr>
        <a:xfrm rot="10800000">
          <a:off x="0" y="2500293"/>
          <a:ext cx="8229599" cy="1114825"/>
        </a:xfrm>
        <a:solidFill>
          <a:schemeClr val="bg2">
            <a:lumMod val="1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u="none" dirty="0" smtClean="0">
              <a:solidFill>
                <a:schemeClr val="bg2"/>
              </a:solidFill>
              <a:latin typeface="Tahoma"/>
              <a:ea typeface="+mn-ea"/>
              <a:cs typeface="+mn-cs"/>
            </a:rPr>
            <a:t>Residency/Fellowship (3-7 years)</a:t>
          </a:r>
          <a:endParaRPr lang="en-US" sz="2400" b="1" u="none" dirty="0">
            <a:solidFill>
              <a:schemeClr val="bg2"/>
            </a:solidFill>
            <a:latin typeface="Tahoma"/>
            <a:ea typeface="+mn-ea"/>
            <a:cs typeface="+mn-cs"/>
          </a:endParaRPr>
        </a:p>
      </dgm:t>
    </dgm:pt>
    <dgm:pt modelId="{1919C8C8-02D1-4D32-8162-46F78D70EAEF}" type="sibTrans" cxnId="{5DB22E6F-525E-4617-BBE8-9777256B72F2}">
      <dgm:prSet/>
      <dgm:spPr/>
      <dgm:t>
        <a:bodyPr/>
        <a:lstStyle/>
        <a:p>
          <a:endParaRPr lang="en-US"/>
        </a:p>
      </dgm:t>
    </dgm:pt>
    <dgm:pt modelId="{255F7836-1BEA-4254-AC67-29E3F832426F}" type="parTrans" cxnId="{5DB22E6F-525E-4617-BBE8-9777256B72F2}">
      <dgm:prSet/>
      <dgm:spPr/>
      <dgm:t>
        <a:bodyPr/>
        <a:lstStyle/>
        <a:p>
          <a:endParaRPr lang="en-US"/>
        </a:p>
      </dgm:t>
    </dgm:pt>
    <dgm:pt modelId="{E030713D-F56F-49D8-B199-1CFF836D513F}">
      <dgm:prSet phldrT="[Text]" custT="1"/>
      <dgm:spPr>
        <a:xfrm>
          <a:off x="0" y="3599753"/>
          <a:ext cx="8229599" cy="1024355"/>
        </a:xfr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 smtClean="0">
              <a:solidFill>
                <a:srgbClr val="FFFFFF">
                  <a:lumMod val="95000"/>
                </a:srgbClr>
              </a:solidFill>
              <a:latin typeface="Tahoma"/>
              <a:ea typeface="+mn-ea"/>
              <a:cs typeface="+mn-cs"/>
            </a:rPr>
            <a:t> </a:t>
          </a:r>
          <a:r>
            <a:rPr lang="en-US" sz="2400" b="1" dirty="0" smtClean="0">
              <a:solidFill>
                <a:schemeClr val="bg2"/>
              </a:solidFill>
              <a:latin typeface="Tahoma"/>
              <a:ea typeface="+mn-ea"/>
              <a:cs typeface="+mn-cs"/>
            </a:rPr>
            <a:t>Practicing Physician</a:t>
          </a:r>
          <a:endParaRPr lang="en-US" sz="1700" dirty="0">
            <a:solidFill>
              <a:schemeClr val="bg2"/>
            </a:solidFill>
            <a:latin typeface="Tahoma"/>
            <a:ea typeface="+mn-ea"/>
            <a:cs typeface="+mn-cs"/>
          </a:endParaRPr>
        </a:p>
      </dgm:t>
    </dgm:pt>
    <dgm:pt modelId="{65DDA48C-981B-4C96-B118-E7DB92ED52DC}" type="parTrans" cxnId="{B8CC1CD6-24EF-4F2E-B517-667858918916}">
      <dgm:prSet/>
      <dgm:spPr/>
      <dgm:t>
        <a:bodyPr/>
        <a:lstStyle/>
        <a:p>
          <a:endParaRPr lang="en-US"/>
        </a:p>
      </dgm:t>
    </dgm:pt>
    <dgm:pt modelId="{69067FFE-DECF-40B6-8773-7B2E41395FD7}" type="sibTrans" cxnId="{B8CC1CD6-24EF-4F2E-B517-667858918916}">
      <dgm:prSet/>
      <dgm:spPr/>
      <dgm:t>
        <a:bodyPr/>
        <a:lstStyle/>
        <a:p>
          <a:endParaRPr lang="en-US"/>
        </a:p>
      </dgm:t>
    </dgm:pt>
    <dgm:pt modelId="{C6B0742C-D35D-43F6-82BF-CB1E14D2AAED}" type="pres">
      <dgm:prSet presAssocID="{CA023C6D-47D2-44F2-A0FA-834E7895E5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F08059-4927-4C19-A3F8-CCFA48DD4FA4}" type="pres">
      <dgm:prSet presAssocID="{E030713D-F56F-49D8-B199-1CFF836D513F}" presName="boxAndChildren" presStyleCnt="0"/>
      <dgm:spPr/>
    </dgm:pt>
    <dgm:pt modelId="{008FDD84-9F66-4B10-AFAD-2840403C8C66}" type="pres">
      <dgm:prSet presAssocID="{E030713D-F56F-49D8-B199-1CFF836D513F}" presName="parentTextBox" presStyleLbl="node1" presStyleIdx="0" presStyleCnt="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4212FE0-F6E6-4142-905B-79F0F5F5D156}" type="pres">
      <dgm:prSet presAssocID="{1919C8C8-02D1-4D32-8162-46F78D70EAEF}" presName="sp" presStyleCnt="0"/>
      <dgm:spPr/>
    </dgm:pt>
    <dgm:pt modelId="{9B2E3DB8-F97F-41E1-BC80-B677EB203B6D}" type="pres">
      <dgm:prSet presAssocID="{8A5BA53F-9440-480B-B291-2034E93A9824}" presName="arrowAndChildren" presStyleCnt="0"/>
      <dgm:spPr/>
    </dgm:pt>
    <dgm:pt modelId="{96302BC9-4E82-4E40-B3AB-83ED7559F5B9}" type="pres">
      <dgm:prSet presAssocID="{8A5BA53F-9440-480B-B291-2034E93A9824}" presName="parentTextArrow" presStyleLbl="node1" presStyleIdx="1" presStyleCnt="5" custScaleY="70762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930CD07B-2287-4D7B-B4DF-BFFDDF5470F7}" type="pres">
      <dgm:prSet presAssocID="{5B2FD8F9-542E-4289-BCCC-3B0EFD69B343}" presName="sp" presStyleCnt="0"/>
      <dgm:spPr/>
    </dgm:pt>
    <dgm:pt modelId="{FB3D8692-B356-4229-ACC0-70FC94A1E246}" type="pres">
      <dgm:prSet presAssocID="{9FF88C60-952C-4193-836B-EA836E36B292}" presName="arrowAndChildren" presStyleCnt="0"/>
      <dgm:spPr/>
    </dgm:pt>
    <dgm:pt modelId="{B94E486E-DB6D-46CD-9296-ADF59FDC238C}" type="pres">
      <dgm:prSet presAssocID="{9FF88C60-952C-4193-836B-EA836E36B292}" presName="parentTextArrow" presStyleLbl="node1" presStyleIdx="2" presStyleCnt="5" custScaleY="60291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5185A0F8-F90C-4CF9-9F88-C1E7B4B30122}" type="pres">
      <dgm:prSet presAssocID="{E99871C7-F636-42F3-88E5-77E6C8CA8D4D}" presName="sp" presStyleCnt="0"/>
      <dgm:spPr/>
    </dgm:pt>
    <dgm:pt modelId="{8EFA2A38-827F-4E7E-B5A8-6D11D99E10DA}" type="pres">
      <dgm:prSet presAssocID="{5D4BA7E6-37BE-4D7B-89E6-00AFCF8949DA}" presName="arrowAndChildren" presStyleCnt="0"/>
      <dgm:spPr/>
    </dgm:pt>
    <dgm:pt modelId="{F8E720EA-1278-488F-95C8-5CCA27CEAFEA}" type="pres">
      <dgm:prSet presAssocID="{5D4BA7E6-37BE-4D7B-89E6-00AFCF8949DA}" presName="parentTextArrow" presStyleLbl="node1" presStyleIdx="3" presStyleCnt="5" custScaleY="54995" custLinFactNeighborY="-3248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  <dgm:pt modelId="{658AE4D3-6D06-431A-BE17-38D953EE4CE5}" type="pres">
      <dgm:prSet presAssocID="{0D69667A-BE39-41FD-8F46-962BCD4F2C93}" presName="sp" presStyleCnt="0"/>
      <dgm:spPr/>
    </dgm:pt>
    <dgm:pt modelId="{F86A6416-2055-4841-99A2-3D8C06F76D5E}" type="pres">
      <dgm:prSet presAssocID="{DF11BCF7-3A65-410C-B509-1D05135F846E}" presName="arrowAndChildren" presStyleCnt="0"/>
      <dgm:spPr/>
    </dgm:pt>
    <dgm:pt modelId="{2538D55A-9993-4B49-AC99-C6D6CF2ABF72}" type="pres">
      <dgm:prSet presAssocID="{DF11BCF7-3A65-410C-B509-1D05135F846E}" presName="parentTextArrow" presStyleLbl="node1" presStyleIdx="4" presStyleCnt="5" custScaleY="46224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092C6D73-8E8B-4210-AFFA-51FB6C9BB5AC}" srcId="{CA023C6D-47D2-44F2-A0FA-834E7895E51F}" destId="{5D4BA7E6-37BE-4D7B-89E6-00AFCF8949DA}" srcOrd="1" destOrd="0" parTransId="{A4E59FF1-7DA5-4055-96AA-EA87E0EF46BD}" sibTransId="{E99871C7-F636-42F3-88E5-77E6C8CA8D4D}"/>
    <dgm:cxn modelId="{BAD8969C-26AB-4C5F-89EF-24957DC00EEE}" type="presOf" srcId="{8A5BA53F-9440-480B-B291-2034E93A9824}" destId="{96302BC9-4E82-4E40-B3AB-83ED7559F5B9}" srcOrd="0" destOrd="0" presId="urn:microsoft.com/office/officeart/2005/8/layout/process4"/>
    <dgm:cxn modelId="{A95A2A32-CAAD-4FA7-8054-236654A403C9}" type="presOf" srcId="{5D4BA7E6-37BE-4D7B-89E6-00AFCF8949DA}" destId="{F8E720EA-1278-488F-95C8-5CCA27CEAFEA}" srcOrd="0" destOrd="0" presId="urn:microsoft.com/office/officeart/2005/8/layout/process4"/>
    <dgm:cxn modelId="{BFC555B9-1BE7-4862-B8BD-0D61C9B9DA18}" type="presOf" srcId="{E030713D-F56F-49D8-B199-1CFF836D513F}" destId="{008FDD84-9F66-4B10-AFAD-2840403C8C66}" srcOrd="0" destOrd="0" presId="urn:microsoft.com/office/officeart/2005/8/layout/process4"/>
    <dgm:cxn modelId="{2727C5CA-8367-4D1E-86B1-F68B60AFE8EC}" type="presOf" srcId="{DF11BCF7-3A65-410C-B509-1D05135F846E}" destId="{2538D55A-9993-4B49-AC99-C6D6CF2ABF72}" srcOrd="0" destOrd="0" presId="urn:microsoft.com/office/officeart/2005/8/layout/process4"/>
    <dgm:cxn modelId="{2FE6B4E6-CB1F-4609-8156-7E0AC49C08A9}" type="presOf" srcId="{9FF88C60-952C-4193-836B-EA836E36B292}" destId="{B94E486E-DB6D-46CD-9296-ADF59FDC238C}" srcOrd="0" destOrd="0" presId="urn:microsoft.com/office/officeart/2005/8/layout/process4"/>
    <dgm:cxn modelId="{5DB22E6F-525E-4617-BBE8-9777256B72F2}" srcId="{CA023C6D-47D2-44F2-A0FA-834E7895E51F}" destId="{8A5BA53F-9440-480B-B291-2034E93A9824}" srcOrd="3" destOrd="0" parTransId="{255F7836-1BEA-4254-AC67-29E3F832426F}" sibTransId="{1919C8C8-02D1-4D32-8162-46F78D70EAEF}"/>
    <dgm:cxn modelId="{516D8903-10C4-411E-BBB1-F03E8F2D1D56}" srcId="{CA023C6D-47D2-44F2-A0FA-834E7895E51F}" destId="{9FF88C60-952C-4193-836B-EA836E36B292}" srcOrd="2" destOrd="0" parTransId="{365B14EC-93F5-4272-9880-BD6535509D2E}" sibTransId="{5B2FD8F9-542E-4289-BCCC-3B0EFD69B343}"/>
    <dgm:cxn modelId="{B8CC1CD6-24EF-4F2E-B517-667858918916}" srcId="{CA023C6D-47D2-44F2-A0FA-834E7895E51F}" destId="{E030713D-F56F-49D8-B199-1CFF836D513F}" srcOrd="4" destOrd="0" parTransId="{65DDA48C-981B-4C96-B118-E7DB92ED52DC}" sibTransId="{69067FFE-DECF-40B6-8773-7B2E41395FD7}"/>
    <dgm:cxn modelId="{E83CB9CC-3CB8-4FA3-BFD0-2C913A864BE8}" type="presOf" srcId="{CA023C6D-47D2-44F2-A0FA-834E7895E51F}" destId="{C6B0742C-D35D-43F6-82BF-CB1E14D2AAED}" srcOrd="0" destOrd="0" presId="urn:microsoft.com/office/officeart/2005/8/layout/process4"/>
    <dgm:cxn modelId="{A0267139-5C88-4591-A878-F74E96C3E697}" srcId="{CA023C6D-47D2-44F2-A0FA-834E7895E51F}" destId="{DF11BCF7-3A65-410C-B509-1D05135F846E}" srcOrd="0" destOrd="0" parTransId="{954440A0-5576-4EFF-BDDA-3A72F25C780F}" sibTransId="{0D69667A-BE39-41FD-8F46-962BCD4F2C93}"/>
    <dgm:cxn modelId="{AAD6A406-3EB9-4B58-8F72-6911AD83BA19}" type="presParOf" srcId="{C6B0742C-D35D-43F6-82BF-CB1E14D2AAED}" destId="{EEF08059-4927-4C19-A3F8-CCFA48DD4FA4}" srcOrd="0" destOrd="0" presId="urn:microsoft.com/office/officeart/2005/8/layout/process4"/>
    <dgm:cxn modelId="{AC59E223-4EDA-4C96-B01F-844F453D021B}" type="presParOf" srcId="{EEF08059-4927-4C19-A3F8-CCFA48DD4FA4}" destId="{008FDD84-9F66-4B10-AFAD-2840403C8C66}" srcOrd="0" destOrd="0" presId="urn:microsoft.com/office/officeart/2005/8/layout/process4"/>
    <dgm:cxn modelId="{EA83CE6B-AE7D-4D0B-9317-1C356144C0B6}" type="presParOf" srcId="{C6B0742C-D35D-43F6-82BF-CB1E14D2AAED}" destId="{B4212FE0-F6E6-4142-905B-79F0F5F5D156}" srcOrd="1" destOrd="0" presId="urn:microsoft.com/office/officeart/2005/8/layout/process4"/>
    <dgm:cxn modelId="{3E7D4B96-D4D4-4153-868A-A56DFFF44CA8}" type="presParOf" srcId="{C6B0742C-D35D-43F6-82BF-CB1E14D2AAED}" destId="{9B2E3DB8-F97F-41E1-BC80-B677EB203B6D}" srcOrd="2" destOrd="0" presId="urn:microsoft.com/office/officeart/2005/8/layout/process4"/>
    <dgm:cxn modelId="{DA62EEF5-0574-4075-8C18-CFD347B034AE}" type="presParOf" srcId="{9B2E3DB8-F97F-41E1-BC80-B677EB203B6D}" destId="{96302BC9-4E82-4E40-B3AB-83ED7559F5B9}" srcOrd="0" destOrd="0" presId="urn:microsoft.com/office/officeart/2005/8/layout/process4"/>
    <dgm:cxn modelId="{3A83C92B-A671-4FF7-A357-55FA2BC93460}" type="presParOf" srcId="{C6B0742C-D35D-43F6-82BF-CB1E14D2AAED}" destId="{930CD07B-2287-4D7B-B4DF-BFFDDF5470F7}" srcOrd="3" destOrd="0" presId="urn:microsoft.com/office/officeart/2005/8/layout/process4"/>
    <dgm:cxn modelId="{8AC04DD1-326E-4495-9260-FB44B41FF2D5}" type="presParOf" srcId="{C6B0742C-D35D-43F6-82BF-CB1E14D2AAED}" destId="{FB3D8692-B356-4229-ACC0-70FC94A1E246}" srcOrd="4" destOrd="0" presId="urn:microsoft.com/office/officeart/2005/8/layout/process4"/>
    <dgm:cxn modelId="{55EC3315-6606-44FF-8A72-6C5C88B6DCBD}" type="presParOf" srcId="{FB3D8692-B356-4229-ACC0-70FC94A1E246}" destId="{B94E486E-DB6D-46CD-9296-ADF59FDC238C}" srcOrd="0" destOrd="0" presId="urn:microsoft.com/office/officeart/2005/8/layout/process4"/>
    <dgm:cxn modelId="{127A83DB-ECE1-4C94-8518-1F8B071B37E4}" type="presParOf" srcId="{C6B0742C-D35D-43F6-82BF-CB1E14D2AAED}" destId="{5185A0F8-F90C-4CF9-9F88-C1E7B4B30122}" srcOrd="5" destOrd="0" presId="urn:microsoft.com/office/officeart/2005/8/layout/process4"/>
    <dgm:cxn modelId="{1BEBEE95-6D16-40F0-8CC6-4DD758E24CDD}" type="presParOf" srcId="{C6B0742C-D35D-43F6-82BF-CB1E14D2AAED}" destId="{8EFA2A38-827F-4E7E-B5A8-6D11D99E10DA}" srcOrd="6" destOrd="0" presId="urn:microsoft.com/office/officeart/2005/8/layout/process4"/>
    <dgm:cxn modelId="{C44FF191-D546-4F84-922E-A6E19797A27E}" type="presParOf" srcId="{8EFA2A38-827F-4E7E-B5A8-6D11D99E10DA}" destId="{F8E720EA-1278-488F-95C8-5CCA27CEAFEA}" srcOrd="0" destOrd="0" presId="urn:microsoft.com/office/officeart/2005/8/layout/process4"/>
    <dgm:cxn modelId="{1D613FE9-C25F-4687-BAA0-AE46C6FB0154}" type="presParOf" srcId="{C6B0742C-D35D-43F6-82BF-CB1E14D2AAED}" destId="{658AE4D3-6D06-431A-BE17-38D953EE4CE5}" srcOrd="7" destOrd="0" presId="urn:microsoft.com/office/officeart/2005/8/layout/process4"/>
    <dgm:cxn modelId="{83C6923F-8B58-498F-8187-E00F943B9BB7}" type="presParOf" srcId="{C6B0742C-D35D-43F6-82BF-CB1E14D2AAED}" destId="{F86A6416-2055-4841-99A2-3D8C06F76D5E}" srcOrd="8" destOrd="0" presId="urn:microsoft.com/office/officeart/2005/8/layout/process4"/>
    <dgm:cxn modelId="{186A5244-025B-4D7E-B92D-F42636877BFC}" type="presParOf" srcId="{F86A6416-2055-4841-99A2-3D8C06F76D5E}" destId="{2538D55A-9993-4B49-AC99-C6D6CF2ABF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2A5C6-7A78-4A8F-BAA8-93337D7CAFA5}" type="doc">
      <dgm:prSet loTypeId="urn:microsoft.com/office/officeart/2009/layout/CircleArrowProcess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35F9D-CC4B-44A1-AB99-18FD959E59F3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426D"/>
              </a:solidFill>
            </a:rPr>
            <a:t>Recruit</a:t>
          </a:r>
          <a:endParaRPr lang="en-US" sz="3200" dirty="0">
            <a:solidFill>
              <a:srgbClr val="00426D"/>
            </a:solidFill>
          </a:endParaRPr>
        </a:p>
      </dgm:t>
    </dgm:pt>
    <dgm:pt modelId="{870A2FF2-6245-45D9-8D5B-92D7C515D0C6}" type="parTrans" cxnId="{268F2C20-C2A0-43B0-981D-EABFD2EE2576}">
      <dgm:prSet/>
      <dgm:spPr/>
      <dgm:t>
        <a:bodyPr/>
        <a:lstStyle/>
        <a:p>
          <a:endParaRPr lang="en-US"/>
        </a:p>
      </dgm:t>
    </dgm:pt>
    <dgm:pt modelId="{7AEFFFFE-CC14-4F62-9EF8-775543332AAB}" type="sibTrans" cxnId="{268F2C20-C2A0-43B0-981D-EABFD2EE2576}">
      <dgm:prSet/>
      <dgm:spPr/>
      <dgm:t>
        <a:bodyPr/>
        <a:lstStyle/>
        <a:p>
          <a:endParaRPr lang="en-US"/>
        </a:p>
      </dgm:t>
    </dgm:pt>
    <dgm:pt modelId="{22AE88C2-5F10-4CFB-94D1-7F5C6C442726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426D"/>
              </a:solidFill>
            </a:rPr>
            <a:t>Educate</a:t>
          </a:r>
          <a:endParaRPr lang="en-US" sz="3200" dirty="0">
            <a:solidFill>
              <a:srgbClr val="00426D"/>
            </a:solidFill>
          </a:endParaRPr>
        </a:p>
      </dgm:t>
    </dgm:pt>
    <dgm:pt modelId="{636EECFF-E97E-4BB8-BD4C-93B85B24158C}" type="parTrans" cxnId="{2A89BDA5-D7FC-48EB-8A62-CEDF2FF5C449}">
      <dgm:prSet/>
      <dgm:spPr/>
      <dgm:t>
        <a:bodyPr/>
        <a:lstStyle/>
        <a:p>
          <a:endParaRPr lang="en-US"/>
        </a:p>
      </dgm:t>
    </dgm:pt>
    <dgm:pt modelId="{D5F59CEA-863A-4026-9AF9-00D59A2F9063}" type="sibTrans" cxnId="{2A89BDA5-D7FC-48EB-8A62-CEDF2FF5C449}">
      <dgm:prSet/>
      <dgm:spPr/>
      <dgm:t>
        <a:bodyPr/>
        <a:lstStyle/>
        <a:p>
          <a:endParaRPr lang="en-US"/>
        </a:p>
      </dgm:t>
    </dgm:pt>
    <dgm:pt modelId="{2166DCA9-C726-4EB2-BCE7-C6A9F5F67D6A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426D"/>
              </a:solidFill>
            </a:rPr>
            <a:t>Return</a:t>
          </a:r>
          <a:endParaRPr lang="en-US" sz="3200" dirty="0">
            <a:solidFill>
              <a:srgbClr val="00426D"/>
            </a:solidFill>
          </a:endParaRPr>
        </a:p>
      </dgm:t>
    </dgm:pt>
    <dgm:pt modelId="{A6730E6B-7DB4-490D-8D56-1CF3C1CCDF73}" type="parTrans" cxnId="{E439A7BB-DEDB-4508-937E-2E277A80A5CF}">
      <dgm:prSet/>
      <dgm:spPr/>
      <dgm:t>
        <a:bodyPr/>
        <a:lstStyle/>
        <a:p>
          <a:endParaRPr lang="en-US"/>
        </a:p>
      </dgm:t>
    </dgm:pt>
    <dgm:pt modelId="{148D30CC-D571-47B8-8965-834851A860DC}" type="sibTrans" cxnId="{E439A7BB-DEDB-4508-937E-2E277A80A5CF}">
      <dgm:prSet/>
      <dgm:spPr/>
      <dgm:t>
        <a:bodyPr/>
        <a:lstStyle/>
        <a:p>
          <a:endParaRPr lang="en-US"/>
        </a:p>
      </dgm:t>
    </dgm:pt>
    <dgm:pt modelId="{82225847-BEF4-41DB-96CC-366CA0DC07EB}" type="pres">
      <dgm:prSet presAssocID="{14D2A5C6-7A78-4A8F-BAA8-93337D7CAFA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D5BAFF-2587-4D5A-9075-B140B919A85C}" type="pres">
      <dgm:prSet presAssocID="{13335F9D-CC4B-44A1-AB99-18FD959E59F3}" presName="Accent1" presStyleCnt="0"/>
      <dgm:spPr/>
    </dgm:pt>
    <dgm:pt modelId="{02A08FB7-92E9-4502-A56B-8DB85537F2DD}" type="pres">
      <dgm:prSet presAssocID="{13335F9D-CC4B-44A1-AB99-18FD959E59F3}" presName="Accent" presStyleLbl="node1" presStyleIdx="0" presStyleCnt="3" custAng="216367" custLinFactNeighborX="-11529" custLinFactNeighborY="-9626"/>
      <dgm:spPr>
        <a:solidFill>
          <a:srgbClr val="9AB82D"/>
        </a:solidFill>
      </dgm:spPr>
    </dgm:pt>
    <dgm:pt modelId="{DC6DF2C3-EF63-41E0-8E76-DC3BFEAB0C2F}" type="pres">
      <dgm:prSet presAssocID="{13335F9D-CC4B-44A1-AB99-18FD959E59F3}" presName="Parent1" presStyleLbl="revTx" presStyleIdx="0" presStyleCnt="3" custLinFactNeighborX="-20000" custLinFactNeighborY="-277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A0B28-C69E-4594-869C-1D4F11DBF0B4}" type="pres">
      <dgm:prSet presAssocID="{22AE88C2-5F10-4CFB-94D1-7F5C6C442726}" presName="Accent2" presStyleCnt="0"/>
      <dgm:spPr/>
    </dgm:pt>
    <dgm:pt modelId="{4342D68B-507E-4B49-9473-D926D0AE2043}" type="pres">
      <dgm:prSet presAssocID="{22AE88C2-5F10-4CFB-94D1-7F5C6C442726}" presName="Accent" presStyleLbl="node1" presStyleIdx="1" presStyleCnt="3" custAng="19335415" custLinFactNeighborX="-4814" custLinFactNeighborY="1"/>
      <dgm:spPr>
        <a:solidFill>
          <a:srgbClr val="7EA931"/>
        </a:solidFill>
      </dgm:spPr>
    </dgm:pt>
    <dgm:pt modelId="{1C95FF68-2F2A-43B2-9B86-77FCA2F342A0}" type="pres">
      <dgm:prSet presAssocID="{22AE88C2-5F10-4CFB-94D1-7F5C6C442726}" presName="Parent2" presStyleLbl="revTx" presStyleIdx="1" presStyleCnt="3" custScaleX="1271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895A9-B116-46EC-8B95-16E4F50595C2}" type="pres">
      <dgm:prSet presAssocID="{2166DCA9-C726-4EB2-BCE7-C6A9F5F67D6A}" presName="Accent3" presStyleCnt="0"/>
      <dgm:spPr/>
    </dgm:pt>
    <dgm:pt modelId="{26B850B0-F8E9-4716-9484-B724AEEF54BA}" type="pres">
      <dgm:prSet presAssocID="{2166DCA9-C726-4EB2-BCE7-C6A9F5F67D6A}" presName="Accent" presStyleLbl="node1" presStyleIdx="2" presStyleCnt="3" custAng="19335415" custLinFactNeighborX="48214" custLinFactNeighborY="-25217"/>
      <dgm:spPr>
        <a:solidFill>
          <a:srgbClr val="3F7928"/>
        </a:solidFill>
      </dgm:spPr>
    </dgm:pt>
    <dgm:pt modelId="{F08577F5-2D7E-40FF-8D18-AB597C4B229B}" type="pres">
      <dgm:prSet presAssocID="{2166DCA9-C726-4EB2-BCE7-C6A9F5F67D6A}" presName="Parent3" presStyleLbl="revTx" presStyleIdx="2" presStyleCnt="3" custLinFactNeighborX="74547" custLinFactNeighborY="-718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B3B771-5B31-4CE1-8E18-85BD9C4461FE}" type="presOf" srcId="{13335F9D-CC4B-44A1-AB99-18FD959E59F3}" destId="{DC6DF2C3-EF63-41E0-8E76-DC3BFEAB0C2F}" srcOrd="0" destOrd="0" presId="urn:microsoft.com/office/officeart/2009/layout/CircleArrowProcess"/>
    <dgm:cxn modelId="{2BBE910F-E18D-40C2-B7CD-74CBF4842740}" type="presOf" srcId="{22AE88C2-5F10-4CFB-94D1-7F5C6C442726}" destId="{1C95FF68-2F2A-43B2-9B86-77FCA2F342A0}" srcOrd="0" destOrd="0" presId="urn:microsoft.com/office/officeart/2009/layout/CircleArrowProcess"/>
    <dgm:cxn modelId="{99F40009-CDB4-43EB-8D0A-E5D1795BC7FD}" type="presOf" srcId="{2166DCA9-C726-4EB2-BCE7-C6A9F5F67D6A}" destId="{F08577F5-2D7E-40FF-8D18-AB597C4B229B}" srcOrd="0" destOrd="0" presId="urn:microsoft.com/office/officeart/2009/layout/CircleArrowProcess"/>
    <dgm:cxn modelId="{F7E18563-8ABE-4D0A-B45F-00A734E35999}" type="presOf" srcId="{14D2A5C6-7A78-4A8F-BAA8-93337D7CAFA5}" destId="{82225847-BEF4-41DB-96CC-366CA0DC07EB}" srcOrd="0" destOrd="0" presId="urn:microsoft.com/office/officeart/2009/layout/CircleArrowProcess"/>
    <dgm:cxn modelId="{268F2C20-C2A0-43B0-981D-EABFD2EE2576}" srcId="{14D2A5C6-7A78-4A8F-BAA8-93337D7CAFA5}" destId="{13335F9D-CC4B-44A1-AB99-18FD959E59F3}" srcOrd="0" destOrd="0" parTransId="{870A2FF2-6245-45D9-8D5B-92D7C515D0C6}" sibTransId="{7AEFFFFE-CC14-4F62-9EF8-775543332AAB}"/>
    <dgm:cxn modelId="{2A89BDA5-D7FC-48EB-8A62-CEDF2FF5C449}" srcId="{14D2A5C6-7A78-4A8F-BAA8-93337D7CAFA5}" destId="{22AE88C2-5F10-4CFB-94D1-7F5C6C442726}" srcOrd="1" destOrd="0" parTransId="{636EECFF-E97E-4BB8-BD4C-93B85B24158C}" sibTransId="{D5F59CEA-863A-4026-9AF9-00D59A2F9063}"/>
    <dgm:cxn modelId="{E439A7BB-DEDB-4508-937E-2E277A80A5CF}" srcId="{14D2A5C6-7A78-4A8F-BAA8-93337D7CAFA5}" destId="{2166DCA9-C726-4EB2-BCE7-C6A9F5F67D6A}" srcOrd="2" destOrd="0" parTransId="{A6730E6B-7DB4-490D-8D56-1CF3C1CCDF73}" sibTransId="{148D30CC-D571-47B8-8965-834851A860DC}"/>
    <dgm:cxn modelId="{08E1EF5E-E86B-4110-A01F-8F539652E8C3}" type="presParOf" srcId="{82225847-BEF4-41DB-96CC-366CA0DC07EB}" destId="{60D5BAFF-2587-4D5A-9075-B140B919A85C}" srcOrd="0" destOrd="0" presId="urn:microsoft.com/office/officeart/2009/layout/CircleArrowProcess"/>
    <dgm:cxn modelId="{EC2BDA57-009B-42E6-A95F-A695FEAB2397}" type="presParOf" srcId="{60D5BAFF-2587-4D5A-9075-B140B919A85C}" destId="{02A08FB7-92E9-4502-A56B-8DB85537F2DD}" srcOrd="0" destOrd="0" presId="urn:microsoft.com/office/officeart/2009/layout/CircleArrowProcess"/>
    <dgm:cxn modelId="{65388E3C-3FB6-4C14-BCD4-EEFCC988464D}" type="presParOf" srcId="{82225847-BEF4-41DB-96CC-366CA0DC07EB}" destId="{DC6DF2C3-EF63-41E0-8E76-DC3BFEAB0C2F}" srcOrd="1" destOrd="0" presId="urn:microsoft.com/office/officeart/2009/layout/CircleArrowProcess"/>
    <dgm:cxn modelId="{059D02EB-352C-4395-A1C8-A3480E51CBC0}" type="presParOf" srcId="{82225847-BEF4-41DB-96CC-366CA0DC07EB}" destId="{C24A0B28-C69E-4594-869C-1D4F11DBF0B4}" srcOrd="2" destOrd="0" presId="urn:microsoft.com/office/officeart/2009/layout/CircleArrowProcess"/>
    <dgm:cxn modelId="{FF00B0D8-8DFB-443E-8361-9F48D223FD26}" type="presParOf" srcId="{C24A0B28-C69E-4594-869C-1D4F11DBF0B4}" destId="{4342D68B-507E-4B49-9473-D926D0AE2043}" srcOrd="0" destOrd="0" presId="urn:microsoft.com/office/officeart/2009/layout/CircleArrowProcess"/>
    <dgm:cxn modelId="{737BAA37-CC3C-4444-9B1B-637C600CEA85}" type="presParOf" srcId="{82225847-BEF4-41DB-96CC-366CA0DC07EB}" destId="{1C95FF68-2F2A-43B2-9B86-77FCA2F342A0}" srcOrd="3" destOrd="0" presId="urn:microsoft.com/office/officeart/2009/layout/CircleArrowProcess"/>
    <dgm:cxn modelId="{B6B04E11-73CC-42A1-B3AB-096F7B5D5E0A}" type="presParOf" srcId="{82225847-BEF4-41DB-96CC-366CA0DC07EB}" destId="{A58895A9-B116-46EC-8B95-16E4F50595C2}" srcOrd="4" destOrd="0" presId="urn:microsoft.com/office/officeart/2009/layout/CircleArrowProcess"/>
    <dgm:cxn modelId="{848C387D-65E8-42F0-B87D-8314408BAE59}" type="presParOf" srcId="{A58895A9-B116-46EC-8B95-16E4F50595C2}" destId="{26B850B0-F8E9-4716-9484-B724AEEF54BA}" srcOrd="0" destOrd="0" presId="urn:microsoft.com/office/officeart/2009/layout/CircleArrowProcess"/>
    <dgm:cxn modelId="{BA889C26-6A8B-4EB7-8567-C3FADA30D6CF}" type="presParOf" srcId="{82225847-BEF4-41DB-96CC-366CA0DC07EB}" destId="{F08577F5-2D7E-40FF-8D18-AB597C4B229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FDD84-9F66-4B10-AFAD-2840403C8C66}">
      <dsp:nvSpPr>
        <dsp:cNvPr id="0" name=""/>
        <dsp:cNvSpPr/>
      </dsp:nvSpPr>
      <dsp:spPr>
        <a:xfrm>
          <a:off x="0" y="3599753"/>
          <a:ext cx="8229600" cy="1024355"/>
        </a:xfrm>
        <a:prstGeom prst="rect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>
                  <a:lumMod val="95000"/>
                </a:srgbClr>
              </a:solidFill>
              <a:latin typeface="Tahoma"/>
              <a:ea typeface="+mn-ea"/>
              <a:cs typeface="+mn-cs"/>
            </a:rPr>
            <a:t> </a:t>
          </a:r>
          <a:r>
            <a:rPr lang="en-US" sz="2400" b="1" kern="1200" dirty="0" smtClean="0">
              <a:solidFill>
                <a:schemeClr val="bg2"/>
              </a:solidFill>
              <a:latin typeface="Tahoma"/>
              <a:ea typeface="+mn-ea"/>
              <a:cs typeface="+mn-cs"/>
            </a:rPr>
            <a:t>Practicing Physician</a:t>
          </a:r>
          <a:endParaRPr lang="en-US" sz="1700" kern="1200" dirty="0">
            <a:solidFill>
              <a:schemeClr val="bg2"/>
            </a:solidFill>
            <a:latin typeface="Tahoma"/>
            <a:ea typeface="+mn-ea"/>
            <a:cs typeface="+mn-cs"/>
          </a:endParaRPr>
        </a:p>
      </dsp:txBody>
      <dsp:txXfrm>
        <a:off x="0" y="3599753"/>
        <a:ext cx="8229600" cy="1024355"/>
      </dsp:txXfrm>
    </dsp:sp>
    <dsp:sp modelId="{96302BC9-4E82-4E40-B3AB-83ED7559F5B9}">
      <dsp:nvSpPr>
        <dsp:cNvPr id="0" name=""/>
        <dsp:cNvSpPr/>
      </dsp:nvSpPr>
      <dsp:spPr>
        <a:xfrm rot="10800000">
          <a:off x="0" y="2500293"/>
          <a:ext cx="8229600" cy="1114825"/>
        </a:xfrm>
        <a:prstGeom prst="upArrowCallou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chemeClr val="bg2"/>
              </a:solidFill>
              <a:latin typeface="Tahoma"/>
              <a:ea typeface="+mn-ea"/>
              <a:cs typeface="+mn-cs"/>
            </a:rPr>
            <a:t>Residency/Fellowship (3-7 years)</a:t>
          </a:r>
          <a:endParaRPr lang="en-US" sz="2400" b="1" u="none" kern="1200" dirty="0">
            <a:solidFill>
              <a:schemeClr val="bg2"/>
            </a:solidFill>
            <a:latin typeface="Tahoma"/>
            <a:ea typeface="+mn-ea"/>
            <a:cs typeface="+mn-cs"/>
          </a:endParaRPr>
        </a:p>
      </dsp:txBody>
      <dsp:txXfrm rot="10800000">
        <a:off x="0" y="2500293"/>
        <a:ext cx="8229600" cy="1114825"/>
      </dsp:txXfrm>
    </dsp:sp>
    <dsp:sp modelId="{B94E486E-DB6D-46CD-9296-ADF59FDC238C}">
      <dsp:nvSpPr>
        <dsp:cNvPr id="0" name=""/>
        <dsp:cNvSpPr/>
      </dsp:nvSpPr>
      <dsp:spPr>
        <a:xfrm rot="10800000">
          <a:off x="0" y="1565798"/>
          <a:ext cx="8229600" cy="949859"/>
        </a:xfrm>
        <a:prstGeom prst="upArrowCallou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2"/>
              </a:solidFill>
              <a:latin typeface="Tahoma"/>
              <a:ea typeface="+mn-ea"/>
              <a:cs typeface="+mn-cs"/>
            </a:rPr>
            <a:t>Medical School (4 years)</a:t>
          </a:r>
          <a:endParaRPr lang="en-US" sz="2400" b="1" kern="1200" dirty="0">
            <a:solidFill>
              <a:schemeClr val="bg2"/>
            </a:solidFill>
            <a:latin typeface="Tahoma"/>
            <a:ea typeface="+mn-ea"/>
            <a:cs typeface="+mn-cs"/>
          </a:endParaRPr>
        </a:p>
      </dsp:txBody>
      <dsp:txXfrm rot="10800000">
        <a:off x="0" y="1565798"/>
        <a:ext cx="8229600" cy="949859"/>
      </dsp:txXfrm>
    </dsp:sp>
    <dsp:sp modelId="{F8E720EA-1278-488F-95C8-5CCA27CEAFEA}">
      <dsp:nvSpPr>
        <dsp:cNvPr id="0" name=""/>
        <dsp:cNvSpPr/>
      </dsp:nvSpPr>
      <dsp:spPr>
        <a:xfrm rot="10800000">
          <a:off x="0" y="663569"/>
          <a:ext cx="8229600" cy="866423"/>
        </a:xfrm>
        <a:prstGeom prst="upArrowCallou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chemeClr val="tx1"/>
              </a:solidFill>
              <a:latin typeface="Tahoma"/>
              <a:ea typeface="+mn-ea"/>
              <a:cs typeface="+mn-cs"/>
            </a:rPr>
            <a:t>College (4 years)</a:t>
          </a:r>
          <a:endParaRPr lang="en-US" sz="2400" b="1" u="none" kern="1200" dirty="0">
            <a:solidFill>
              <a:schemeClr val="tx1"/>
            </a:solidFill>
            <a:latin typeface="Tahoma"/>
            <a:ea typeface="+mn-ea"/>
            <a:cs typeface="+mn-cs"/>
          </a:endParaRPr>
        </a:p>
      </dsp:txBody>
      <dsp:txXfrm rot="10800000">
        <a:off x="0" y="663569"/>
        <a:ext cx="8229600" cy="866423"/>
      </dsp:txXfrm>
    </dsp:sp>
    <dsp:sp modelId="{2538D55A-9993-4B49-AC99-C6D6CF2ABF72}">
      <dsp:nvSpPr>
        <dsp:cNvPr id="0" name=""/>
        <dsp:cNvSpPr/>
      </dsp:nvSpPr>
      <dsp:spPr>
        <a:xfrm rot="10800000">
          <a:off x="0" y="1866"/>
          <a:ext cx="8229600" cy="728239"/>
        </a:xfrm>
        <a:prstGeom prst="upArrowCallou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ahoma"/>
              <a:ea typeface="+mn-ea"/>
              <a:cs typeface="+mn-cs"/>
            </a:rPr>
            <a:t>K-12</a:t>
          </a:r>
          <a:endParaRPr lang="en-US" sz="2400" b="1" kern="1200" dirty="0">
            <a:solidFill>
              <a:schemeClr val="tx1"/>
            </a:solidFill>
            <a:latin typeface="Tahoma"/>
            <a:ea typeface="+mn-ea"/>
            <a:cs typeface="+mn-cs"/>
          </a:endParaRPr>
        </a:p>
      </dsp:txBody>
      <dsp:txXfrm rot="10800000">
        <a:off x="0" y="1866"/>
        <a:ext cx="8229600" cy="7282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A08FB7-92E9-4502-A56B-8DB85537F2DD}">
      <dsp:nvSpPr>
        <dsp:cNvPr id="0" name=""/>
        <dsp:cNvSpPr/>
      </dsp:nvSpPr>
      <dsp:spPr>
        <a:xfrm rot="216367">
          <a:off x="2494906" y="-222038"/>
          <a:ext cx="2306305" cy="23066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AB82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DF2C3-EF63-41E0-8E76-DC3BFEAB0C2F}">
      <dsp:nvSpPr>
        <dsp:cNvPr id="0" name=""/>
        <dsp:cNvSpPr/>
      </dsp:nvSpPr>
      <dsp:spPr>
        <a:xfrm>
          <a:off x="3014255" y="654831"/>
          <a:ext cx="1281569" cy="64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426D"/>
              </a:solidFill>
            </a:rPr>
            <a:t>Recruit</a:t>
          </a:r>
          <a:endParaRPr lang="en-US" sz="3200" kern="1200" dirty="0">
            <a:solidFill>
              <a:srgbClr val="00426D"/>
            </a:solidFill>
          </a:endParaRPr>
        </a:p>
      </dsp:txBody>
      <dsp:txXfrm>
        <a:off x="3014255" y="654831"/>
        <a:ext cx="1281569" cy="640631"/>
      </dsp:txXfrm>
    </dsp:sp>
    <dsp:sp modelId="{4342D68B-507E-4B49-9473-D926D0AE2043}">
      <dsp:nvSpPr>
        <dsp:cNvPr id="0" name=""/>
        <dsp:cNvSpPr/>
      </dsp:nvSpPr>
      <dsp:spPr>
        <a:xfrm rot="19335415">
          <a:off x="2009206" y="1325368"/>
          <a:ext cx="2306305" cy="23066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7EA93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5FF68-2F2A-43B2-9B86-77FCA2F342A0}">
      <dsp:nvSpPr>
        <dsp:cNvPr id="0" name=""/>
        <dsp:cNvSpPr/>
      </dsp:nvSpPr>
      <dsp:spPr>
        <a:xfrm>
          <a:off x="2458761" y="2165784"/>
          <a:ext cx="1629246" cy="64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426D"/>
              </a:solidFill>
            </a:rPr>
            <a:t>Educate</a:t>
          </a:r>
          <a:endParaRPr lang="en-US" sz="3200" kern="1200" dirty="0">
            <a:solidFill>
              <a:srgbClr val="00426D"/>
            </a:solidFill>
          </a:endParaRPr>
        </a:p>
      </dsp:txBody>
      <dsp:txXfrm>
        <a:off x="2458761" y="2165784"/>
        <a:ext cx="1629246" cy="640631"/>
      </dsp:txXfrm>
    </dsp:sp>
    <dsp:sp modelId="{26B850B0-F8E9-4716-9484-B724AEEF54BA}">
      <dsp:nvSpPr>
        <dsp:cNvPr id="0" name=""/>
        <dsp:cNvSpPr/>
      </dsp:nvSpPr>
      <dsp:spPr>
        <a:xfrm rot="19335415">
          <a:off x="3880296" y="2309422"/>
          <a:ext cx="1981473" cy="198226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3F792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8577F5-2D7E-40FF-8D18-AB597C4B229B}">
      <dsp:nvSpPr>
        <dsp:cNvPr id="0" name=""/>
        <dsp:cNvSpPr/>
      </dsp:nvSpPr>
      <dsp:spPr>
        <a:xfrm>
          <a:off x="4228972" y="3040726"/>
          <a:ext cx="1281569" cy="64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426D"/>
              </a:solidFill>
            </a:rPr>
            <a:t>Return</a:t>
          </a:r>
          <a:endParaRPr lang="en-US" sz="3200" kern="1200" dirty="0">
            <a:solidFill>
              <a:srgbClr val="00426D"/>
            </a:solidFill>
          </a:endParaRPr>
        </a:p>
      </dsp:txBody>
      <dsp:txXfrm>
        <a:off x="4228972" y="3040726"/>
        <a:ext cx="1281569" cy="640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95F21-209C-41F5-9C90-24928E41C467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742AD-E01D-481F-B92A-E95F6FF64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727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become a physician – first</a:t>
            </a:r>
            <a:r>
              <a:rPr lang="en-US" baseline="0" dirty="0" smtClean="0"/>
              <a:t> complete college, then go to medical school or UME – pay tuition to attend medical school.  This is part of a university.  Then attend residency or GME – this is where specialize – residents are paid a salary.  This is part of a clinical entity – hospital, community health center.  Then fellowship if going to subspecialize – this is similar to residency.  At end, board certification and can see patients.  To see patients independently in Washington, must have completed at least 2 years of GME before are allowed to get a license.  Board certification is important for payment from insurance companies and receiving credentials at hospitals.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03A9-46B3-4587-A1BA-852FD3AEEB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78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495" indent="-169495">
              <a:buFont typeface="Arial" pitchFamily="34" charset="0"/>
              <a:buChar char="•"/>
            </a:pPr>
            <a:r>
              <a:rPr lang="en-US" sz="2000" dirty="0"/>
              <a:t>As you know, the process of becoming a physician is a long process.  </a:t>
            </a:r>
          </a:p>
          <a:p>
            <a:pPr marL="169495" indent="-169495">
              <a:buFont typeface="Arial" pitchFamily="34" charset="0"/>
              <a:buChar char="•"/>
            </a:pPr>
            <a:endParaRPr lang="en-US" sz="2000" dirty="0"/>
          </a:p>
          <a:p>
            <a:pPr marL="169495" indent="-169495">
              <a:buFont typeface="Arial" pitchFamily="34" charset="0"/>
              <a:buChar char="•"/>
            </a:pPr>
            <a:r>
              <a:rPr lang="en-US" sz="2000" dirty="0"/>
              <a:t>This is what we call the physician pipeline, because each part of the pipeline is absolutely critical to producing a physician for Idaho.</a:t>
            </a:r>
          </a:p>
          <a:p>
            <a:pPr marL="169495" indent="-169495">
              <a:buFont typeface="Arial" pitchFamily="34" charset="0"/>
              <a:buChar char="•"/>
            </a:pPr>
            <a:endParaRPr lang="en-US" sz="2000" dirty="0"/>
          </a:p>
          <a:p>
            <a:pPr marL="169495" indent="-169495">
              <a:buFont typeface="Arial" pitchFamily="34" charset="0"/>
              <a:buChar char="•"/>
            </a:pPr>
            <a:r>
              <a:rPr lang="en-US" sz="2000" dirty="0"/>
              <a:t>Overall it takes up anywhere from 7 to 11 years after college to become a practicing physician.</a:t>
            </a:r>
          </a:p>
          <a:p>
            <a:pPr marL="169495" indent="-169495">
              <a:buFont typeface="Arial" pitchFamily="34" charset="0"/>
              <a:buChar char="•"/>
            </a:pPr>
            <a:endParaRPr lang="en-US" sz="2000" dirty="0"/>
          </a:p>
          <a:p>
            <a:pPr marL="169495" indent="-169495">
              <a:buFont typeface="Arial" pitchFamily="34" charset="0"/>
              <a:buChar char="•"/>
            </a:pPr>
            <a:r>
              <a:rPr lang="en-US" sz="2000" dirty="0"/>
              <a:t>Today you are going to hear from WWAMI, and the University of Utah who will be talking about the medical school portion of the pipeline; and then you will hear from Dr. </a:t>
            </a:r>
            <a:r>
              <a:rPr lang="en-US" sz="2000" dirty="0" err="1"/>
              <a:t>McLandress</a:t>
            </a:r>
            <a:r>
              <a:rPr lang="en-US" sz="2000" dirty="0"/>
              <a:t> from the Kootenai Family Medicine Residency about the Residency portion of the pipeline</a:t>
            </a:r>
          </a:p>
          <a:p>
            <a:pPr marL="169495" indent="-169495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96C1-F4D1-452B-8D35-D1DB3B0B4F0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47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91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123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36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891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643" y="6141795"/>
            <a:ext cx="3008128" cy="472818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 flipH="1">
            <a:off x="322805" y="6572081"/>
            <a:ext cx="5188309" cy="0"/>
          </a:xfrm>
          <a:prstGeom prst="line">
            <a:avLst/>
          </a:prstGeom>
          <a:ln w="12700">
            <a:solidFill>
              <a:srgbClr val="00426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22804" y="287383"/>
            <a:ext cx="0" cy="6284698"/>
          </a:xfrm>
          <a:prstGeom prst="line">
            <a:avLst/>
          </a:prstGeom>
          <a:ln w="12700">
            <a:solidFill>
              <a:srgbClr val="00426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1551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ner-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562196"/>
            <a:ext cx="9144000" cy="2337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651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8"/>
          <p:cNvSpPr/>
          <p:nvPr userDrawn="1"/>
        </p:nvSpPr>
        <p:spPr>
          <a:xfrm>
            <a:off x="2" y="228445"/>
            <a:ext cx="9143998" cy="987326"/>
          </a:xfrm>
          <a:prstGeom prst="rect">
            <a:avLst/>
          </a:prstGeom>
          <a:solidFill>
            <a:srgbClr val="00426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-257175" algn="ctr">
              <a:buFont typeface="+mj-lt"/>
              <a:buAutoNum type="arabicPeriod"/>
              <a:defRPr/>
            </a:pPr>
            <a:endParaRPr lang="da-DK" sz="1350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" name="Picture 3" descr="Unknown - Version 2.jpe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87887" y="228446"/>
            <a:ext cx="1907594" cy="98732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78813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296091" y="792480"/>
            <a:ext cx="8577943" cy="5834743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583" y="232746"/>
            <a:ext cx="2760618" cy="433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36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6571"/>
            <a:ext cx="7139026" cy="391886"/>
          </a:xfrm>
          <a:prstGeom prst="rect">
            <a:avLst/>
          </a:prstGeom>
          <a:solidFill>
            <a:srgbClr val="00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214943" y="326571"/>
            <a:ext cx="929058" cy="391886"/>
          </a:xfrm>
          <a:prstGeom prst="rect">
            <a:avLst/>
          </a:prstGeom>
          <a:solidFill>
            <a:srgbClr val="7EA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026" y="0"/>
            <a:ext cx="1075917" cy="874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54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494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114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79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89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508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72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33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78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623F-6BF3-4414-9F1D-AD8E30A87E4E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17CAB-CA34-4949-972A-AC38E7652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884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Politics and Fiscal Reality of Medical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Presenters:</a:t>
            </a:r>
          </a:p>
          <a:p>
            <a:pPr lvl="1"/>
            <a:r>
              <a:rPr lang="en-US" dirty="0" smtClean="0"/>
              <a:t>Suzanne Allen, MD: Vice Dean for Academic, Rural and Regional Affairs, UW School of Medicine</a:t>
            </a:r>
          </a:p>
          <a:p>
            <a:pPr lvl="1"/>
            <a:r>
              <a:rPr lang="en-US" dirty="0" smtClean="0"/>
              <a:t>Thomas A. </a:t>
            </a:r>
            <a:r>
              <a:rPr lang="en-US" dirty="0" err="1" smtClean="0"/>
              <a:t>Scandalis</a:t>
            </a:r>
            <a:r>
              <a:rPr lang="en-US" dirty="0" smtClean="0"/>
              <a:t>, </a:t>
            </a:r>
            <a:r>
              <a:rPr lang="en-US" dirty="0" smtClean="0"/>
              <a:t>DO: </a:t>
            </a:r>
            <a:r>
              <a:rPr lang="en-US" dirty="0" smtClean="0"/>
              <a:t>Dean</a:t>
            </a:r>
            <a:r>
              <a:rPr lang="en-US" smtClean="0"/>
              <a:t>, Pacific </a:t>
            </a:r>
            <a:r>
              <a:rPr lang="en-US" dirty="0" smtClean="0"/>
              <a:t>Northwest University of </a:t>
            </a:r>
            <a:r>
              <a:rPr lang="en-US" smtClean="0"/>
              <a:t>Health </a:t>
            </a:r>
            <a:r>
              <a:rPr lang="en-US" smtClean="0"/>
              <a:t>Sciences, </a:t>
            </a:r>
            <a:r>
              <a:rPr lang="en-US" smtClean="0"/>
              <a:t>College of Osteopathic Medicine </a:t>
            </a:r>
            <a:endParaRPr lang="en-US" dirty="0" smtClean="0"/>
          </a:p>
          <a:p>
            <a:pPr lvl="1"/>
            <a:r>
              <a:rPr lang="en-US" dirty="0" smtClean="0"/>
              <a:t>John Tomkowiak, MD: Founding Dean, Elson S. Floyd College of Medicine at Washington State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5192430"/>
              </p:ext>
            </p:extLst>
          </p:nvPr>
        </p:nvGraphicFramePr>
        <p:xfrm>
          <a:off x="535577" y="906637"/>
          <a:ext cx="8364449" cy="6071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3425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645328" cy="3426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61654" y="3164736"/>
            <a:ext cx="50161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426D"/>
                </a:solidFill>
              </a:rPr>
              <a:t>93% </a:t>
            </a:r>
            <a:r>
              <a:rPr lang="en-US" dirty="0"/>
              <a:t>of PNWU graduates from Washington State who reported their practice location have returned to Washington State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sz="2800" b="1" dirty="0">
                <a:solidFill>
                  <a:srgbClr val="00426D"/>
                </a:solidFill>
              </a:rPr>
              <a:t>26% </a:t>
            </a:r>
            <a:r>
              <a:rPr lang="en-US" dirty="0"/>
              <a:t>of PNWU graduates did their residency in Washington State </a:t>
            </a:r>
          </a:p>
          <a:p>
            <a:endParaRPr lang="en-US" dirty="0"/>
          </a:p>
          <a:p>
            <a:r>
              <a:rPr lang="en-US" sz="2800" b="1" dirty="0">
                <a:solidFill>
                  <a:srgbClr val="00426D"/>
                </a:solidFill>
              </a:rPr>
              <a:t>65% </a:t>
            </a:r>
            <a:r>
              <a:rPr lang="en-US" dirty="0"/>
              <a:t>of </a:t>
            </a:r>
            <a:r>
              <a:rPr lang="en-US" dirty="0" smtClean="0"/>
              <a:t>PNWU graduates </a:t>
            </a:r>
            <a:r>
              <a:rPr lang="en-US" dirty="0"/>
              <a:t>practicing in Washington State are in a rural or medically underserved area</a:t>
            </a:r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461654" y="1049111"/>
            <a:ext cx="51728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EA931"/>
                </a:solidFill>
              </a:rPr>
              <a:t>89% </a:t>
            </a:r>
            <a:r>
              <a:rPr lang="en-US" dirty="0"/>
              <a:t>of </a:t>
            </a:r>
            <a:r>
              <a:rPr lang="en-US"/>
              <a:t>PNWU </a:t>
            </a:r>
            <a:r>
              <a:rPr lang="en-US" smtClean="0"/>
              <a:t>students </a:t>
            </a:r>
            <a:r>
              <a:rPr lang="en-US" dirty="0"/>
              <a:t>completed rotations in Washington </a:t>
            </a:r>
            <a:r>
              <a:rPr lang="en-US" dirty="0" smtClean="0"/>
              <a:t>State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2800" b="1" dirty="0">
                <a:solidFill>
                  <a:srgbClr val="7EA931"/>
                </a:solidFill>
              </a:rPr>
              <a:t>53% </a:t>
            </a:r>
            <a:r>
              <a:rPr lang="en-US" dirty="0"/>
              <a:t>of PNWU students from Washington State came from a rural or medically underserved area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31451"/>
            <a:ext cx="2645327" cy="3426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86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860717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Lucida Grande"/>
                <a:cs typeface="Lucida Grande"/>
              </a:rPr>
              <a:t>WSU Clinical Sites</a:t>
            </a:r>
            <a:endParaRPr lang="en-US" sz="4400" dirty="0"/>
          </a:p>
        </p:txBody>
      </p:sp>
      <p:pic>
        <p:nvPicPr>
          <p:cNvPr id="5" name="Picture 4" descr="WSU 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05225" cy="1171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9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840F26"/>
                </a:solidFill>
              </a:rPr>
              <a:t>Community Based Medical School</a:t>
            </a:r>
          </a:p>
          <a:p>
            <a:r>
              <a:rPr lang="en-US" dirty="0" smtClean="0">
                <a:solidFill>
                  <a:srgbClr val="840F26"/>
                </a:solidFill>
              </a:rPr>
              <a:t>Building on the Strength of a Tier 1 Research Institution</a:t>
            </a:r>
          </a:p>
          <a:p>
            <a:r>
              <a:rPr lang="en-US" dirty="0" smtClean="0">
                <a:solidFill>
                  <a:srgbClr val="840F26"/>
                </a:solidFill>
              </a:rPr>
              <a:t>In Spokane we have an Inter-Professional health science campus with Pharmacy and Nursing.</a:t>
            </a:r>
          </a:p>
          <a:p>
            <a:r>
              <a:rPr lang="en-US" dirty="0" smtClean="0">
                <a:solidFill>
                  <a:srgbClr val="840F26"/>
                </a:solidFill>
              </a:rPr>
              <a:t>GME expansion must occur in rural and underserved areas</a:t>
            </a:r>
          </a:p>
          <a:p>
            <a:r>
              <a:rPr lang="en-US" dirty="0" smtClean="0">
                <a:solidFill>
                  <a:srgbClr val="840F26"/>
                </a:solidFill>
              </a:rPr>
              <a:t>Admissions and Practice Competencies specific to rural and underserved.</a:t>
            </a:r>
          </a:p>
          <a:p>
            <a:endParaRPr lang="en-US" dirty="0">
              <a:solidFill>
                <a:srgbClr val="840F26"/>
              </a:solidFill>
            </a:endParaRPr>
          </a:p>
        </p:txBody>
      </p:sp>
      <p:pic>
        <p:nvPicPr>
          <p:cNvPr id="4" name="Picture 3" descr="WSU 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3705225" cy="1171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723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Politics and Fiscal Reality of Medical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514350" indent="-514350">
              <a:buNone/>
            </a:pPr>
            <a:r>
              <a:rPr lang="en-US" sz="5900" dirty="0" smtClean="0"/>
              <a:t>Questions Addressed:</a:t>
            </a:r>
          </a:p>
          <a:p>
            <a:pPr marL="514350" indent="-514350"/>
            <a:r>
              <a:rPr lang="en-US" sz="5900" dirty="0" smtClean="0"/>
              <a:t>How will the new funding of the medical school in Spokane impact the budget?  What are the implications for expansion?</a:t>
            </a:r>
          </a:p>
          <a:p>
            <a:pPr marL="514350" indent="-514350"/>
            <a:r>
              <a:rPr lang="en-US" sz="5900" dirty="0" smtClean="0"/>
              <a:t>How will each of your schools address the primary care shortage?  Can you share any plans for growing capacity in the education of physician extenders, or other non –MD/DO health professionals?</a:t>
            </a:r>
          </a:p>
          <a:p>
            <a:pPr marL="514350" indent="-514350"/>
            <a:r>
              <a:rPr lang="en-US" sz="5900" dirty="0" smtClean="0"/>
              <a:t>How will each of you work to expand GME in the state?</a:t>
            </a:r>
          </a:p>
          <a:p>
            <a:pPr marL="514350" indent="-514350"/>
            <a:r>
              <a:rPr lang="en-US" sz="5900" dirty="0" smtClean="0"/>
              <a:t>What are your plans to improve physician retention in WA and draw physicians to WA?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Path to Becoming a Physician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763" y="3082631"/>
            <a:ext cx="533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5564" y="3082631"/>
            <a:ext cx="533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76012" y="3082631"/>
            <a:ext cx="533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5214" y="3082631"/>
            <a:ext cx="533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1600200"/>
            <a:ext cx="221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Baccalaureate </a:t>
            </a:r>
          </a:p>
          <a:p>
            <a:pPr algn="ctr"/>
            <a:r>
              <a:rPr lang="en-US" b="1" dirty="0" smtClean="0">
                <a:latin typeface="+mn-lt"/>
              </a:rPr>
              <a:t>Education</a:t>
            </a:r>
            <a:endParaRPr lang="en-US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756" y="3141954"/>
            <a:ext cx="405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Fr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9557" y="3141954"/>
            <a:ext cx="405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So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207" y="3141954"/>
            <a:ext cx="40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0005" y="3141954"/>
            <a:ext cx="40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480846"/>
            <a:ext cx="221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“Pre-Med”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0758" y="3082631"/>
            <a:ext cx="5334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78559" y="3082631"/>
            <a:ext cx="5334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89007" y="3082631"/>
            <a:ext cx="5334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48209" y="3082631"/>
            <a:ext cx="5334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10758" y="3141954"/>
            <a:ext cx="56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Y1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1358" y="3123458"/>
            <a:ext cx="56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Y2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1008" y="3141954"/>
            <a:ext cx="56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Y3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1806" y="3131458"/>
            <a:ext cx="56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Y4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6134" y="1600200"/>
            <a:ext cx="221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Undergraduate Medical Education</a:t>
            </a:r>
            <a:endParaRPr lang="en-US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6134" y="2362200"/>
            <a:ext cx="114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Basic Sciences</a:t>
            </a:r>
            <a:endParaRPr lang="en-US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8210" y="2362200"/>
            <a:ext cx="114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Clinical Sciences</a:t>
            </a:r>
            <a:endParaRPr lang="en-US" dirty="0"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47" y="3126098"/>
            <a:ext cx="457200" cy="427591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5704647" y="3629889"/>
            <a:ext cx="5183" cy="86591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598822" y="4419600"/>
            <a:ext cx="221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MD/DO Degree</a:t>
            </a:r>
            <a:endParaRPr lang="en-US" dirty="0">
              <a:latin typeface="+mn-lt"/>
            </a:endParaRPr>
          </a:p>
        </p:txBody>
      </p:sp>
      <p:cxnSp>
        <p:nvCxnSpPr>
          <p:cNvPr id="48" name="Straight Arrow Connector 47"/>
          <p:cNvCxnSpPr>
            <a:stCxn id="49" idx="2"/>
          </p:cNvCxnSpPr>
          <p:nvPr/>
        </p:nvCxnSpPr>
        <p:spPr>
          <a:xfrm flipH="1">
            <a:off x="3024098" y="3505200"/>
            <a:ext cx="1" cy="9144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25" y="3048000"/>
            <a:ext cx="394947" cy="4572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942175" y="4419600"/>
            <a:ext cx="221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BA/BS Degree</a:t>
            </a:r>
            <a:endParaRPr lang="en-US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55813" y="3082631"/>
            <a:ext cx="5334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523614" y="3082631"/>
            <a:ext cx="5334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34062" y="3082631"/>
            <a:ext cx="5334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093264" y="3082631"/>
            <a:ext cx="5334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955813" y="3141954"/>
            <a:ext cx="56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Y1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06413" y="3123458"/>
            <a:ext cx="56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…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76063" y="3141954"/>
            <a:ext cx="56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Y3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16861" y="3131458"/>
            <a:ext cx="56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…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54138" y="1600200"/>
            <a:ext cx="221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Graduate Medical Education</a:t>
            </a:r>
            <a:endParaRPr lang="en-US" b="1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000" y="2286000"/>
            <a:ext cx="114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Residency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(3-7 Years)</a:t>
            </a:r>
            <a:endParaRPr lang="en-US" sz="1600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60343" y="2286000"/>
            <a:ext cx="114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Fellowship (1-3 Years)</a:t>
            </a:r>
            <a:endParaRPr lang="en-US" sz="1600" dirty="0">
              <a:latin typeface="+mn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184662" y="3082631"/>
            <a:ext cx="533400" cy="457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173934" y="3141954"/>
            <a:ext cx="56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10+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7359964" y="3616031"/>
            <a:ext cx="21102" cy="87976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324600" y="4431268"/>
            <a:ext cx="221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Board Certification </a:t>
            </a:r>
            <a:endParaRPr lang="en-US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21572" y="3786613"/>
            <a:ext cx="221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Medical School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9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MS Reference Sans Serif" pitchFamily="34" charset="0"/>
              </a:rPr>
              <a:t>Physician Pipeline</a:t>
            </a:r>
            <a:endParaRPr lang="en-US" sz="4000" dirty="0">
              <a:latin typeface="MS Reference Sans Serif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6767710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005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RA\MAPS\2015-2016\Washington\FINAL2015WWAMIprogramsite_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952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25758" y="0"/>
            <a:ext cx="916975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" y="154546"/>
            <a:ext cx="1990872" cy="1364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24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196" y="276226"/>
            <a:ext cx="8094346" cy="896301"/>
          </a:xfrm>
          <a:prstGeom prst="rect">
            <a:avLst/>
          </a:prstGeom>
          <a:solidFill>
            <a:srgbClr val="00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487073755"/>
              </p:ext>
            </p:extLst>
          </p:nvPr>
        </p:nvGraphicFramePr>
        <p:xfrm>
          <a:off x="-1637199" y="1887140"/>
          <a:ext cx="7187338" cy="479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021" y="304800"/>
            <a:ext cx="783907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Pacific Northwest University of Health Sciences College of Osteopathic Medicine</a:t>
            </a:r>
          </a:p>
          <a:p>
            <a:r>
              <a:rPr lang="en-US" sz="2400" b="1" dirty="0">
                <a:solidFill>
                  <a:srgbClr val="9AB82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Linking Medical Education to your Community </a:t>
            </a:r>
          </a:p>
          <a:p>
            <a:endParaRPr lang="en-US" sz="24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38867" y="2448338"/>
            <a:ext cx="295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 PNWU students are from the </a:t>
            </a:r>
            <a:r>
              <a:rPr lang="en-US" dirty="0" smtClean="0"/>
              <a:t>Northwest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05637" y="3561626"/>
            <a:ext cx="3367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 PNWU graduates matched to primary care residencies.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38174" y="4748889"/>
            <a:ext cx="3105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 graduates who have reported their practice location have returned to the Northwest.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91052" y="2376126"/>
            <a:ext cx="1622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9AB82D"/>
                </a:solidFill>
                <a:latin typeface="+mj-lt"/>
              </a:rPr>
              <a:t>77%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7596" y="3448928"/>
            <a:ext cx="1622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7EA931"/>
                </a:solidFill>
                <a:latin typeface="+mj-lt"/>
              </a:rPr>
              <a:t>56%</a:t>
            </a:r>
            <a:endParaRPr lang="en-US" sz="4800" b="1" dirty="0">
              <a:solidFill>
                <a:srgbClr val="7EA93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4558" y="4740400"/>
            <a:ext cx="1896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3F7928"/>
                </a:solidFill>
                <a:latin typeface="+mj-lt"/>
              </a:rPr>
              <a:t>100%</a:t>
            </a:r>
            <a:endParaRPr lang="en-US" sz="4800" b="1" dirty="0">
              <a:solidFill>
                <a:srgbClr val="3F7928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6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6048152"/>
              </p:ext>
            </p:extLst>
          </p:nvPr>
        </p:nvGraphicFramePr>
        <p:xfrm>
          <a:off x="2586446" y="1263417"/>
          <a:ext cx="7664759" cy="5164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7825" y="2004278"/>
            <a:ext cx="3532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200" b="1" i="0" u="none" strike="noStrike" kern="1200" baseline="0">
                <a:solidFill>
                  <a:srgbClr val="44546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n-US" sz="2400" dirty="0">
                <a:latin typeface="Roboto" pitchFamily="2" charset="0"/>
                <a:ea typeface="Roboto" pitchFamily="2" charset="0"/>
              </a:rPr>
              <a:t>O</a:t>
            </a:r>
            <a:r>
              <a:rPr lang="en-US" sz="2400" dirty="0" smtClean="0">
                <a:latin typeface="Roboto" pitchFamily="2" charset="0"/>
                <a:ea typeface="Roboto" pitchFamily="2" charset="0"/>
              </a:rPr>
              <a:t>ur Students from </a:t>
            </a:r>
            <a:r>
              <a:rPr lang="en-US" sz="2400" dirty="0">
                <a:latin typeface="Roboto" pitchFamily="2" charset="0"/>
                <a:ea typeface="Roboto" pitchFamily="2" charset="0"/>
              </a:rPr>
              <a:t>our 5-State Catchment Area</a:t>
            </a:r>
          </a:p>
          <a:p>
            <a:pPr>
              <a:defRPr sz="2200" b="1" i="0" u="none" strike="noStrike" kern="1200" baseline="0">
                <a:solidFill>
                  <a:srgbClr val="44546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n-US" sz="1400" dirty="0">
                <a:latin typeface="Roboto" pitchFamily="2" charset="0"/>
                <a:ea typeface="Roboto" pitchFamily="2" charset="0"/>
              </a:rPr>
              <a:t>2008 - 2015 (N=795)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45065"/>
            <a:ext cx="8475260" cy="1262045"/>
          </a:xfrm>
          <a:prstGeom prst="rect">
            <a:avLst/>
          </a:prstGeom>
          <a:solidFill>
            <a:srgbClr val="00426D"/>
          </a:solidFill>
          <a:ln>
            <a:solidFill>
              <a:srgbClr val="00426D">
                <a:alpha val="19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029" y="206781"/>
            <a:ext cx="8761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proud that </a:t>
            </a:r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</a:t>
            </a:r>
            <a:r>
              <a:rPr lang="en-US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77 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percent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our students </a:t>
            </a:r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from the </a:t>
            </a:r>
            <a:r>
              <a:rPr lang="en-US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Northwest </a:t>
            </a:r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almost </a:t>
            </a:r>
            <a:r>
              <a:rPr lang="en-US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half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</a:t>
            </a:r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from </a:t>
            </a:r>
            <a:r>
              <a:rPr lang="en-US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rural</a:t>
            </a:r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</a:t>
            </a:r>
            <a:endParaRPr lang="en-US" sz="24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medically 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underserved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areas.</a:t>
            </a:r>
          </a:p>
        </p:txBody>
      </p:sp>
    </p:spTree>
    <p:extLst>
      <p:ext uri="{BB962C8B-B14F-4D97-AF65-F5344CB8AC3E}">
        <p14:creationId xmlns="" xmlns:p14="http://schemas.microsoft.com/office/powerpoint/2010/main" val="33573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241" y="260289"/>
            <a:ext cx="68621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PNWU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Clinical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Rotation Sites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For 3rd &amp; 4th Year COM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" y="613855"/>
            <a:ext cx="8464731" cy="6121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2082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 PNWU Brand">
    <a:dk1>
      <a:sysClr val="windowText" lastClr="000000"/>
    </a:dk1>
    <a:lt1>
      <a:sysClr val="window" lastClr="FFFFFF"/>
    </a:lt1>
    <a:dk2>
      <a:srgbClr val="FFFFFF"/>
    </a:dk2>
    <a:lt2>
      <a:srgbClr val="FFFFFF"/>
    </a:lt2>
    <a:accent1>
      <a:srgbClr val="1B3764"/>
    </a:accent1>
    <a:accent2>
      <a:srgbClr val="A4A9AD"/>
    </a:accent2>
    <a:accent3>
      <a:srgbClr val="366732"/>
    </a:accent3>
    <a:accent4>
      <a:srgbClr val="4A7CCE"/>
    </a:accent4>
    <a:accent5>
      <a:srgbClr val="616467"/>
    </a:accent5>
    <a:accent6>
      <a:srgbClr val="659A41"/>
    </a:accent6>
    <a:hlink>
      <a:srgbClr val="1B3764"/>
    </a:hlink>
    <a:folHlink>
      <a:srgbClr val="79D2FD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635</Words>
  <Application>Microsoft Office PowerPoint</Application>
  <PresentationFormat>On-screen Show (4:3)</PresentationFormat>
  <Paragraphs>92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Politics and Fiscal Reality of Medical Education</vt:lpstr>
      <vt:lpstr>The Politics and Fiscal Reality of Medical Education</vt:lpstr>
      <vt:lpstr>The Path to Becoming a Physician</vt:lpstr>
      <vt:lpstr>Physician Pipeline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Path to Becoming a Physician</dc:title>
  <dc:creator>Suzanne Allen</dc:creator>
  <cp:lastModifiedBy>Sumitos</cp:lastModifiedBy>
  <cp:revision>159</cp:revision>
  <dcterms:created xsi:type="dcterms:W3CDTF">2015-12-22T01:01:25Z</dcterms:created>
  <dcterms:modified xsi:type="dcterms:W3CDTF">2015-12-31T21:20:39Z</dcterms:modified>
</cp:coreProperties>
</file>