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74" r:id="rId3"/>
    <p:sldId id="273" r:id="rId4"/>
    <p:sldId id="267" r:id="rId5"/>
    <p:sldId id="268" r:id="rId6"/>
    <p:sldId id="269" r:id="rId7"/>
    <p:sldId id="270" r:id="rId8"/>
    <p:sldId id="27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1" autoAdjust="0"/>
    <p:restoredTop sz="94660"/>
  </p:normalViewPr>
  <p:slideViewPr>
    <p:cSldViewPr snapToGrid="0">
      <p:cViewPr varScale="1">
        <p:scale>
          <a:sx n="57" d="100"/>
          <a:sy n="57" d="100"/>
        </p:scale>
        <p:origin x="102" y="8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temp\Homeless%20school%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6908011222376"/>
          <c:y val="9.0940970406203553E-2"/>
          <c:w val="0.61473666267915028"/>
          <c:h val="0.53768486019690953"/>
        </c:manualLayout>
      </c:layout>
      <c:lineChart>
        <c:grouping val="standard"/>
        <c:varyColors val="0"/>
        <c:ser>
          <c:idx val="0"/>
          <c:order val="0"/>
          <c:tx>
            <c:strRef>
              <c:f>Sheet1!$A$5</c:f>
              <c:strCache>
                <c:ptCount val="1"/>
                <c:pt idx="0">
                  <c:v>GPA of Middle School Students 2013-2014 Homeless</c:v>
                </c:pt>
              </c:strCache>
            </c:strRef>
          </c:tx>
          <c:spPr>
            <a:ln w="57150" cap="rnd">
              <a:solidFill>
                <a:srgbClr val="C00000"/>
              </a:solidFill>
              <a:round/>
            </a:ln>
            <a:effectLst/>
          </c:spPr>
          <c:marker>
            <c:symbol val="none"/>
          </c:marker>
          <c:cat>
            <c:strRef>
              <c:f>Sheet1!$B$3:$F$4</c:f>
              <c:strCache>
                <c:ptCount val="5"/>
                <c:pt idx="0">
                  <c:v>Less than 1.0</c:v>
                </c:pt>
                <c:pt idx="1">
                  <c:v>1.0 - 1.99</c:v>
                </c:pt>
                <c:pt idx="2">
                  <c:v>2.0 - 2.99</c:v>
                </c:pt>
                <c:pt idx="3">
                  <c:v>3.0 - 3.99</c:v>
                </c:pt>
                <c:pt idx="4">
                  <c:v>4.0 or above</c:v>
                </c:pt>
              </c:strCache>
            </c:strRef>
          </c:cat>
          <c:val>
            <c:numRef>
              <c:f>Sheet1!$B$5:$F$5</c:f>
              <c:numCache>
                <c:formatCode>0%</c:formatCode>
                <c:ptCount val="5"/>
                <c:pt idx="0">
                  <c:v>0.13</c:v>
                </c:pt>
                <c:pt idx="1">
                  <c:v>0.32</c:v>
                </c:pt>
                <c:pt idx="2">
                  <c:v>0.38</c:v>
                </c:pt>
                <c:pt idx="3">
                  <c:v>0.16</c:v>
                </c:pt>
                <c:pt idx="4">
                  <c:v>0.01</c:v>
                </c:pt>
              </c:numCache>
            </c:numRef>
          </c:val>
          <c:smooth val="0"/>
        </c:ser>
        <c:ser>
          <c:idx val="1"/>
          <c:order val="1"/>
          <c:tx>
            <c:strRef>
              <c:f>Sheet1!$A$6</c:f>
              <c:strCache>
                <c:ptCount val="1"/>
                <c:pt idx="0">
                  <c:v>GPA of Middle School Students 2013-2014 NOT Homeless</c:v>
                </c:pt>
              </c:strCache>
            </c:strRef>
          </c:tx>
          <c:spPr>
            <a:ln w="57150" cap="rnd">
              <a:solidFill>
                <a:schemeClr val="accent3">
                  <a:lumMod val="75000"/>
                </a:schemeClr>
              </a:solidFill>
              <a:round/>
            </a:ln>
            <a:effectLst/>
          </c:spPr>
          <c:marker>
            <c:symbol val="none"/>
          </c:marker>
          <c:cat>
            <c:strRef>
              <c:f>Sheet1!$B$3:$F$4</c:f>
              <c:strCache>
                <c:ptCount val="5"/>
                <c:pt idx="0">
                  <c:v>Less than 1.0</c:v>
                </c:pt>
                <c:pt idx="1">
                  <c:v>1.0 - 1.99</c:v>
                </c:pt>
                <c:pt idx="2">
                  <c:v>2.0 - 2.99</c:v>
                </c:pt>
                <c:pt idx="3">
                  <c:v>3.0 - 3.99</c:v>
                </c:pt>
                <c:pt idx="4">
                  <c:v>4.0 or above</c:v>
                </c:pt>
              </c:strCache>
            </c:strRef>
          </c:cat>
          <c:val>
            <c:numRef>
              <c:f>Sheet1!$B$6:$F$6</c:f>
              <c:numCache>
                <c:formatCode>0%</c:formatCode>
                <c:ptCount val="5"/>
                <c:pt idx="0">
                  <c:v>0.03</c:v>
                </c:pt>
                <c:pt idx="1">
                  <c:v>0.15</c:v>
                </c:pt>
                <c:pt idx="2">
                  <c:v>0.34</c:v>
                </c:pt>
                <c:pt idx="3">
                  <c:v>0.4</c:v>
                </c:pt>
                <c:pt idx="4">
                  <c:v>0.08</c:v>
                </c:pt>
              </c:numCache>
            </c:numRef>
          </c:val>
          <c:smooth val="0"/>
        </c:ser>
        <c:dLbls>
          <c:showLegendKey val="0"/>
          <c:showVal val="0"/>
          <c:showCatName val="0"/>
          <c:showSerName val="0"/>
          <c:showPercent val="0"/>
          <c:showBubbleSize val="0"/>
        </c:dLbls>
        <c:smooth val="0"/>
        <c:axId val="172017472"/>
        <c:axId val="172019152"/>
      </c:lineChart>
      <c:catAx>
        <c:axId val="172017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019152"/>
        <c:crosses val="autoZero"/>
        <c:auto val="1"/>
        <c:lblAlgn val="ctr"/>
        <c:lblOffset val="100"/>
        <c:noMultiLvlLbl val="0"/>
      </c:catAx>
      <c:valAx>
        <c:axId val="172019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1720174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2130426"/>
            <a:ext cx="10363200" cy="1470025"/>
          </a:xfrm>
        </p:spPr>
        <p:txBody>
          <a:bodyPr>
            <a:noAutofit/>
          </a:bodyPr>
          <a:lstStyle>
            <a:lvl1pPr>
              <a:defRPr sz="8000" b="1">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18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2AB5CD8-F7E8-47BA-8E93-4C9C4BC71230}" type="datetimeFigureOut">
              <a:rPr lang="en-US" smtClean="0">
                <a:solidFill>
                  <a:prstClr val="black">
                    <a:tint val="75000"/>
                  </a:prstClr>
                </a:solidFill>
              </a:rPr>
              <a:pPr/>
              <a:t>08/27/2015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74EB01-4FF1-4AB8-8FE8-5509D576D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748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B5CD8-F7E8-47BA-8E93-4C9C4BC71230}" type="datetimeFigureOut">
              <a:rPr lang="en-US" smtClean="0">
                <a:solidFill>
                  <a:prstClr val="black">
                    <a:tint val="75000"/>
                  </a:prstClr>
                </a:solidFill>
              </a:rPr>
              <a:pPr/>
              <a:t>08/27/2015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74EB01-4FF1-4AB8-8FE8-5509D576D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494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25600" y="1981200"/>
            <a:ext cx="9652000" cy="4114800"/>
          </a:xfrm>
        </p:spPr>
        <p:txBody>
          <a:bodyPr/>
          <a:lstStyle/>
          <a:p>
            <a:pPr lvl="0"/>
            <a:endParaRPr lang="en-US" noProof="0" smtClean="0"/>
          </a:p>
        </p:txBody>
      </p:sp>
    </p:spTree>
    <p:extLst>
      <p:ext uri="{BB962C8B-B14F-4D97-AF65-F5344CB8AC3E}">
        <p14:creationId xmlns:p14="http://schemas.microsoft.com/office/powerpoint/2010/main" val="3672925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b="1">
                <a:solidFill>
                  <a:srgbClr val="009900"/>
                </a:solidFill>
              </a:defRPr>
            </a:lvl1pPr>
            <a:lvl2pPr>
              <a:defRPr sz="2400">
                <a:solidFill>
                  <a:schemeClr val="tx2"/>
                </a:solidFill>
              </a:defRPr>
            </a:lvl2pPr>
            <a:lvl3pPr>
              <a:defRPr sz="2000">
                <a:solidFill>
                  <a:schemeClr val="tx2"/>
                </a:solidFill>
              </a:defRPr>
            </a:lvl3pPr>
            <a:lvl4pPr>
              <a:defRPr sz="1600">
                <a:solidFill>
                  <a:schemeClr val="tx2"/>
                </a:solidFill>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fld id="{52AB5CD8-F7E8-47BA-8E93-4C9C4BC71230}" type="datetimeFigureOut">
              <a:rPr lang="en-US" smtClean="0">
                <a:solidFill>
                  <a:prstClr val="black">
                    <a:tint val="75000"/>
                  </a:prstClr>
                </a:solidFill>
              </a:rPr>
              <a:pPr/>
              <a:t>08/27/2015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74EB01-4FF1-4AB8-8FE8-5509D576D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57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AB5CD8-F7E8-47BA-8E93-4C9C4BC71230}" type="datetimeFigureOut">
              <a:rPr lang="en-US" smtClean="0">
                <a:solidFill>
                  <a:prstClr val="black">
                    <a:tint val="75000"/>
                  </a:prstClr>
                </a:solidFill>
              </a:rPr>
              <a:pPr/>
              <a:t>08/27/2015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74EB01-4FF1-4AB8-8FE8-5509D576D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09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AB5CD8-F7E8-47BA-8E93-4C9C4BC71230}" type="datetimeFigureOut">
              <a:rPr lang="en-US" smtClean="0">
                <a:solidFill>
                  <a:prstClr val="black">
                    <a:tint val="75000"/>
                  </a:prstClr>
                </a:solidFill>
              </a:rPr>
              <a:pPr/>
              <a:t>08/27/2015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74EB01-4FF1-4AB8-8FE8-5509D576D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30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AB5CD8-F7E8-47BA-8E93-4C9C4BC71230}" type="datetimeFigureOut">
              <a:rPr lang="en-US" smtClean="0">
                <a:solidFill>
                  <a:prstClr val="black">
                    <a:tint val="75000"/>
                  </a:prstClr>
                </a:solidFill>
              </a:rPr>
              <a:pPr/>
              <a:t>08/27/2015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74EB01-4FF1-4AB8-8FE8-5509D576D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835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B5CD8-F7E8-47BA-8E93-4C9C4BC71230}" type="datetimeFigureOut">
              <a:rPr lang="en-US" smtClean="0">
                <a:solidFill>
                  <a:prstClr val="black">
                    <a:tint val="75000"/>
                  </a:prstClr>
                </a:solidFill>
              </a:rPr>
              <a:pPr/>
              <a:t>08/27/2015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74EB01-4FF1-4AB8-8FE8-5509D576D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688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B5CD8-F7E8-47BA-8E93-4C9C4BC71230}" type="datetimeFigureOut">
              <a:rPr lang="en-US" smtClean="0">
                <a:solidFill>
                  <a:prstClr val="black">
                    <a:tint val="75000"/>
                  </a:prstClr>
                </a:solidFill>
              </a:rPr>
              <a:pPr/>
              <a:t>08/27/2015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74EB01-4FF1-4AB8-8FE8-5509D576D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21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B5CD8-F7E8-47BA-8E93-4C9C4BC71230}" type="datetimeFigureOut">
              <a:rPr lang="en-US" smtClean="0">
                <a:solidFill>
                  <a:prstClr val="black">
                    <a:tint val="75000"/>
                  </a:prstClr>
                </a:solidFill>
              </a:rPr>
              <a:pPr/>
              <a:t>08/27/2015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74EB01-4FF1-4AB8-8FE8-5509D576D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3201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B5CD8-F7E8-47BA-8E93-4C9C4BC71230}" type="datetimeFigureOut">
              <a:rPr lang="en-US" smtClean="0">
                <a:solidFill>
                  <a:prstClr val="black">
                    <a:tint val="75000"/>
                  </a:prstClr>
                </a:solidFill>
              </a:rPr>
              <a:pPr/>
              <a:t>08/27/2015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74EB01-4FF1-4AB8-8FE8-5509D576D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857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B5CD8-F7E8-47BA-8E93-4C9C4BC71230}" type="datetimeFigureOut">
              <a:rPr lang="en-US" smtClean="0">
                <a:solidFill>
                  <a:prstClr val="black">
                    <a:tint val="75000"/>
                  </a:prstClr>
                </a:solidFill>
              </a:rPr>
              <a:pPr/>
              <a:t>08/27/2015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4EB01-4FF1-4AB8-8FE8-5509D576D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7487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rgbClr val="0099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2468562"/>
          </a:xfrm>
        </p:spPr>
        <p:txBody>
          <a:bodyPr>
            <a:noAutofit/>
          </a:bodyPr>
          <a:lstStyle/>
          <a:p>
            <a:r>
              <a:rPr lang="en-US" sz="6600" dirty="0"/>
              <a:t>What Does Common Sense, and the Data Tell Us?</a:t>
            </a:r>
            <a:endParaRPr lang="en-US" sz="6600" dirty="0"/>
          </a:p>
        </p:txBody>
      </p:sp>
      <p:sp>
        <p:nvSpPr>
          <p:cNvPr id="6" name="TextBox 5"/>
          <p:cNvSpPr txBox="1"/>
          <p:nvPr/>
        </p:nvSpPr>
        <p:spPr>
          <a:xfrm>
            <a:off x="1710266" y="3759200"/>
            <a:ext cx="8771467" cy="2677656"/>
          </a:xfrm>
          <a:prstGeom prst="rect">
            <a:avLst/>
          </a:prstGeom>
          <a:noFill/>
        </p:spPr>
        <p:txBody>
          <a:bodyPr wrap="square" rtlCol="0">
            <a:spAutoFit/>
          </a:bodyPr>
          <a:lstStyle/>
          <a:p>
            <a:pPr algn="ctr"/>
            <a:r>
              <a:rPr lang="en-US" sz="6600" dirty="0" smtClean="0"/>
              <a:t>Food for Thought</a:t>
            </a:r>
          </a:p>
          <a:p>
            <a:endParaRPr lang="en-US" dirty="0"/>
          </a:p>
          <a:p>
            <a:endParaRPr lang="en-US" dirty="0" smtClean="0"/>
          </a:p>
          <a:p>
            <a:pPr algn="r"/>
            <a:r>
              <a:rPr lang="en-US" sz="2400" dirty="0" smtClean="0"/>
              <a:t>Torney Smith</a:t>
            </a:r>
          </a:p>
          <a:p>
            <a:pPr algn="r"/>
            <a:r>
              <a:rPr lang="en-US" sz="2400" dirty="0" smtClean="0"/>
              <a:t>Spokane Regional Health District</a:t>
            </a:r>
          </a:p>
          <a:p>
            <a:endParaRPr lang="en-US" dirty="0"/>
          </a:p>
        </p:txBody>
      </p:sp>
    </p:spTree>
    <p:extLst>
      <p:ext uri="{BB962C8B-B14F-4D97-AF65-F5344CB8AC3E}">
        <p14:creationId xmlns:p14="http://schemas.microsoft.com/office/powerpoint/2010/main" val="221039840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Odds Against Tomorrow</a:t>
            </a:r>
            <a:endParaRPr lang="en-US" dirty="0"/>
          </a:p>
        </p:txBody>
      </p:sp>
      <p:pic>
        <p:nvPicPr>
          <p:cNvPr id="4" name="Content Placeholder 3"/>
          <p:cNvPicPr>
            <a:picLocks noGrp="1" noChangeAspect="1"/>
          </p:cNvPicPr>
          <p:nvPr>
            <p:ph idx="1"/>
          </p:nvPr>
        </p:nvPicPr>
        <p:blipFill>
          <a:blip r:embed="rId2"/>
          <a:stretch>
            <a:fillRect/>
          </a:stretch>
        </p:blipFill>
        <p:spPr>
          <a:xfrm rot="20721853">
            <a:off x="4220571" y="1547949"/>
            <a:ext cx="3489597" cy="4525963"/>
          </a:xfrm>
          <a:prstGeom prst="rect">
            <a:avLst/>
          </a:prstGeom>
          <a:effectLst>
            <a:outerShdw blurRad="63500" sx="102000" sy="102000" algn="ctr" rotWithShape="0">
              <a:prstClr val="black">
                <a:alpha val="40000"/>
              </a:prstClr>
            </a:outerShdw>
            <a:reflection endPos="0" dist="50800" dir="5400000" sy="-100000" algn="bl" rotWithShape="0"/>
            <a:softEdge rad="0"/>
          </a:effectLst>
        </p:spPr>
      </p:pic>
    </p:spTree>
    <p:extLst>
      <p:ext uri="{BB962C8B-B14F-4D97-AF65-F5344CB8AC3E}">
        <p14:creationId xmlns:p14="http://schemas.microsoft.com/office/powerpoint/2010/main" val="215647232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534" y="139171"/>
            <a:ext cx="10972800" cy="639762"/>
          </a:xfrm>
        </p:spPr>
        <p:txBody>
          <a:bodyPr>
            <a:normAutofit fontScale="90000"/>
          </a:bodyPr>
          <a:lstStyle/>
          <a:p>
            <a:r>
              <a:rPr lang="en-US" dirty="0"/>
              <a:t>GPA by Homelessness, OSPI Data</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204545862"/>
              </p:ext>
            </p:extLst>
          </p:nvPr>
        </p:nvGraphicFramePr>
        <p:xfrm>
          <a:off x="609600" y="1075266"/>
          <a:ext cx="10972800" cy="5003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938590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samples</a:t>
            </a:r>
            <a:endParaRPr lang="en-US" dirty="0"/>
          </a:p>
        </p:txBody>
      </p:sp>
      <p:sp>
        <p:nvSpPr>
          <p:cNvPr id="3" name="Content Placeholder 2"/>
          <p:cNvSpPr>
            <a:spLocks noGrp="1"/>
          </p:cNvSpPr>
          <p:nvPr>
            <p:ph idx="1"/>
          </p:nvPr>
        </p:nvSpPr>
        <p:spPr>
          <a:xfrm>
            <a:off x="609600" y="1417638"/>
            <a:ext cx="10972800" cy="5100727"/>
          </a:xfrm>
        </p:spPr>
        <p:txBody>
          <a:bodyPr>
            <a:normAutofit fontScale="92500" lnSpcReduction="20000"/>
          </a:bodyPr>
          <a:lstStyle/>
          <a:p>
            <a:r>
              <a:rPr lang="en-US" dirty="0"/>
              <a:t>As an adult’s level of education </a:t>
            </a:r>
            <a:r>
              <a:rPr lang="en-US" dirty="0" smtClean="0"/>
              <a:t>increases, the </a:t>
            </a:r>
            <a:r>
              <a:rPr lang="en-US" dirty="0"/>
              <a:t>likelihood of living in poverty significantly decreases</a:t>
            </a:r>
            <a:r>
              <a:rPr lang="en-US" dirty="0" smtClean="0"/>
              <a:t>.</a:t>
            </a:r>
          </a:p>
          <a:p>
            <a:r>
              <a:rPr lang="en-US" dirty="0" smtClean="0">
                <a:solidFill>
                  <a:schemeClr val="tx2"/>
                </a:solidFill>
              </a:rPr>
              <a:t>As the </a:t>
            </a:r>
            <a:r>
              <a:rPr lang="en-US" dirty="0">
                <a:solidFill>
                  <a:schemeClr val="tx2"/>
                </a:solidFill>
              </a:rPr>
              <a:t>parent’s level of education </a:t>
            </a:r>
            <a:r>
              <a:rPr lang="en-US" dirty="0" smtClean="0">
                <a:solidFill>
                  <a:schemeClr val="tx2"/>
                </a:solidFill>
              </a:rPr>
              <a:t>increases, the </a:t>
            </a:r>
            <a:r>
              <a:rPr lang="en-US" dirty="0">
                <a:solidFill>
                  <a:schemeClr val="tx2"/>
                </a:solidFill>
              </a:rPr>
              <a:t>likelihood of their children living in poverty significantly decreases</a:t>
            </a:r>
            <a:r>
              <a:rPr lang="en-US" dirty="0" smtClean="0">
                <a:solidFill>
                  <a:schemeClr val="tx2"/>
                </a:solidFill>
              </a:rPr>
              <a:t>.</a:t>
            </a:r>
          </a:p>
          <a:p>
            <a:r>
              <a:rPr lang="en-US" dirty="0"/>
              <a:t>Adults with less education </a:t>
            </a:r>
            <a:r>
              <a:rPr lang="en-US" dirty="0" smtClean="0"/>
              <a:t>are less </a:t>
            </a:r>
            <a:r>
              <a:rPr lang="en-US" dirty="0"/>
              <a:t>likely to have health insurance.</a:t>
            </a:r>
          </a:p>
          <a:p>
            <a:r>
              <a:rPr lang="en-US" dirty="0">
                <a:solidFill>
                  <a:schemeClr val="tx2"/>
                </a:solidFill>
              </a:rPr>
              <a:t>Adults with less education are more </a:t>
            </a:r>
            <a:r>
              <a:rPr lang="en-US" dirty="0" smtClean="0">
                <a:solidFill>
                  <a:schemeClr val="tx2"/>
                </a:solidFill>
              </a:rPr>
              <a:t>likely to </a:t>
            </a:r>
            <a:r>
              <a:rPr lang="en-US" dirty="0">
                <a:solidFill>
                  <a:schemeClr val="tx2"/>
                </a:solidFill>
              </a:rPr>
              <a:t>smoke</a:t>
            </a:r>
            <a:r>
              <a:rPr lang="en-US" dirty="0" smtClean="0">
                <a:solidFill>
                  <a:schemeClr val="tx2"/>
                </a:solidFill>
              </a:rPr>
              <a:t>.</a:t>
            </a:r>
          </a:p>
          <a:p>
            <a:r>
              <a:rPr lang="en-US" dirty="0"/>
              <a:t>Adults with less education are more </a:t>
            </a:r>
            <a:r>
              <a:rPr lang="en-US" dirty="0" smtClean="0"/>
              <a:t>likely to </a:t>
            </a:r>
            <a:r>
              <a:rPr lang="en-US" dirty="0"/>
              <a:t>engage in binge drinking.</a:t>
            </a:r>
          </a:p>
          <a:p>
            <a:r>
              <a:rPr lang="en-US" dirty="0">
                <a:solidFill>
                  <a:schemeClr val="tx2"/>
                </a:solidFill>
              </a:rPr>
              <a:t>Adults with less education are more </a:t>
            </a:r>
            <a:r>
              <a:rPr lang="en-US" dirty="0" smtClean="0">
                <a:solidFill>
                  <a:schemeClr val="tx2"/>
                </a:solidFill>
              </a:rPr>
              <a:t>likely to </a:t>
            </a:r>
            <a:r>
              <a:rPr lang="en-US" dirty="0">
                <a:solidFill>
                  <a:schemeClr val="tx2"/>
                </a:solidFill>
              </a:rPr>
              <a:t>have had several adverse childhood experiences</a:t>
            </a:r>
            <a:r>
              <a:rPr lang="en-US" dirty="0" smtClean="0">
                <a:solidFill>
                  <a:schemeClr val="tx2"/>
                </a:solidFill>
              </a:rPr>
              <a:t>.</a:t>
            </a:r>
          </a:p>
          <a:p>
            <a:r>
              <a:rPr lang="en-US" dirty="0"/>
              <a:t>Adults with less education are more </a:t>
            </a:r>
            <a:r>
              <a:rPr lang="en-US" dirty="0" smtClean="0"/>
              <a:t>likely to </a:t>
            </a:r>
            <a:r>
              <a:rPr lang="en-US" dirty="0"/>
              <a:t>have their activity limited by chronic </a:t>
            </a:r>
            <a:r>
              <a:rPr lang="en-US" dirty="0" smtClean="0"/>
              <a:t>illness</a:t>
            </a:r>
          </a:p>
          <a:p>
            <a:r>
              <a:rPr lang="en-US" dirty="0">
                <a:solidFill>
                  <a:schemeClr val="tx2"/>
                </a:solidFill>
              </a:rPr>
              <a:t>The less education mothers have, the more likely </a:t>
            </a:r>
            <a:r>
              <a:rPr lang="en-US" dirty="0" smtClean="0">
                <a:solidFill>
                  <a:schemeClr val="tx2"/>
                </a:solidFill>
              </a:rPr>
              <a:t>their babies </a:t>
            </a:r>
            <a:r>
              <a:rPr lang="en-US" dirty="0">
                <a:solidFill>
                  <a:schemeClr val="tx2"/>
                </a:solidFill>
              </a:rPr>
              <a:t>will die before their first birthday</a:t>
            </a:r>
          </a:p>
        </p:txBody>
      </p:sp>
    </p:spTree>
    <p:extLst>
      <p:ext uri="{BB962C8B-B14F-4D97-AF65-F5344CB8AC3E}">
        <p14:creationId xmlns:p14="http://schemas.microsoft.com/office/powerpoint/2010/main" val="355817630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D7F9E7"/>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D7F9E7"/>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D7F9E7"/>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D7F9E7"/>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D7F9E7"/>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D7F9E7"/>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D7F9E7"/>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D7F9E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Samples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poorest individuals in Spokane </a:t>
            </a:r>
            <a:r>
              <a:rPr lang="en-US" dirty="0" smtClean="0"/>
              <a:t>County were </a:t>
            </a:r>
            <a:r>
              <a:rPr lang="en-US" dirty="0"/>
              <a:t>the only ones earning less after eight years</a:t>
            </a:r>
            <a:r>
              <a:rPr lang="en-US" dirty="0" smtClean="0"/>
              <a:t>.</a:t>
            </a:r>
          </a:p>
          <a:p>
            <a:r>
              <a:rPr lang="en-US" dirty="0">
                <a:solidFill>
                  <a:schemeClr val="tx2"/>
                </a:solidFill>
              </a:rPr>
              <a:t>Children living with a single female </a:t>
            </a:r>
            <a:r>
              <a:rPr lang="en-US" dirty="0" smtClean="0">
                <a:solidFill>
                  <a:schemeClr val="tx2"/>
                </a:solidFill>
              </a:rPr>
              <a:t>parent are </a:t>
            </a:r>
            <a:r>
              <a:rPr lang="en-US" dirty="0">
                <a:solidFill>
                  <a:schemeClr val="tx2"/>
                </a:solidFill>
              </a:rPr>
              <a:t>more likely to live in poverty</a:t>
            </a:r>
            <a:r>
              <a:rPr lang="en-US" dirty="0" smtClean="0">
                <a:solidFill>
                  <a:schemeClr val="tx2"/>
                </a:solidFill>
              </a:rPr>
              <a:t>.</a:t>
            </a:r>
          </a:p>
          <a:p>
            <a:r>
              <a:rPr lang="en-US" dirty="0"/>
              <a:t>The lower an adult’s income, the more </a:t>
            </a:r>
            <a:r>
              <a:rPr lang="en-US" dirty="0" smtClean="0"/>
              <a:t>likely they </a:t>
            </a:r>
            <a:r>
              <a:rPr lang="en-US" dirty="0"/>
              <a:t>are to be physically inactive</a:t>
            </a:r>
            <a:r>
              <a:rPr lang="en-US" dirty="0" smtClean="0"/>
              <a:t>.</a:t>
            </a:r>
          </a:p>
          <a:p>
            <a:r>
              <a:rPr lang="en-US" dirty="0">
                <a:solidFill>
                  <a:schemeClr val="tx2"/>
                </a:solidFill>
              </a:rPr>
              <a:t>The lower an adult’s income, the more likely they </a:t>
            </a:r>
            <a:r>
              <a:rPr lang="en-US" dirty="0" smtClean="0">
                <a:solidFill>
                  <a:schemeClr val="tx2"/>
                </a:solidFill>
              </a:rPr>
              <a:t>are to </a:t>
            </a:r>
            <a:r>
              <a:rPr lang="en-US" dirty="0">
                <a:solidFill>
                  <a:schemeClr val="tx2"/>
                </a:solidFill>
              </a:rPr>
              <a:t>experience poor mental health</a:t>
            </a:r>
            <a:r>
              <a:rPr lang="en-US" dirty="0" smtClean="0">
                <a:solidFill>
                  <a:schemeClr val="tx2"/>
                </a:solidFill>
              </a:rPr>
              <a:t>.</a:t>
            </a:r>
          </a:p>
          <a:p>
            <a:r>
              <a:rPr lang="en-US" dirty="0"/>
              <a:t>The lower an adult’s income, the more likely they are </a:t>
            </a:r>
            <a:r>
              <a:rPr lang="en-US" dirty="0" smtClean="0"/>
              <a:t>to cut </a:t>
            </a:r>
            <a:r>
              <a:rPr lang="en-US" dirty="0"/>
              <a:t>or skip meals because there was not enough money to buy food</a:t>
            </a:r>
            <a:r>
              <a:rPr lang="en-US" dirty="0" smtClean="0"/>
              <a:t>.</a:t>
            </a:r>
          </a:p>
          <a:p>
            <a:r>
              <a:rPr lang="en-US" dirty="0">
                <a:solidFill>
                  <a:schemeClr val="tx2"/>
                </a:solidFill>
              </a:rPr>
              <a:t>The lower an adult’s income, the more likely they are to have diabetes.</a:t>
            </a:r>
          </a:p>
          <a:p>
            <a:r>
              <a:rPr lang="en-US" dirty="0"/>
              <a:t>The lower an adult’s income, the more likely they are to be obese.</a:t>
            </a:r>
          </a:p>
        </p:txBody>
      </p:sp>
    </p:spTree>
    <p:extLst>
      <p:ext uri="{BB962C8B-B14F-4D97-AF65-F5344CB8AC3E}">
        <p14:creationId xmlns:p14="http://schemas.microsoft.com/office/powerpoint/2010/main" val="342134382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D7F9E7"/>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D7F9E7"/>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D7F9E7"/>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D7F9E7"/>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D7F9E7"/>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D7F9E7"/>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D7F9E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 and Ethnic Samples</a:t>
            </a:r>
            <a:endParaRPr lang="en-US" dirty="0"/>
          </a:p>
        </p:txBody>
      </p:sp>
      <p:sp>
        <p:nvSpPr>
          <p:cNvPr id="3" name="Content Placeholder 2"/>
          <p:cNvSpPr>
            <a:spLocks noGrp="1"/>
          </p:cNvSpPr>
          <p:nvPr>
            <p:ph idx="1"/>
          </p:nvPr>
        </p:nvSpPr>
        <p:spPr/>
        <p:txBody>
          <a:bodyPr/>
          <a:lstStyle/>
          <a:p>
            <a:r>
              <a:rPr lang="en-US" dirty="0"/>
              <a:t>Higher proportions of American Indian/Alaska Native, </a:t>
            </a:r>
            <a:r>
              <a:rPr lang="en-US" dirty="0" smtClean="0"/>
              <a:t>black, and </a:t>
            </a:r>
            <a:r>
              <a:rPr lang="en-US" dirty="0"/>
              <a:t>Hispanic children live in poverty.</a:t>
            </a:r>
          </a:p>
          <a:p>
            <a:r>
              <a:rPr lang="en-US" dirty="0">
                <a:solidFill>
                  <a:schemeClr val="tx2"/>
                </a:solidFill>
              </a:rPr>
              <a:t>Mortality rate is highest among American Indians/Alaska Natives.</a:t>
            </a:r>
          </a:p>
          <a:p>
            <a:r>
              <a:rPr lang="en-US" dirty="0"/>
              <a:t>Non-Hispanic whites are living longer than any other racial/ethnic group.</a:t>
            </a:r>
          </a:p>
          <a:p>
            <a:r>
              <a:rPr lang="en-US" dirty="0">
                <a:solidFill>
                  <a:schemeClr val="tx2"/>
                </a:solidFill>
              </a:rPr>
              <a:t>Food insecurity is experienced more frequently among American Indians/Alaska Natives, blacks and Hispanics.</a:t>
            </a:r>
          </a:p>
          <a:p>
            <a:r>
              <a:rPr lang="en-US" dirty="0"/>
              <a:t>New HIV infection occurs more frequently among American Indians/Alaska Natives, blacks and Hispanics.</a:t>
            </a:r>
          </a:p>
          <a:p>
            <a:endParaRPr lang="en-US" dirty="0"/>
          </a:p>
        </p:txBody>
      </p:sp>
    </p:spTree>
    <p:extLst>
      <p:ext uri="{BB962C8B-B14F-4D97-AF65-F5344CB8AC3E}">
        <p14:creationId xmlns:p14="http://schemas.microsoft.com/office/powerpoint/2010/main" val="32234100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D7F9E7"/>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D7F9E7"/>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D7F9E7"/>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D7F9E7"/>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D7F9E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 Samples</a:t>
            </a:r>
            <a:endParaRPr lang="en-US" dirty="0"/>
          </a:p>
        </p:txBody>
      </p:sp>
      <p:sp>
        <p:nvSpPr>
          <p:cNvPr id="3" name="Content Placeholder 2"/>
          <p:cNvSpPr>
            <a:spLocks noGrp="1"/>
          </p:cNvSpPr>
          <p:nvPr>
            <p:ph idx="1"/>
          </p:nvPr>
        </p:nvSpPr>
        <p:spPr/>
        <p:txBody>
          <a:bodyPr>
            <a:normAutofit lnSpcReduction="10000"/>
          </a:bodyPr>
          <a:lstStyle/>
          <a:p>
            <a:r>
              <a:rPr lang="en-US" dirty="0" smtClean="0"/>
              <a:t>Life expectancy </a:t>
            </a:r>
            <a:r>
              <a:rPr lang="en-US" dirty="0"/>
              <a:t>is approximately five years greater among females compared to males </a:t>
            </a:r>
            <a:r>
              <a:rPr lang="en-US" dirty="0" smtClean="0"/>
              <a:t>in Spokane </a:t>
            </a:r>
            <a:r>
              <a:rPr lang="en-US" dirty="0"/>
              <a:t>County and Washington state, and females have a greater life expectancy in all neighborhoods in </a:t>
            </a:r>
            <a:r>
              <a:rPr lang="en-US" dirty="0" smtClean="0"/>
              <a:t>Spokane County.</a:t>
            </a:r>
          </a:p>
          <a:p>
            <a:r>
              <a:rPr lang="en-US" dirty="0" smtClean="0">
                <a:solidFill>
                  <a:schemeClr val="tx2"/>
                </a:solidFill>
              </a:rPr>
              <a:t>The gap </a:t>
            </a:r>
            <a:r>
              <a:rPr lang="en-US" dirty="0">
                <a:solidFill>
                  <a:schemeClr val="tx2"/>
                </a:solidFill>
              </a:rPr>
              <a:t>in life expectancy among females in Spokane County is approximately 19 years between the neighborhood with the highest life expectancy, Browne's Addition (86.49), and the neighborhood with the lowest life expectancy, Riverside (67.79).</a:t>
            </a:r>
          </a:p>
          <a:p>
            <a:r>
              <a:rPr lang="en-US" dirty="0"/>
              <a:t>Browne's Addition has the largest gap in life expectancy between genders; approximately 14 years.</a:t>
            </a:r>
          </a:p>
        </p:txBody>
      </p:sp>
    </p:spTree>
    <p:extLst>
      <p:ext uri="{BB962C8B-B14F-4D97-AF65-F5344CB8AC3E}">
        <p14:creationId xmlns:p14="http://schemas.microsoft.com/office/powerpoint/2010/main" val="115036105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D7F9E7"/>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D7F9E7"/>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D7F9E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47332" y="0"/>
            <a:ext cx="8585200" cy="6482115"/>
          </a:xfrm>
          <a:prstGeom prst="rect">
            <a:avLst/>
          </a:prstGeom>
        </p:spPr>
      </p:pic>
    </p:spTree>
    <p:extLst>
      <p:ext uri="{BB962C8B-B14F-4D97-AF65-F5344CB8AC3E}">
        <p14:creationId xmlns:p14="http://schemas.microsoft.com/office/powerpoint/2010/main" val="333860895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TotalTime>
  <Words>433</Words>
  <Application>Microsoft Office PowerPoint</Application>
  <PresentationFormat>Widescreen</PresentationFormat>
  <Paragraphs>35</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1_Office Theme</vt:lpstr>
      <vt:lpstr>What Does Common Sense, and the Data Tell Us?</vt:lpstr>
      <vt:lpstr>Odds Against Tomorrow</vt:lpstr>
      <vt:lpstr>GPA by Homelessness, OSPI Data</vt:lpstr>
      <vt:lpstr>Education samples</vt:lpstr>
      <vt:lpstr>Economic Samples</vt:lpstr>
      <vt:lpstr>Race and Ethnic Samples</vt:lpstr>
      <vt:lpstr>Place Samples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Torney Smith</dc:creator>
  <cp:lastModifiedBy>Torney Smith</cp:lastModifiedBy>
  <cp:revision>6</cp:revision>
  <dcterms:created xsi:type="dcterms:W3CDTF">2015-08-27T00:07:04Z</dcterms:created>
  <dcterms:modified xsi:type="dcterms:W3CDTF">2015-08-27T13:47:50Z</dcterms:modified>
</cp:coreProperties>
</file>