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305" r:id="rId3"/>
    <p:sldId id="259" r:id="rId4"/>
    <p:sldId id="264" r:id="rId5"/>
    <p:sldId id="260" r:id="rId6"/>
    <p:sldId id="262" r:id="rId7"/>
    <p:sldId id="265" r:id="rId8"/>
    <p:sldId id="266" r:id="rId9"/>
    <p:sldId id="269" r:id="rId10"/>
    <p:sldId id="268" r:id="rId11"/>
    <p:sldId id="271" r:id="rId12"/>
    <p:sldId id="272" r:id="rId13"/>
    <p:sldId id="273" r:id="rId14"/>
    <p:sldId id="274" r:id="rId15"/>
    <p:sldId id="275" r:id="rId16"/>
    <p:sldId id="304" r:id="rId17"/>
    <p:sldId id="277" r:id="rId18"/>
    <p:sldId id="303" r:id="rId19"/>
    <p:sldId id="278" r:id="rId20"/>
    <p:sldId id="279" r:id="rId21"/>
    <p:sldId id="280" r:id="rId22"/>
    <p:sldId id="281" r:id="rId23"/>
    <p:sldId id="282" r:id="rId24"/>
    <p:sldId id="283" r:id="rId25"/>
    <p:sldId id="284" r:id="rId26"/>
    <p:sldId id="285" r:id="rId27"/>
    <p:sldId id="286" r:id="rId28"/>
    <p:sldId id="288" r:id="rId29"/>
    <p:sldId id="289" r:id="rId30"/>
    <p:sldId id="290" r:id="rId31"/>
    <p:sldId id="291" r:id="rId32"/>
    <p:sldId id="292" r:id="rId33"/>
    <p:sldId id="293" r:id="rId34"/>
    <p:sldId id="294" r:id="rId35"/>
    <p:sldId id="295" r:id="rId36"/>
    <p:sldId id="297" r:id="rId37"/>
    <p:sldId id="296" r:id="rId38"/>
    <p:sldId id="298" r:id="rId39"/>
    <p:sldId id="299" r:id="rId40"/>
    <p:sldId id="257"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0066"/>
    <a:srgbClr val="FFFF99"/>
    <a:srgbClr val="B76F1F"/>
    <a:srgbClr val="FFCC00"/>
    <a:srgbClr val="EAEAEA"/>
    <a:srgbClr val="C55E5B"/>
    <a:srgbClr val="800000"/>
    <a:srgbClr val="00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190" autoAdjust="0"/>
    <p:restoredTop sz="93118" autoAdjust="0"/>
  </p:normalViewPr>
  <p:slideViewPr>
    <p:cSldViewPr snapToGrid="0">
      <p:cViewPr varScale="1">
        <p:scale>
          <a:sx n="86" d="100"/>
          <a:sy n="86" d="100"/>
        </p:scale>
        <p:origin x="1267" y="58"/>
      </p:cViewPr>
      <p:guideLst>
        <p:guide orient="horz" pos="2160"/>
        <p:guide pos="2880"/>
      </p:guideLst>
    </p:cSldViewPr>
  </p:slideViewPr>
  <p:notesTextViewPr>
    <p:cViewPr>
      <p:scale>
        <a:sx n="1" d="1"/>
        <a:sy n="1" d="1"/>
      </p:scale>
      <p:origin x="0" y="0"/>
    </p:cViewPr>
  </p:notesTextViewPr>
  <p:sorterViewPr>
    <p:cViewPr>
      <p:scale>
        <a:sx n="130" d="100"/>
        <a:sy n="130" d="100"/>
      </p:scale>
      <p:origin x="0" y="10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18800543726785E-2"/>
          <c:y val="2.9979795145733661E-2"/>
          <c:w val="0.90177262448399198"/>
          <c:h val="0.88195620625142068"/>
        </c:manualLayout>
      </c:layout>
      <c:lineChart>
        <c:grouping val="standard"/>
        <c:varyColors val="0"/>
        <c:ser>
          <c:idx val="0"/>
          <c:order val="0"/>
          <c:tx>
            <c:strRef>
              <c:f>Sheet1!$B$1</c:f>
              <c:strCache>
                <c:ptCount val="1"/>
                <c:pt idx="0">
                  <c:v>WSH Spend</c:v>
                </c:pt>
              </c:strCache>
            </c:strRef>
          </c:tx>
          <c:spPr>
            <a:ln w="38100">
              <a:solidFill>
                <a:schemeClr val="tx2"/>
              </a:solidFill>
            </a:ln>
          </c:spPr>
          <c:marker>
            <c:symbol val="none"/>
          </c:marker>
          <c:dLbls>
            <c:dLbl>
              <c:idx val="0"/>
              <c:layout>
                <c:manualLayout>
                  <c:x val="-2.0684168655529037E-2"/>
                  <c:y val="-3.1073453239346332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8186157517899763E-2"/>
                  <c:y val="-3.67231720101365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rgbClr val="000066"/>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Sheet1!$A$2:$A$7</c:f>
              <c:strCache>
                <c:ptCount val="6"/>
                <c:pt idx="0">
                  <c:v>SFY 2010</c:v>
                </c:pt>
                <c:pt idx="1">
                  <c:v>SFY 2011</c:v>
                </c:pt>
                <c:pt idx="2">
                  <c:v>SFY 2012</c:v>
                </c:pt>
                <c:pt idx="3">
                  <c:v>SFY 2013</c:v>
                </c:pt>
                <c:pt idx="4">
                  <c:v>SFY 2014</c:v>
                </c:pt>
                <c:pt idx="5">
                  <c:v>SFY 2015</c:v>
                </c:pt>
              </c:strCache>
            </c:strRef>
          </c:cat>
          <c:val>
            <c:numRef>
              <c:f>Sheet1!$B$2:$B$7</c:f>
              <c:numCache>
                <c:formatCode>#,##0.00</c:formatCode>
                <c:ptCount val="6"/>
                <c:pt idx="0">
                  <c:v>2.1958542719352114</c:v>
                </c:pt>
                <c:pt idx="1">
                  <c:v>2.1073921300130709</c:v>
                </c:pt>
                <c:pt idx="2">
                  <c:v>2.0735550181378457</c:v>
                </c:pt>
                <c:pt idx="3">
                  <c:v>2.1251733172108005</c:v>
                </c:pt>
                <c:pt idx="4">
                  <c:v>2.1451440951229315</c:v>
                </c:pt>
                <c:pt idx="5">
                  <c:v>2.1860328496573938</c:v>
                </c:pt>
              </c:numCache>
            </c:numRef>
          </c:val>
          <c:smooth val="0"/>
        </c:ser>
        <c:dLbls>
          <c:showLegendKey val="0"/>
          <c:showVal val="0"/>
          <c:showCatName val="0"/>
          <c:showSerName val="0"/>
          <c:showPercent val="0"/>
          <c:showBubbleSize val="0"/>
        </c:dLbls>
        <c:smooth val="0"/>
        <c:axId val="194055728"/>
        <c:axId val="193772512"/>
      </c:lineChart>
      <c:catAx>
        <c:axId val="194055728"/>
        <c:scaling>
          <c:orientation val="minMax"/>
        </c:scaling>
        <c:delete val="0"/>
        <c:axPos val="b"/>
        <c:numFmt formatCode="General" sourceLinked="0"/>
        <c:majorTickMark val="out"/>
        <c:minorTickMark val="none"/>
        <c:tickLblPos val="nextTo"/>
        <c:txPr>
          <a:bodyPr/>
          <a:lstStyle/>
          <a:p>
            <a:pPr>
              <a:defRPr sz="1400" b="1"/>
            </a:pPr>
            <a:endParaRPr lang="en-US"/>
          </a:p>
        </c:txPr>
        <c:crossAx val="193772512"/>
        <c:crosses val="autoZero"/>
        <c:auto val="1"/>
        <c:lblAlgn val="ctr"/>
        <c:lblOffset val="100"/>
        <c:noMultiLvlLbl val="0"/>
      </c:catAx>
      <c:valAx>
        <c:axId val="193772512"/>
        <c:scaling>
          <c:orientation val="minMax"/>
          <c:max val="2.25"/>
          <c:min val="2"/>
        </c:scaling>
        <c:delete val="0"/>
        <c:axPos val="l"/>
        <c:majorGridlines>
          <c:spPr>
            <a:ln>
              <a:solidFill>
                <a:schemeClr val="bg1">
                  <a:lumMod val="85000"/>
                </a:schemeClr>
              </a:solidFill>
            </a:ln>
          </c:spPr>
        </c:majorGridlines>
        <c:numFmt formatCode="#,##0.00" sourceLinked="1"/>
        <c:majorTickMark val="out"/>
        <c:minorTickMark val="none"/>
        <c:tickLblPos val="nextTo"/>
        <c:spPr>
          <a:ln>
            <a:noFill/>
          </a:ln>
        </c:spPr>
        <c:txPr>
          <a:bodyPr/>
          <a:lstStyle/>
          <a:p>
            <a:pPr>
              <a:defRPr sz="1000"/>
            </a:pPr>
            <a:endParaRPr lang="en-US"/>
          </a:p>
        </c:txPr>
        <c:crossAx val="19405572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385468629228471E-2"/>
          <c:y val="5.0955414012738856E-2"/>
          <c:w val="0.84525534638794186"/>
          <c:h val="0.89092254825096895"/>
        </c:manualLayout>
      </c:layout>
      <c:areaChart>
        <c:grouping val="standard"/>
        <c:varyColors val="0"/>
        <c:ser>
          <c:idx val="0"/>
          <c:order val="0"/>
          <c:tx>
            <c:strRef>
              <c:f>Sheet1!$B$1</c:f>
              <c:strCache>
                <c:ptCount val="1"/>
                <c:pt idx="0">
                  <c:v>Series 1</c:v>
                </c:pt>
              </c:strCache>
            </c:strRef>
          </c:tx>
          <c:spPr>
            <a:gradFill>
              <a:gsLst>
                <a:gs pos="0">
                  <a:schemeClr val="accent6">
                    <a:lumMod val="50000"/>
                  </a:schemeClr>
                </a:gs>
                <a:gs pos="50000">
                  <a:schemeClr val="accent6">
                    <a:lumMod val="75000"/>
                  </a:schemeClr>
                </a:gs>
                <a:gs pos="100000">
                  <a:schemeClr val="accent6">
                    <a:lumMod val="20000"/>
                    <a:lumOff val="80000"/>
                  </a:schemeClr>
                </a:gs>
              </a:gsLst>
              <a:lin ang="5400000" scaled="0"/>
            </a:gradFill>
            <a:ln w="38100">
              <a:noFill/>
            </a:ln>
          </c:spPr>
          <c:cat>
            <c:strRef>
              <c:f>Sheet1!$A$2:$A$12</c:f>
              <c:strCache>
                <c:ptCount val="7"/>
                <c:pt idx="0">
                  <c:v>2003-05</c:v>
                </c:pt>
                <c:pt idx="1">
                  <c:v>2005-07</c:v>
                </c:pt>
                <c:pt idx="2">
                  <c:v>2007-09</c:v>
                </c:pt>
                <c:pt idx="3">
                  <c:v>2009-11</c:v>
                </c:pt>
                <c:pt idx="4">
                  <c:v>2011-13</c:v>
                </c:pt>
                <c:pt idx="5">
                  <c:v>2013-15</c:v>
                </c:pt>
                <c:pt idx="6">
                  <c:v>2015-17</c:v>
                </c:pt>
              </c:strCache>
            </c:strRef>
          </c:cat>
          <c:val>
            <c:numRef>
              <c:f>Sheet1!$B$2:$B$12</c:f>
              <c:numCache>
                <c:formatCode>"$"#,##0</c:formatCode>
                <c:ptCount val="7"/>
                <c:pt idx="0">
                  <c:v>240</c:v>
                </c:pt>
                <c:pt idx="1">
                  <c:v>340</c:v>
                </c:pt>
                <c:pt idx="2">
                  <c:v>379</c:v>
                </c:pt>
                <c:pt idx="3">
                  <c:v>334</c:v>
                </c:pt>
                <c:pt idx="4">
                  <c:v>371</c:v>
                </c:pt>
                <c:pt idx="5">
                  <c:v>454</c:v>
                </c:pt>
                <c:pt idx="6">
                  <c:v>631</c:v>
                </c:pt>
              </c:numCache>
            </c:numRef>
          </c:val>
        </c:ser>
        <c:dLbls>
          <c:showLegendKey val="0"/>
          <c:showVal val="0"/>
          <c:showCatName val="0"/>
          <c:showSerName val="0"/>
          <c:showPercent val="0"/>
          <c:showBubbleSize val="0"/>
        </c:dLbls>
        <c:axId val="260547280"/>
        <c:axId val="260547672"/>
      </c:areaChart>
      <c:lineChart>
        <c:grouping val="standard"/>
        <c:varyColors val="0"/>
        <c:ser>
          <c:idx val="1"/>
          <c:order val="1"/>
          <c:tx>
            <c:strRef>
              <c:f>Sheet1!$C$1</c:f>
              <c:strCache>
                <c:ptCount val="1"/>
                <c:pt idx="0">
                  <c:v>Series 12</c:v>
                </c:pt>
              </c:strCache>
            </c:strRef>
          </c:tx>
          <c:spPr>
            <a:ln w="19050">
              <a:solidFill>
                <a:schemeClr val="accent6">
                  <a:lumMod val="50000"/>
                </a:schemeClr>
              </a:solidFill>
            </a:ln>
          </c:spPr>
          <c:marker>
            <c:symbol val="none"/>
          </c:marker>
          <c:dLbls>
            <c:dLbl>
              <c:idx val="0"/>
              <c:layout>
                <c:manualLayout>
                  <c:x val="-3.1584496512725477E-2"/>
                  <c:y val="-0.10292409460060177"/>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9949228114708163E-2"/>
                  <c:y val="-8.419171404708486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2.9868699360847517E-2"/>
                  <c:y val="-7.511601604168458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2.5125628140703519E-2"/>
                  <c:y val="-2.26468506723283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b="1">
                    <a:solidFill>
                      <a:schemeClr val="tx1"/>
                    </a:solidFill>
                    <a:effectLst/>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Sheet1!$A$2:$A$12</c:f>
              <c:strCache>
                <c:ptCount val="7"/>
                <c:pt idx="0">
                  <c:v>2003-05</c:v>
                </c:pt>
                <c:pt idx="1">
                  <c:v>2005-07</c:v>
                </c:pt>
                <c:pt idx="2">
                  <c:v>2007-09</c:v>
                </c:pt>
                <c:pt idx="3">
                  <c:v>2009-11</c:v>
                </c:pt>
                <c:pt idx="4">
                  <c:v>2011-13</c:v>
                </c:pt>
                <c:pt idx="5">
                  <c:v>2013-15</c:v>
                </c:pt>
                <c:pt idx="6">
                  <c:v>2015-17</c:v>
                </c:pt>
              </c:strCache>
            </c:strRef>
          </c:cat>
          <c:val>
            <c:numRef>
              <c:f>Sheet1!$C$2:$C$12</c:f>
              <c:numCache>
                <c:formatCode>"$"#,##0</c:formatCode>
                <c:ptCount val="7"/>
                <c:pt idx="0">
                  <c:v>240</c:v>
                </c:pt>
                <c:pt idx="1">
                  <c:v>340</c:v>
                </c:pt>
                <c:pt idx="2">
                  <c:v>379</c:v>
                </c:pt>
                <c:pt idx="3">
                  <c:v>334</c:v>
                </c:pt>
                <c:pt idx="4">
                  <c:v>371</c:v>
                </c:pt>
                <c:pt idx="5">
                  <c:v>454</c:v>
                </c:pt>
                <c:pt idx="6">
                  <c:v>631</c:v>
                </c:pt>
              </c:numCache>
            </c:numRef>
          </c:val>
          <c:smooth val="0"/>
        </c:ser>
        <c:dLbls>
          <c:showLegendKey val="0"/>
          <c:showVal val="0"/>
          <c:showCatName val="0"/>
          <c:showSerName val="0"/>
          <c:showPercent val="0"/>
          <c:showBubbleSize val="0"/>
        </c:dLbls>
        <c:marker val="1"/>
        <c:smooth val="0"/>
        <c:axId val="260547280"/>
        <c:axId val="260547672"/>
      </c:lineChart>
      <c:dateAx>
        <c:axId val="260547280"/>
        <c:scaling>
          <c:orientation val="minMax"/>
        </c:scaling>
        <c:delete val="0"/>
        <c:axPos val="b"/>
        <c:numFmt formatCode="General" sourceLinked="1"/>
        <c:majorTickMark val="out"/>
        <c:minorTickMark val="none"/>
        <c:tickLblPos val="nextTo"/>
        <c:txPr>
          <a:bodyPr/>
          <a:lstStyle/>
          <a:p>
            <a:pPr>
              <a:defRPr sz="1200"/>
            </a:pPr>
            <a:endParaRPr lang="en-US"/>
          </a:p>
        </c:txPr>
        <c:crossAx val="260547672"/>
        <c:crosses val="autoZero"/>
        <c:auto val="1"/>
        <c:lblOffset val="100"/>
        <c:baseTimeUnit val="days"/>
        <c:majorUnit val="1"/>
        <c:majorTimeUnit val="months"/>
        <c:minorUnit val="1"/>
        <c:minorTimeUnit val="days"/>
      </c:dateAx>
      <c:valAx>
        <c:axId val="260547672"/>
        <c:scaling>
          <c:orientation val="minMax"/>
          <c:max val="700"/>
          <c:min val="0"/>
        </c:scaling>
        <c:delete val="1"/>
        <c:axPos val="l"/>
        <c:numFmt formatCode="&quot;$&quot;#,##0" sourceLinked="1"/>
        <c:majorTickMark val="in"/>
        <c:minorTickMark val="none"/>
        <c:tickLblPos val="none"/>
        <c:crossAx val="260547280"/>
        <c:crosses val="autoZero"/>
        <c:crossBetween val="midCat"/>
        <c:majorUnit val="700"/>
      </c:valAx>
      <c:spPr>
        <a:ln>
          <a:noFill/>
        </a:ln>
      </c:spPr>
    </c:plotArea>
    <c:plotVisOnly val="1"/>
    <c:dispBlanksAs val="gap"/>
    <c:showDLblsOverMax val="0"/>
  </c:chart>
  <c:spPr>
    <a:ln w="6350">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gradFill>
              <a:gsLst>
                <a:gs pos="19000">
                  <a:schemeClr val="accent1">
                    <a:lumMod val="60000"/>
                    <a:lumOff val="40000"/>
                  </a:schemeClr>
                </a:gs>
                <a:gs pos="57000">
                  <a:schemeClr val="accent1">
                    <a:tint val="44500"/>
                    <a:satMod val="160000"/>
                  </a:schemeClr>
                </a:gs>
                <a:gs pos="100000">
                  <a:schemeClr val="accent1">
                    <a:tint val="23500"/>
                    <a:satMod val="160000"/>
                  </a:schemeClr>
                </a:gs>
              </a:gsLst>
              <a:lin ang="5400000" scaled="0"/>
            </a:gradFill>
            <a:ln w="38100">
              <a:noFill/>
            </a:ln>
          </c:spPr>
          <c:cat>
            <c:strRef>
              <c:f>Sheet1!$A$2:$A$138</c:f>
              <c:strCache>
                <c:ptCount val="137"/>
                <c:pt idx="0">
                  <c:v>J</c:v>
                </c:pt>
                <c:pt idx="1">
                  <c:v>J</c:v>
                </c:pt>
                <c:pt idx="2">
                  <c:v>J</c:v>
                </c:pt>
                <c:pt idx="3">
                  <c:v>J</c:v>
                </c:pt>
                <c:pt idx="4">
                  <c:v>F</c:v>
                </c:pt>
                <c:pt idx="5">
                  <c:v>F</c:v>
                </c:pt>
                <c:pt idx="6">
                  <c:v>F</c:v>
                </c:pt>
                <c:pt idx="7">
                  <c:v>F</c:v>
                </c:pt>
                <c:pt idx="8">
                  <c:v>M</c:v>
                </c:pt>
                <c:pt idx="9">
                  <c:v>M</c:v>
                </c:pt>
                <c:pt idx="10">
                  <c:v>M</c:v>
                </c:pt>
                <c:pt idx="11">
                  <c:v>M</c:v>
                </c:pt>
                <c:pt idx="12">
                  <c:v>M</c:v>
                </c:pt>
                <c:pt idx="13">
                  <c:v>A</c:v>
                </c:pt>
                <c:pt idx="14">
                  <c:v>A</c:v>
                </c:pt>
                <c:pt idx="15">
                  <c:v>A</c:v>
                </c:pt>
                <c:pt idx="16">
                  <c:v>A</c:v>
                </c:pt>
                <c:pt idx="17">
                  <c:v>M</c:v>
                </c:pt>
                <c:pt idx="18">
                  <c:v>M</c:v>
                </c:pt>
                <c:pt idx="19">
                  <c:v>M</c:v>
                </c:pt>
                <c:pt idx="20">
                  <c:v>M</c:v>
                </c:pt>
                <c:pt idx="21">
                  <c:v>M</c:v>
                </c:pt>
                <c:pt idx="22">
                  <c:v>J</c:v>
                </c:pt>
                <c:pt idx="23">
                  <c:v>J</c:v>
                </c:pt>
                <c:pt idx="24">
                  <c:v>J</c:v>
                </c:pt>
                <c:pt idx="25">
                  <c:v>J</c:v>
                </c:pt>
                <c:pt idx="26">
                  <c:v>J</c:v>
                </c:pt>
                <c:pt idx="27">
                  <c:v>J</c:v>
                </c:pt>
                <c:pt idx="28">
                  <c:v>J</c:v>
                </c:pt>
                <c:pt idx="29">
                  <c:v>J</c:v>
                </c:pt>
                <c:pt idx="30">
                  <c:v>A</c:v>
                </c:pt>
                <c:pt idx="31">
                  <c:v>A</c:v>
                </c:pt>
                <c:pt idx="32">
                  <c:v>A</c:v>
                </c:pt>
                <c:pt idx="33">
                  <c:v>A</c:v>
                </c:pt>
                <c:pt idx="34">
                  <c:v>A</c:v>
                </c:pt>
                <c:pt idx="35">
                  <c:v>S</c:v>
                </c:pt>
                <c:pt idx="36">
                  <c:v>S</c:v>
                </c:pt>
                <c:pt idx="37">
                  <c:v>S</c:v>
                </c:pt>
                <c:pt idx="38">
                  <c:v>S</c:v>
                </c:pt>
                <c:pt idx="39">
                  <c:v>O</c:v>
                </c:pt>
                <c:pt idx="40">
                  <c:v>O</c:v>
                </c:pt>
                <c:pt idx="41">
                  <c:v>O</c:v>
                </c:pt>
                <c:pt idx="42">
                  <c:v>O</c:v>
                </c:pt>
                <c:pt idx="43">
                  <c:v>N</c:v>
                </c:pt>
                <c:pt idx="44">
                  <c:v>N</c:v>
                </c:pt>
                <c:pt idx="45">
                  <c:v>N</c:v>
                </c:pt>
                <c:pt idx="46">
                  <c:v>N</c:v>
                </c:pt>
                <c:pt idx="47">
                  <c:v>N</c:v>
                </c:pt>
                <c:pt idx="48">
                  <c:v>D</c:v>
                </c:pt>
                <c:pt idx="49">
                  <c:v>D</c:v>
                </c:pt>
                <c:pt idx="50">
                  <c:v>D</c:v>
                </c:pt>
                <c:pt idx="51">
                  <c:v>D</c:v>
                </c:pt>
                <c:pt idx="52">
                  <c:v>J</c:v>
                </c:pt>
                <c:pt idx="53">
                  <c:v>J</c:v>
                </c:pt>
                <c:pt idx="54">
                  <c:v>J</c:v>
                </c:pt>
                <c:pt idx="55">
                  <c:v>J</c:v>
                </c:pt>
                <c:pt idx="56">
                  <c:v>J</c:v>
                </c:pt>
                <c:pt idx="57">
                  <c:v>F</c:v>
                </c:pt>
                <c:pt idx="58">
                  <c:v>F</c:v>
                </c:pt>
                <c:pt idx="59">
                  <c:v>F</c:v>
                </c:pt>
                <c:pt idx="60">
                  <c:v>F</c:v>
                </c:pt>
                <c:pt idx="61">
                  <c:v>M</c:v>
                </c:pt>
                <c:pt idx="62">
                  <c:v>M</c:v>
                </c:pt>
                <c:pt idx="63">
                  <c:v>M</c:v>
                </c:pt>
                <c:pt idx="64">
                  <c:v>M</c:v>
                </c:pt>
                <c:pt idx="65">
                  <c:v>A</c:v>
                </c:pt>
                <c:pt idx="66">
                  <c:v>A</c:v>
                </c:pt>
                <c:pt idx="67">
                  <c:v>A</c:v>
                </c:pt>
                <c:pt idx="68">
                  <c:v>A</c:v>
                </c:pt>
                <c:pt idx="69">
                  <c:v>M</c:v>
                </c:pt>
                <c:pt idx="70">
                  <c:v>M</c:v>
                </c:pt>
                <c:pt idx="71">
                  <c:v>M</c:v>
                </c:pt>
                <c:pt idx="72">
                  <c:v>M</c:v>
                </c:pt>
                <c:pt idx="73">
                  <c:v>M</c:v>
                </c:pt>
                <c:pt idx="74">
                  <c:v>J</c:v>
                </c:pt>
                <c:pt idx="75">
                  <c:v>J</c:v>
                </c:pt>
                <c:pt idx="76">
                  <c:v>J</c:v>
                </c:pt>
                <c:pt idx="77">
                  <c:v>J</c:v>
                </c:pt>
                <c:pt idx="78">
                  <c:v>J</c:v>
                </c:pt>
                <c:pt idx="79">
                  <c:v>J</c:v>
                </c:pt>
                <c:pt idx="80">
                  <c:v>J</c:v>
                </c:pt>
                <c:pt idx="81">
                  <c:v>J</c:v>
                </c:pt>
                <c:pt idx="82">
                  <c:v>A</c:v>
                </c:pt>
                <c:pt idx="83">
                  <c:v>A</c:v>
                </c:pt>
                <c:pt idx="84">
                  <c:v>A</c:v>
                </c:pt>
                <c:pt idx="85">
                  <c:v>A</c:v>
                </c:pt>
                <c:pt idx="86">
                  <c:v>A</c:v>
                </c:pt>
                <c:pt idx="87">
                  <c:v>S</c:v>
                </c:pt>
                <c:pt idx="88">
                  <c:v>S</c:v>
                </c:pt>
                <c:pt idx="89">
                  <c:v>S</c:v>
                </c:pt>
                <c:pt idx="90">
                  <c:v>S</c:v>
                </c:pt>
                <c:pt idx="91">
                  <c:v>O</c:v>
                </c:pt>
                <c:pt idx="92">
                  <c:v>O</c:v>
                </c:pt>
                <c:pt idx="93">
                  <c:v>O</c:v>
                </c:pt>
                <c:pt idx="94">
                  <c:v>O</c:v>
                </c:pt>
                <c:pt idx="95">
                  <c:v>O</c:v>
                </c:pt>
                <c:pt idx="96">
                  <c:v>N</c:v>
                </c:pt>
                <c:pt idx="97">
                  <c:v>N</c:v>
                </c:pt>
                <c:pt idx="98">
                  <c:v>N</c:v>
                </c:pt>
                <c:pt idx="99">
                  <c:v>N</c:v>
                </c:pt>
                <c:pt idx="100">
                  <c:v>D</c:v>
                </c:pt>
                <c:pt idx="101">
                  <c:v>D</c:v>
                </c:pt>
                <c:pt idx="102">
                  <c:v>D</c:v>
                </c:pt>
                <c:pt idx="103">
                  <c:v>D</c:v>
                </c:pt>
                <c:pt idx="104">
                  <c:v>J</c:v>
                </c:pt>
                <c:pt idx="105">
                  <c:v>J</c:v>
                </c:pt>
                <c:pt idx="106">
                  <c:v>J</c:v>
                </c:pt>
                <c:pt idx="107">
                  <c:v>J</c:v>
                </c:pt>
                <c:pt idx="108">
                  <c:v>J</c:v>
                </c:pt>
                <c:pt idx="109">
                  <c:v>F</c:v>
                </c:pt>
                <c:pt idx="110">
                  <c:v>F</c:v>
                </c:pt>
                <c:pt idx="111">
                  <c:v>F</c:v>
                </c:pt>
                <c:pt idx="112">
                  <c:v>F</c:v>
                </c:pt>
                <c:pt idx="113">
                  <c:v>M</c:v>
                </c:pt>
                <c:pt idx="114">
                  <c:v>M</c:v>
                </c:pt>
                <c:pt idx="115">
                  <c:v>M</c:v>
                </c:pt>
                <c:pt idx="116">
                  <c:v>M</c:v>
                </c:pt>
                <c:pt idx="117">
                  <c:v>A</c:v>
                </c:pt>
                <c:pt idx="118">
                  <c:v>A</c:v>
                </c:pt>
                <c:pt idx="119">
                  <c:v>A</c:v>
                </c:pt>
                <c:pt idx="120">
                  <c:v>A</c:v>
                </c:pt>
                <c:pt idx="121">
                  <c:v>M</c:v>
                </c:pt>
                <c:pt idx="122">
                  <c:v>M</c:v>
                </c:pt>
                <c:pt idx="123">
                  <c:v>M</c:v>
                </c:pt>
                <c:pt idx="124">
                  <c:v>M</c:v>
                </c:pt>
                <c:pt idx="125">
                  <c:v>M</c:v>
                </c:pt>
                <c:pt idx="126">
                  <c:v>J</c:v>
                </c:pt>
                <c:pt idx="127">
                  <c:v>J</c:v>
                </c:pt>
                <c:pt idx="128">
                  <c:v>J</c:v>
                </c:pt>
                <c:pt idx="129">
                  <c:v>J</c:v>
                </c:pt>
                <c:pt idx="130">
                  <c:v>J</c:v>
                </c:pt>
                <c:pt idx="131">
                  <c:v>J</c:v>
                </c:pt>
                <c:pt idx="132">
                  <c:v>J</c:v>
                </c:pt>
                <c:pt idx="133">
                  <c:v>J</c:v>
                </c:pt>
                <c:pt idx="134">
                  <c:v>J</c:v>
                </c:pt>
                <c:pt idx="135">
                  <c:v>A</c:v>
                </c:pt>
                <c:pt idx="136">
                  <c:v>A</c:v>
                </c:pt>
              </c:strCache>
            </c:strRef>
          </c:cat>
          <c:val>
            <c:numRef>
              <c:f>Sheet1!$B$2:$B$138</c:f>
              <c:numCache>
                <c:formatCode>General</c:formatCode>
                <c:ptCount val="137"/>
                <c:pt idx="0" formatCode="0">
                  <c:v>4</c:v>
                </c:pt>
                <c:pt idx="1">
                  <c:v>10</c:v>
                </c:pt>
                <c:pt idx="2">
                  <c:v>3</c:v>
                </c:pt>
                <c:pt idx="3">
                  <c:v>3</c:v>
                </c:pt>
                <c:pt idx="4">
                  <c:v>2</c:v>
                </c:pt>
                <c:pt idx="5">
                  <c:v>2</c:v>
                </c:pt>
                <c:pt idx="6">
                  <c:v>4</c:v>
                </c:pt>
                <c:pt idx="7">
                  <c:v>5</c:v>
                </c:pt>
                <c:pt idx="8">
                  <c:v>7</c:v>
                </c:pt>
                <c:pt idx="9">
                  <c:v>9</c:v>
                </c:pt>
                <c:pt idx="10">
                  <c:v>6</c:v>
                </c:pt>
                <c:pt idx="11">
                  <c:v>5</c:v>
                </c:pt>
                <c:pt idx="12">
                  <c:v>10</c:v>
                </c:pt>
                <c:pt idx="13">
                  <c:v>6</c:v>
                </c:pt>
                <c:pt idx="14">
                  <c:v>7</c:v>
                </c:pt>
                <c:pt idx="15">
                  <c:v>9</c:v>
                </c:pt>
                <c:pt idx="16">
                  <c:v>6</c:v>
                </c:pt>
                <c:pt idx="17">
                  <c:v>8</c:v>
                </c:pt>
                <c:pt idx="18">
                  <c:v>3</c:v>
                </c:pt>
                <c:pt idx="19">
                  <c:v>2</c:v>
                </c:pt>
                <c:pt idx="20">
                  <c:v>4</c:v>
                </c:pt>
                <c:pt idx="21">
                  <c:v>4</c:v>
                </c:pt>
                <c:pt idx="22">
                  <c:v>11</c:v>
                </c:pt>
                <c:pt idx="23">
                  <c:v>11</c:v>
                </c:pt>
                <c:pt idx="24">
                  <c:v>7</c:v>
                </c:pt>
                <c:pt idx="25">
                  <c:v>9</c:v>
                </c:pt>
                <c:pt idx="26">
                  <c:v>15</c:v>
                </c:pt>
                <c:pt idx="27">
                  <c:v>13</c:v>
                </c:pt>
                <c:pt idx="28">
                  <c:v>15</c:v>
                </c:pt>
                <c:pt idx="29">
                  <c:v>15</c:v>
                </c:pt>
                <c:pt idx="30">
                  <c:v>4</c:v>
                </c:pt>
                <c:pt idx="31">
                  <c:v>4</c:v>
                </c:pt>
                <c:pt idx="32">
                  <c:v>4</c:v>
                </c:pt>
                <c:pt idx="33">
                  <c:v>10</c:v>
                </c:pt>
                <c:pt idx="34">
                  <c:v>15</c:v>
                </c:pt>
                <c:pt idx="35">
                  <c:v>17</c:v>
                </c:pt>
                <c:pt idx="36">
                  <c:v>18</c:v>
                </c:pt>
                <c:pt idx="37">
                  <c:v>24</c:v>
                </c:pt>
                <c:pt idx="38">
                  <c:v>24</c:v>
                </c:pt>
                <c:pt idx="39">
                  <c:v>13</c:v>
                </c:pt>
                <c:pt idx="40">
                  <c:v>12</c:v>
                </c:pt>
                <c:pt idx="41">
                  <c:v>10</c:v>
                </c:pt>
                <c:pt idx="42">
                  <c:v>13</c:v>
                </c:pt>
                <c:pt idx="43">
                  <c:v>12</c:v>
                </c:pt>
                <c:pt idx="44">
                  <c:v>15</c:v>
                </c:pt>
                <c:pt idx="45">
                  <c:v>11</c:v>
                </c:pt>
                <c:pt idx="46">
                  <c:v>18</c:v>
                </c:pt>
                <c:pt idx="47">
                  <c:v>20</c:v>
                </c:pt>
                <c:pt idx="48">
                  <c:v>22</c:v>
                </c:pt>
                <c:pt idx="49">
                  <c:v>21</c:v>
                </c:pt>
                <c:pt idx="50">
                  <c:v>11</c:v>
                </c:pt>
                <c:pt idx="51">
                  <c:v>13</c:v>
                </c:pt>
                <c:pt idx="52">
                  <c:v>20</c:v>
                </c:pt>
                <c:pt idx="53">
                  <c:v>26</c:v>
                </c:pt>
                <c:pt idx="54">
                  <c:v>27</c:v>
                </c:pt>
                <c:pt idx="55">
                  <c:v>3</c:v>
                </c:pt>
                <c:pt idx="56">
                  <c:v>21</c:v>
                </c:pt>
                <c:pt idx="57">
                  <c:v>14</c:v>
                </c:pt>
                <c:pt idx="58">
                  <c:v>16</c:v>
                </c:pt>
                <c:pt idx="59">
                  <c:v>15</c:v>
                </c:pt>
                <c:pt idx="60">
                  <c:v>15</c:v>
                </c:pt>
                <c:pt idx="61">
                  <c:v>15</c:v>
                </c:pt>
                <c:pt idx="62">
                  <c:v>18</c:v>
                </c:pt>
                <c:pt idx="63">
                  <c:v>18</c:v>
                </c:pt>
                <c:pt idx="64">
                  <c:v>22</c:v>
                </c:pt>
                <c:pt idx="65">
                  <c:v>17</c:v>
                </c:pt>
                <c:pt idx="66">
                  <c:v>13</c:v>
                </c:pt>
                <c:pt idx="67">
                  <c:v>15</c:v>
                </c:pt>
                <c:pt idx="68">
                  <c:v>14</c:v>
                </c:pt>
                <c:pt idx="69">
                  <c:v>12</c:v>
                </c:pt>
                <c:pt idx="70">
                  <c:v>14</c:v>
                </c:pt>
                <c:pt idx="71">
                  <c:v>14</c:v>
                </c:pt>
                <c:pt idx="72">
                  <c:v>17</c:v>
                </c:pt>
                <c:pt idx="73">
                  <c:v>13</c:v>
                </c:pt>
                <c:pt idx="74">
                  <c:v>10</c:v>
                </c:pt>
                <c:pt idx="75">
                  <c:v>13</c:v>
                </c:pt>
                <c:pt idx="76">
                  <c:v>11</c:v>
                </c:pt>
                <c:pt idx="77">
                  <c:v>8</c:v>
                </c:pt>
                <c:pt idx="78">
                  <c:v>5</c:v>
                </c:pt>
                <c:pt idx="79">
                  <c:v>5</c:v>
                </c:pt>
                <c:pt idx="80">
                  <c:v>4</c:v>
                </c:pt>
                <c:pt idx="81">
                  <c:v>10</c:v>
                </c:pt>
                <c:pt idx="82">
                  <c:v>17</c:v>
                </c:pt>
                <c:pt idx="83">
                  <c:v>21</c:v>
                </c:pt>
                <c:pt idx="84">
                  <c:v>13</c:v>
                </c:pt>
                <c:pt idx="85">
                  <c:v>20</c:v>
                </c:pt>
                <c:pt idx="86">
                  <c:v>20</c:v>
                </c:pt>
                <c:pt idx="87">
                  <c:v>21</c:v>
                </c:pt>
                <c:pt idx="88">
                  <c:v>12</c:v>
                </c:pt>
                <c:pt idx="89">
                  <c:v>13</c:v>
                </c:pt>
                <c:pt idx="90">
                  <c:v>10</c:v>
                </c:pt>
                <c:pt idx="91">
                  <c:v>1</c:v>
                </c:pt>
                <c:pt idx="92">
                  <c:v>1</c:v>
                </c:pt>
                <c:pt idx="93">
                  <c:v>1</c:v>
                </c:pt>
                <c:pt idx="94">
                  <c:v>2</c:v>
                </c:pt>
                <c:pt idx="95">
                  <c:v>3</c:v>
                </c:pt>
                <c:pt idx="96">
                  <c:v>6</c:v>
                </c:pt>
                <c:pt idx="97">
                  <c:v>12</c:v>
                </c:pt>
                <c:pt idx="98">
                  <c:v>7</c:v>
                </c:pt>
                <c:pt idx="99">
                  <c:v>10</c:v>
                </c:pt>
                <c:pt idx="100">
                  <c:v>10</c:v>
                </c:pt>
                <c:pt idx="101">
                  <c:v>8</c:v>
                </c:pt>
                <c:pt idx="102">
                  <c:v>11</c:v>
                </c:pt>
                <c:pt idx="103">
                  <c:v>7</c:v>
                </c:pt>
                <c:pt idx="104">
                  <c:v>5</c:v>
                </c:pt>
                <c:pt idx="105">
                  <c:v>6</c:v>
                </c:pt>
                <c:pt idx="106">
                  <c:v>4</c:v>
                </c:pt>
                <c:pt idx="107">
                  <c:v>5</c:v>
                </c:pt>
                <c:pt idx="108">
                  <c:v>8</c:v>
                </c:pt>
                <c:pt idx="109">
                  <c:v>8</c:v>
                </c:pt>
                <c:pt idx="110">
                  <c:v>10</c:v>
                </c:pt>
                <c:pt idx="111">
                  <c:v>8</c:v>
                </c:pt>
                <c:pt idx="112">
                  <c:v>14</c:v>
                </c:pt>
                <c:pt idx="113">
                  <c:v>20</c:v>
                </c:pt>
                <c:pt idx="114">
                  <c:v>19</c:v>
                </c:pt>
                <c:pt idx="115">
                  <c:v>10</c:v>
                </c:pt>
                <c:pt idx="116">
                  <c:v>6</c:v>
                </c:pt>
                <c:pt idx="117">
                  <c:v>8</c:v>
                </c:pt>
                <c:pt idx="118">
                  <c:v>16</c:v>
                </c:pt>
                <c:pt idx="119">
                  <c:v>19</c:v>
                </c:pt>
                <c:pt idx="120">
                  <c:v>14</c:v>
                </c:pt>
                <c:pt idx="121">
                  <c:v>3</c:v>
                </c:pt>
                <c:pt idx="122">
                  <c:v>7</c:v>
                </c:pt>
                <c:pt idx="123">
                  <c:v>12</c:v>
                </c:pt>
                <c:pt idx="124">
                  <c:v>12</c:v>
                </c:pt>
                <c:pt idx="125">
                  <c:v>11</c:v>
                </c:pt>
                <c:pt idx="126">
                  <c:v>6</c:v>
                </c:pt>
                <c:pt idx="127">
                  <c:v>16</c:v>
                </c:pt>
                <c:pt idx="128">
                  <c:v>18</c:v>
                </c:pt>
                <c:pt idx="129">
                  <c:v>24</c:v>
                </c:pt>
                <c:pt idx="130">
                  <c:v>21</c:v>
                </c:pt>
                <c:pt idx="131">
                  <c:v>23</c:v>
                </c:pt>
                <c:pt idx="132">
                  <c:v>24</c:v>
                </c:pt>
                <c:pt idx="133">
                  <c:v>30</c:v>
                </c:pt>
                <c:pt idx="134">
                  <c:v>27</c:v>
                </c:pt>
                <c:pt idx="135">
                  <c:v>32</c:v>
                </c:pt>
              </c:numCache>
            </c:numRef>
          </c:val>
        </c:ser>
        <c:dLbls>
          <c:showLegendKey val="0"/>
          <c:showVal val="0"/>
          <c:showCatName val="0"/>
          <c:showSerName val="0"/>
          <c:showPercent val="0"/>
          <c:showBubbleSize val="0"/>
        </c:dLbls>
        <c:axId val="194358760"/>
        <c:axId val="194012536"/>
      </c:areaChart>
      <c:lineChart>
        <c:grouping val="standard"/>
        <c:varyColors val="0"/>
        <c:ser>
          <c:idx val="1"/>
          <c:order val="1"/>
          <c:tx>
            <c:strRef>
              <c:f>Sheet1!$C$1</c:f>
              <c:strCache>
                <c:ptCount val="1"/>
                <c:pt idx="0">
                  <c:v>Series 1</c:v>
                </c:pt>
              </c:strCache>
            </c:strRef>
          </c:tx>
          <c:spPr>
            <a:ln w="19050">
              <a:solidFill>
                <a:schemeClr val="tx2"/>
              </a:solidFill>
            </a:ln>
          </c:spPr>
          <c:marker>
            <c:symbol val="none"/>
          </c:marker>
          <c:dLbls>
            <c:dLbl>
              <c:idx val="1"/>
              <c:dLblPos val="t"/>
              <c:showLegendKey val="0"/>
              <c:showVal val="1"/>
              <c:showCatName val="0"/>
              <c:showSerName val="0"/>
              <c:showPercent val="0"/>
              <c:showBubbleSize val="0"/>
              <c:extLst>
                <c:ext xmlns:c15="http://schemas.microsoft.com/office/drawing/2012/chart" uri="{CE6537A1-D6FC-4f65-9D91-7224C49458BB}"/>
              </c:extLst>
            </c:dLbl>
            <c:dLbl>
              <c:idx val="26"/>
              <c:dLblPos val="t"/>
              <c:showLegendKey val="0"/>
              <c:showVal val="1"/>
              <c:showCatName val="0"/>
              <c:showSerName val="0"/>
              <c:showPercent val="0"/>
              <c:showBubbleSize val="0"/>
              <c:extLst>
                <c:ext xmlns:c15="http://schemas.microsoft.com/office/drawing/2012/chart" uri="{CE6537A1-D6FC-4f65-9D91-7224C49458BB}"/>
              </c:extLst>
            </c:dLbl>
            <c:dLbl>
              <c:idx val="38"/>
              <c:dLblPos val="t"/>
              <c:showLegendKey val="0"/>
              <c:showVal val="1"/>
              <c:showCatName val="0"/>
              <c:showSerName val="0"/>
              <c:showPercent val="0"/>
              <c:showBubbleSize val="0"/>
              <c:extLst>
                <c:ext xmlns:c15="http://schemas.microsoft.com/office/drawing/2012/chart" uri="{CE6537A1-D6FC-4f65-9D91-7224C49458BB}"/>
              </c:extLst>
            </c:dLbl>
            <c:dLbl>
              <c:idx val="54"/>
              <c:dLblPos val="t"/>
              <c:showLegendKey val="0"/>
              <c:showVal val="1"/>
              <c:showCatName val="0"/>
              <c:showSerName val="0"/>
              <c:showPercent val="0"/>
              <c:showBubbleSize val="0"/>
              <c:extLst>
                <c:ext xmlns:c15="http://schemas.microsoft.com/office/drawing/2012/chart" uri="{CE6537A1-D6FC-4f65-9D91-7224C49458BB}"/>
              </c:extLst>
            </c:dLbl>
            <c:dLbl>
              <c:idx val="64"/>
              <c:dLblPos val="t"/>
              <c:showLegendKey val="0"/>
              <c:showVal val="1"/>
              <c:showCatName val="0"/>
              <c:showSerName val="0"/>
              <c:showPercent val="0"/>
              <c:showBubbleSize val="0"/>
              <c:extLst>
                <c:ext xmlns:c15="http://schemas.microsoft.com/office/drawing/2012/chart" uri="{CE6537A1-D6FC-4f65-9D91-7224C49458BB}"/>
              </c:extLst>
            </c:dLbl>
            <c:dLbl>
              <c:idx val="83"/>
              <c:dLblPos val="t"/>
              <c:showLegendKey val="0"/>
              <c:showVal val="1"/>
              <c:showCatName val="0"/>
              <c:showSerName val="0"/>
              <c:showPercent val="0"/>
              <c:showBubbleSize val="0"/>
              <c:extLst>
                <c:ext xmlns:c15="http://schemas.microsoft.com/office/drawing/2012/chart" uri="{CE6537A1-D6FC-4f65-9D91-7224C49458BB}"/>
              </c:extLst>
            </c:dLbl>
            <c:dLbl>
              <c:idx val="113"/>
              <c:dLblPos val="t"/>
              <c:showLegendKey val="0"/>
              <c:showVal val="1"/>
              <c:showCatName val="0"/>
              <c:showSerName val="0"/>
              <c:showPercent val="0"/>
              <c:showBubbleSize val="0"/>
              <c:extLst>
                <c:ext xmlns:c15="http://schemas.microsoft.com/office/drawing/2012/chart" uri="{CE6537A1-D6FC-4f65-9D91-7224C49458BB}"/>
              </c:extLst>
            </c:dLbl>
            <c:dLbl>
              <c:idx val="135"/>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Sheet1!$A$2:$A$138</c:f>
              <c:strCache>
                <c:ptCount val="137"/>
                <c:pt idx="0">
                  <c:v>J</c:v>
                </c:pt>
                <c:pt idx="1">
                  <c:v>J</c:v>
                </c:pt>
                <c:pt idx="2">
                  <c:v>J</c:v>
                </c:pt>
                <c:pt idx="3">
                  <c:v>J</c:v>
                </c:pt>
                <c:pt idx="4">
                  <c:v>F</c:v>
                </c:pt>
                <c:pt idx="5">
                  <c:v>F</c:v>
                </c:pt>
                <c:pt idx="6">
                  <c:v>F</c:v>
                </c:pt>
                <c:pt idx="7">
                  <c:v>F</c:v>
                </c:pt>
                <c:pt idx="8">
                  <c:v>M</c:v>
                </c:pt>
                <c:pt idx="9">
                  <c:v>M</c:v>
                </c:pt>
                <c:pt idx="10">
                  <c:v>M</c:v>
                </c:pt>
                <c:pt idx="11">
                  <c:v>M</c:v>
                </c:pt>
                <c:pt idx="12">
                  <c:v>M</c:v>
                </c:pt>
                <c:pt idx="13">
                  <c:v>A</c:v>
                </c:pt>
                <c:pt idx="14">
                  <c:v>A</c:v>
                </c:pt>
                <c:pt idx="15">
                  <c:v>A</c:v>
                </c:pt>
                <c:pt idx="16">
                  <c:v>A</c:v>
                </c:pt>
                <c:pt idx="17">
                  <c:v>M</c:v>
                </c:pt>
                <c:pt idx="18">
                  <c:v>M</c:v>
                </c:pt>
                <c:pt idx="19">
                  <c:v>M</c:v>
                </c:pt>
                <c:pt idx="20">
                  <c:v>M</c:v>
                </c:pt>
                <c:pt idx="21">
                  <c:v>M</c:v>
                </c:pt>
                <c:pt idx="22">
                  <c:v>J</c:v>
                </c:pt>
                <c:pt idx="23">
                  <c:v>J</c:v>
                </c:pt>
                <c:pt idx="24">
                  <c:v>J</c:v>
                </c:pt>
                <c:pt idx="25">
                  <c:v>J</c:v>
                </c:pt>
                <c:pt idx="26">
                  <c:v>J</c:v>
                </c:pt>
                <c:pt idx="27">
                  <c:v>J</c:v>
                </c:pt>
                <c:pt idx="28">
                  <c:v>J</c:v>
                </c:pt>
                <c:pt idx="29">
                  <c:v>J</c:v>
                </c:pt>
                <c:pt idx="30">
                  <c:v>A</c:v>
                </c:pt>
                <c:pt idx="31">
                  <c:v>A</c:v>
                </c:pt>
                <c:pt idx="32">
                  <c:v>A</c:v>
                </c:pt>
                <c:pt idx="33">
                  <c:v>A</c:v>
                </c:pt>
                <c:pt idx="34">
                  <c:v>A</c:v>
                </c:pt>
                <c:pt idx="35">
                  <c:v>S</c:v>
                </c:pt>
                <c:pt idx="36">
                  <c:v>S</c:v>
                </c:pt>
                <c:pt idx="37">
                  <c:v>S</c:v>
                </c:pt>
                <c:pt idx="38">
                  <c:v>S</c:v>
                </c:pt>
                <c:pt idx="39">
                  <c:v>O</c:v>
                </c:pt>
                <c:pt idx="40">
                  <c:v>O</c:v>
                </c:pt>
                <c:pt idx="41">
                  <c:v>O</c:v>
                </c:pt>
                <c:pt idx="42">
                  <c:v>O</c:v>
                </c:pt>
                <c:pt idx="43">
                  <c:v>N</c:v>
                </c:pt>
                <c:pt idx="44">
                  <c:v>N</c:v>
                </c:pt>
                <c:pt idx="45">
                  <c:v>N</c:v>
                </c:pt>
                <c:pt idx="46">
                  <c:v>N</c:v>
                </c:pt>
                <c:pt idx="47">
                  <c:v>N</c:v>
                </c:pt>
                <c:pt idx="48">
                  <c:v>D</c:v>
                </c:pt>
                <c:pt idx="49">
                  <c:v>D</c:v>
                </c:pt>
                <c:pt idx="50">
                  <c:v>D</c:v>
                </c:pt>
                <c:pt idx="51">
                  <c:v>D</c:v>
                </c:pt>
                <c:pt idx="52">
                  <c:v>J</c:v>
                </c:pt>
                <c:pt idx="53">
                  <c:v>J</c:v>
                </c:pt>
                <c:pt idx="54">
                  <c:v>J</c:v>
                </c:pt>
                <c:pt idx="55">
                  <c:v>J</c:v>
                </c:pt>
                <c:pt idx="56">
                  <c:v>J</c:v>
                </c:pt>
                <c:pt idx="57">
                  <c:v>F</c:v>
                </c:pt>
                <c:pt idx="58">
                  <c:v>F</c:v>
                </c:pt>
                <c:pt idx="59">
                  <c:v>F</c:v>
                </c:pt>
                <c:pt idx="60">
                  <c:v>F</c:v>
                </c:pt>
                <c:pt idx="61">
                  <c:v>M</c:v>
                </c:pt>
                <c:pt idx="62">
                  <c:v>M</c:v>
                </c:pt>
                <c:pt idx="63">
                  <c:v>M</c:v>
                </c:pt>
                <c:pt idx="64">
                  <c:v>M</c:v>
                </c:pt>
                <c:pt idx="65">
                  <c:v>A</c:v>
                </c:pt>
                <c:pt idx="66">
                  <c:v>A</c:v>
                </c:pt>
                <c:pt idx="67">
                  <c:v>A</c:v>
                </c:pt>
                <c:pt idx="68">
                  <c:v>A</c:v>
                </c:pt>
                <c:pt idx="69">
                  <c:v>M</c:v>
                </c:pt>
                <c:pt idx="70">
                  <c:v>M</c:v>
                </c:pt>
                <c:pt idx="71">
                  <c:v>M</c:v>
                </c:pt>
                <c:pt idx="72">
                  <c:v>M</c:v>
                </c:pt>
                <c:pt idx="73">
                  <c:v>M</c:v>
                </c:pt>
                <c:pt idx="74">
                  <c:v>J</c:v>
                </c:pt>
                <c:pt idx="75">
                  <c:v>J</c:v>
                </c:pt>
                <c:pt idx="76">
                  <c:v>J</c:v>
                </c:pt>
                <c:pt idx="77">
                  <c:v>J</c:v>
                </c:pt>
                <c:pt idx="78">
                  <c:v>J</c:v>
                </c:pt>
                <c:pt idx="79">
                  <c:v>J</c:v>
                </c:pt>
                <c:pt idx="80">
                  <c:v>J</c:v>
                </c:pt>
                <c:pt idx="81">
                  <c:v>J</c:v>
                </c:pt>
                <c:pt idx="82">
                  <c:v>A</c:v>
                </c:pt>
                <c:pt idx="83">
                  <c:v>A</c:v>
                </c:pt>
                <c:pt idx="84">
                  <c:v>A</c:v>
                </c:pt>
                <c:pt idx="85">
                  <c:v>A</c:v>
                </c:pt>
                <c:pt idx="86">
                  <c:v>A</c:v>
                </c:pt>
                <c:pt idx="87">
                  <c:v>S</c:v>
                </c:pt>
                <c:pt idx="88">
                  <c:v>S</c:v>
                </c:pt>
                <c:pt idx="89">
                  <c:v>S</c:v>
                </c:pt>
                <c:pt idx="90">
                  <c:v>S</c:v>
                </c:pt>
                <c:pt idx="91">
                  <c:v>O</c:v>
                </c:pt>
                <c:pt idx="92">
                  <c:v>O</c:v>
                </c:pt>
                <c:pt idx="93">
                  <c:v>O</c:v>
                </c:pt>
                <c:pt idx="94">
                  <c:v>O</c:v>
                </c:pt>
                <c:pt idx="95">
                  <c:v>O</c:v>
                </c:pt>
                <c:pt idx="96">
                  <c:v>N</c:v>
                </c:pt>
                <c:pt idx="97">
                  <c:v>N</c:v>
                </c:pt>
                <c:pt idx="98">
                  <c:v>N</c:v>
                </c:pt>
                <c:pt idx="99">
                  <c:v>N</c:v>
                </c:pt>
                <c:pt idx="100">
                  <c:v>D</c:v>
                </c:pt>
                <c:pt idx="101">
                  <c:v>D</c:v>
                </c:pt>
                <c:pt idx="102">
                  <c:v>D</c:v>
                </c:pt>
                <c:pt idx="103">
                  <c:v>D</c:v>
                </c:pt>
                <c:pt idx="104">
                  <c:v>J</c:v>
                </c:pt>
                <c:pt idx="105">
                  <c:v>J</c:v>
                </c:pt>
                <c:pt idx="106">
                  <c:v>J</c:v>
                </c:pt>
                <c:pt idx="107">
                  <c:v>J</c:v>
                </c:pt>
                <c:pt idx="108">
                  <c:v>J</c:v>
                </c:pt>
                <c:pt idx="109">
                  <c:v>F</c:v>
                </c:pt>
                <c:pt idx="110">
                  <c:v>F</c:v>
                </c:pt>
                <c:pt idx="111">
                  <c:v>F</c:v>
                </c:pt>
                <c:pt idx="112">
                  <c:v>F</c:v>
                </c:pt>
                <c:pt idx="113">
                  <c:v>M</c:v>
                </c:pt>
                <c:pt idx="114">
                  <c:v>M</c:v>
                </c:pt>
                <c:pt idx="115">
                  <c:v>M</c:v>
                </c:pt>
                <c:pt idx="116">
                  <c:v>M</c:v>
                </c:pt>
                <c:pt idx="117">
                  <c:v>A</c:v>
                </c:pt>
                <c:pt idx="118">
                  <c:v>A</c:v>
                </c:pt>
                <c:pt idx="119">
                  <c:v>A</c:v>
                </c:pt>
                <c:pt idx="120">
                  <c:v>A</c:v>
                </c:pt>
                <c:pt idx="121">
                  <c:v>M</c:v>
                </c:pt>
                <c:pt idx="122">
                  <c:v>M</c:v>
                </c:pt>
                <c:pt idx="123">
                  <c:v>M</c:v>
                </c:pt>
                <c:pt idx="124">
                  <c:v>M</c:v>
                </c:pt>
                <c:pt idx="125">
                  <c:v>M</c:v>
                </c:pt>
                <c:pt idx="126">
                  <c:v>J</c:v>
                </c:pt>
                <c:pt idx="127">
                  <c:v>J</c:v>
                </c:pt>
                <c:pt idx="128">
                  <c:v>J</c:v>
                </c:pt>
                <c:pt idx="129">
                  <c:v>J</c:v>
                </c:pt>
                <c:pt idx="130">
                  <c:v>J</c:v>
                </c:pt>
                <c:pt idx="131">
                  <c:v>J</c:v>
                </c:pt>
                <c:pt idx="132">
                  <c:v>J</c:v>
                </c:pt>
                <c:pt idx="133">
                  <c:v>J</c:v>
                </c:pt>
                <c:pt idx="134">
                  <c:v>J</c:v>
                </c:pt>
                <c:pt idx="135">
                  <c:v>A</c:v>
                </c:pt>
                <c:pt idx="136">
                  <c:v>A</c:v>
                </c:pt>
              </c:strCache>
            </c:strRef>
          </c:cat>
          <c:val>
            <c:numRef>
              <c:f>Sheet1!$C$2:$C$138</c:f>
              <c:numCache>
                <c:formatCode>General</c:formatCode>
                <c:ptCount val="137"/>
                <c:pt idx="0" formatCode="0">
                  <c:v>4</c:v>
                </c:pt>
                <c:pt idx="1">
                  <c:v>10</c:v>
                </c:pt>
                <c:pt idx="2">
                  <c:v>3</c:v>
                </c:pt>
                <c:pt idx="3">
                  <c:v>3</c:v>
                </c:pt>
                <c:pt idx="4">
                  <c:v>2</c:v>
                </c:pt>
                <c:pt idx="5">
                  <c:v>2</c:v>
                </c:pt>
                <c:pt idx="6">
                  <c:v>4</c:v>
                </c:pt>
                <c:pt idx="7">
                  <c:v>5</c:v>
                </c:pt>
                <c:pt idx="8">
                  <c:v>7</c:v>
                </c:pt>
                <c:pt idx="9">
                  <c:v>9</c:v>
                </c:pt>
                <c:pt idx="10">
                  <c:v>6</c:v>
                </c:pt>
                <c:pt idx="11">
                  <c:v>5</c:v>
                </c:pt>
                <c:pt idx="12">
                  <c:v>10</c:v>
                </c:pt>
                <c:pt idx="13">
                  <c:v>6</c:v>
                </c:pt>
                <c:pt idx="14">
                  <c:v>7</c:v>
                </c:pt>
                <c:pt idx="15">
                  <c:v>9</c:v>
                </c:pt>
                <c:pt idx="16">
                  <c:v>6</c:v>
                </c:pt>
                <c:pt idx="17">
                  <c:v>8</c:v>
                </c:pt>
                <c:pt idx="18">
                  <c:v>3</c:v>
                </c:pt>
                <c:pt idx="19">
                  <c:v>2</c:v>
                </c:pt>
                <c:pt idx="20">
                  <c:v>4</c:v>
                </c:pt>
                <c:pt idx="21">
                  <c:v>4</c:v>
                </c:pt>
                <c:pt idx="22">
                  <c:v>11</c:v>
                </c:pt>
                <c:pt idx="23">
                  <c:v>11</c:v>
                </c:pt>
                <c:pt idx="24">
                  <c:v>7</c:v>
                </c:pt>
                <c:pt idx="25">
                  <c:v>9</c:v>
                </c:pt>
                <c:pt idx="26">
                  <c:v>15</c:v>
                </c:pt>
                <c:pt idx="27">
                  <c:v>13</c:v>
                </c:pt>
                <c:pt idx="28">
                  <c:v>15</c:v>
                </c:pt>
                <c:pt idx="29">
                  <c:v>15</c:v>
                </c:pt>
                <c:pt idx="30">
                  <c:v>4</c:v>
                </c:pt>
                <c:pt idx="31">
                  <c:v>4</c:v>
                </c:pt>
                <c:pt idx="32">
                  <c:v>4</c:v>
                </c:pt>
                <c:pt idx="33">
                  <c:v>10</c:v>
                </c:pt>
                <c:pt idx="34">
                  <c:v>15</c:v>
                </c:pt>
                <c:pt idx="35">
                  <c:v>17</c:v>
                </c:pt>
                <c:pt idx="36">
                  <c:v>18</c:v>
                </c:pt>
                <c:pt idx="37">
                  <c:v>24</c:v>
                </c:pt>
                <c:pt idx="38">
                  <c:v>24</c:v>
                </c:pt>
                <c:pt idx="39">
                  <c:v>13</c:v>
                </c:pt>
                <c:pt idx="40">
                  <c:v>12</c:v>
                </c:pt>
                <c:pt idx="41">
                  <c:v>10</c:v>
                </c:pt>
                <c:pt idx="42">
                  <c:v>13</c:v>
                </c:pt>
                <c:pt idx="43">
                  <c:v>12</c:v>
                </c:pt>
                <c:pt idx="44">
                  <c:v>15</c:v>
                </c:pt>
                <c:pt idx="45">
                  <c:v>11</c:v>
                </c:pt>
                <c:pt idx="46">
                  <c:v>18</c:v>
                </c:pt>
                <c:pt idx="47">
                  <c:v>20</c:v>
                </c:pt>
                <c:pt idx="48">
                  <c:v>22</c:v>
                </c:pt>
                <c:pt idx="49">
                  <c:v>21</c:v>
                </c:pt>
                <c:pt idx="50">
                  <c:v>11</c:v>
                </c:pt>
                <c:pt idx="51">
                  <c:v>13</c:v>
                </c:pt>
                <c:pt idx="52">
                  <c:v>20</c:v>
                </c:pt>
                <c:pt idx="53">
                  <c:v>26</c:v>
                </c:pt>
                <c:pt idx="54">
                  <c:v>27</c:v>
                </c:pt>
                <c:pt idx="55">
                  <c:v>3</c:v>
                </c:pt>
                <c:pt idx="56">
                  <c:v>21</c:v>
                </c:pt>
                <c:pt idx="57">
                  <c:v>14</c:v>
                </c:pt>
                <c:pt idx="58">
                  <c:v>16</c:v>
                </c:pt>
                <c:pt idx="59">
                  <c:v>15</c:v>
                </c:pt>
                <c:pt idx="60">
                  <c:v>15</c:v>
                </c:pt>
                <c:pt idx="61">
                  <c:v>15</c:v>
                </c:pt>
                <c:pt idx="62">
                  <c:v>18</c:v>
                </c:pt>
                <c:pt idx="63">
                  <c:v>18</c:v>
                </c:pt>
                <c:pt idx="64">
                  <c:v>22</c:v>
                </c:pt>
                <c:pt idx="65">
                  <c:v>17</c:v>
                </c:pt>
                <c:pt idx="66">
                  <c:v>13</c:v>
                </c:pt>
                <c:pt idx="67">
                  <c:v>15</c:v>
                </c:pt>
                <c:pt idx="68">
                  <c:v>14</c:v>
                </c:pt>
                <c:pt idx="69">
                  <c:v>12</c:v>
                </c:pt>
                <c:pt idx="70">
                  <c:v>14</c:v>
                </c:pt>
                <c:pt idx="71">
                  <c:v>14</c:v>
                </c:pt>
                <c:pt idx="72">
                  <c:v>17</c:v>
                </c:pt>
                <c:pt idx="73">
                  <c:v>13</c:v>
                </c:pt>
                <c:pt idx="74">
                  <c:v>10</c:v>
                </c:pt>
                <c:pt idx="75">
                  <c:v>13</c:v>
                </c:pt>
                <c:pt idx="76">
                  <c:v>11</c:v>
                </c:pt>
                <c:pt idx="77">
                  <c:v>8</c:v>
                </c:pt>
                <c:pt idx="78">
                  <c:v>5</c:v>
                </c:pt>
                <c:pt idx="79">
                  <c:v>5</c:v>
                </c:pt>
                <c:pt idx="80">
                  <c:v>4</c:v>
                </c:pt>
                <c:pt idx="81">
                  <c:v>10</c:v>
                </c:pt>
                <c:pt idx="82">
                  <c:v>17</c:v>
                </c:pt>
                <c:pt idx="83">
                  <c:v>21</c:v>
                </c:pt>
                <c:pt idx="84">
                  <c:v>13</c:v>
                </c:pt>
                <c:pt idx="85">
                  <c:v>20</c:v>
                </c:pt>
                <c:pt idx="86">
                  <c:v>20</c:v>
                </c:pt>
                <c:pt idx="87">
                  <c:v>21</c:v>
                </c:pt>
                <c:pt idx="88">
                  <c:v>12</c:v>
                </c:pt>
                <c:pt idx="89">
                  <c:v>13</c:v>
                </c:pt>
                <c:pt idx="90">
                  <c:v>10</c:v>
                </c:pt>
                <c:pt idx="91">
                  <c:v>1</c:v>
                </c:pt>
                <c:pt idx="92">
                  <c:v>1</c:v>
                </c:pt>
                <c:pt idx="93">
                  <c:v>1</c:v>
                </c:pt>
                <c:pt idx="94">
                  <c:v>2</c:v>
                </c:pt>
                <c:pt idx="95">
                  <c:v>3</c:v>
                </c:pt>
                <c:pt idx="96">
                  <c:v>6</c:v>
                </c:pt>
                <c:pt idx="97">
                  <c:v>12</c:v>
                </c:pt>
                <c:pt idx="98">
                  <c:v>7</c:v>
                </c:pt>
                <c:pt idx="99">
                  <c:v>10</c:v>
                </c:pt>
                <c:pt idx="100">
                  <c:v>10</c:v>
                </c:pt>
                <c:pt idx="101">
                  <c:v>8</c:v>
                </c:pt>
                <c:pt idx="102">
                  <c:v>11</c:v>
                </c:pt>
                <c:pt idx="103">
                  <c:v>7</c:v>
                </c:pt>
                <c:pt idx="104">
                  <c:v>5</c:v>
                </c:pt>
                <c:pt idx="105">
                  <c:v>6</c:v>
                </c:pt>
                <c:pt idx="106">
                  <c:v>4</c:v>
                </c:pt>
                <c:pt idx="107">
                  <c:v>5</c:v>
                </c:pt>
                <c:pt idx="108">
                  <c:v>8</c:v>
                </c:pt>
                <c:pt idx="109">
                  <c:v>8</c:v>
                </c:pt>
                <c:pt idx="110">
                  <c:v>10</c:v>
                </c:pt>
                <c:pt idx="111">
                  <c:v>8</c:v>
                </c:pt>
                <c:pt idx="112">
                  <c:v>14</c:v>
                </c:pt>
                <c:pt idx="113">
                  <c:v>20</c:v>
                </c:pt>
                <c:pt idx="114">
                  <c:v>19</c:v>
                </c:pt>
                <c:pt idx="115">
                  <c:v>10</c:v>
                </c:pt>
                <c:pt idx="116">
                  <c:v>6</c:v>
                </c:pt>
                <c:pt idx="117">
                  <c:v>8</c:v>
                </c:pt>
                <c:pt idx="118">
                  <c:v>16</c:v>
                </c:pt>
                <c:pt idx="119">
                  <c:v>19</c:v>
                </c:pt>
                <c:pt idx="120">
                  <c:v>14</c:v>
                </c:pt>
                <c:pt idx="121">
                  <c:v>3</c:v>
                </c:pt>
                <c:pt idx="122">
                  <c:v>7</c:v>
                </c:pt>
                <c:pt idx="123">
                  <c:v>12</c:v>
                </c:pt>
                <c:pt idx="124">
                  <c:v>12</c:v>
                </c:pt>
                <c:pt idx="125">
                  <c:v>11</c:v>
                </c:pt>
                <c:pt idx="126">
                  <c:v>6</c:v>
                </c:pt>
                <c:pt idx="127">
                  <c:v>16</c:v>
                </c:pt>
                <c:pt idx="128">
                  <c:v>18</c:v>
                </c:pt>
                <c:pt idx="129">
                  <c:v>24</c:v>
                </c:pt>
                <c:pt idx="130">
                  <c:v>21</c:v>
                </c:pt>
                <c:pt idx="131">
                  <c:v>23</c:v>
                </c:pt>
                <c:pt idx="132">
                  <c:v>24</c:v>
                </c:pt>
                <c:pt idx="133">
                  <c:v>30</c:v>
                </c:pt>
                <c:pt idx="134">
                  <c:v>27</c:v>
                </c:pt>
                <c:pt idx="135">
                  <c:v>32</c:v>
                </c:pt>
              </c:numCache>
            </c:numRef>
          </c:val>
          <c:smooth val="0"/>
        </c:ser>
        <c:dLbls>
          <c:showLegendKey val="0"/>
          <c:showVal val="0"/>
          <c:showCatName val="0"/>
          <c:showSerName val="0"/>
          <c:showPercent val="0"/>
          <c:showBubbleSize val="0"/>
        </c:dLbls>
        <c:marker val="1"/>
        <c:smooth val="0"/>
        <c:axId val="194358760"/>
        <c:axId val="194012536"/>
      </c:lineChart>
      <c:catAx>
        <c:axId val="194358760"/>
        <c:scaling>
          <c:orientation val="minMax"/>
        </c:scaling>
        <c:delete val="0"/>
        <c:axPos val="b"/>
        <c:numFmt formatCode="General" sourceLinked="1"/>
        <c:majorTickMark val="out"/>
        <c:minorTickMark val="none"/>
        <c:tickLblPos val="nextTo"/>
        <c:txPr>
          <a:bodyPr/>
          <a:lstStyle/>
          <a:p>
            <a:pPr>
              <a:defRPr sz="900"/>
            </a:pPr>
            <a:endParaRPr lang="en-US"/>
          </a:p>
        </c:txPr>
        <c:crossAx val="194012536"/>
        <c:crosses val="autoZero"/>
        <c:auto val="1"/>
        <c:lblAlgn val="ctr"/>
        <c:lblOffset val="100"/>
        <c:tickLblSkip val="4"/>
        <c:tickMarkSkip val="4"/>
        <c:noMultiLvlLbl val="0"/>
      </c:catAx>
      <c:valAx>
        <c:axId val="194012536"/>
        <c:scaling>
          <c:orientation val="minMax"/>
          <c:max val="35"/>
          <c:min val="0"/>
        </c:scaling>
        <c:delete val="1"/>
        <c:axPos val="l"/>
        <c:numFmt formatCode="0" sourceLinked="1"/>
        <c:majorTickMark val="in"/>
        <c:minorTickMark val="none"/>
        <c:tickLblPos val="none"/>
        <c:crossAx val="194358760"/>
        <c:crosses val="autoZero"/>
        <c:crossBetween val="between"/>
        <c:majorUnit val="35"/>
      </c:valAx>
      <c:spPr>
        <a:ln>
          <a:noFill/>
        </a:ln>
      </c:spPr>
    </c:plotArea>
    <c:plotVisOnly val="1"/>
    <c:dispBlanksAs val="gap"/>
    <c:showDLblsOverMax val="0"/>
  </c:chart>
  <c:spPr>
    <a:ln w="6350">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43449774236752"/>
          <c:y val="7.9166804429007115E-2"/>
          <c:w val="0.83034524796763343"/>
          <c:h val="0.8208228745653785"/>
        </c:manualLayout>
      </c:layout>
      <c:lineChart>
        <c:grouping val="standard"/>
        <c:varyColors val="0"/>
        <c:ser>
          <c:idx val="0"/>
          <c:order val="0"/>
          <c:tx>
            <c:strRef>
              <c:f>Sheet1!$B$1</c:f>
              <c:strCache>
                <c:ptCount val="1"/>
                <c:pt idx="0">
                  <c:v>Series 1</c:v>
                </c:pt>
              </c:strCache>
            </c:strRef>
          </c:tx>
          <c:spPr>
            <a:ln w="38100">
              <a:solidFill>
                <a:srgbClr val="990000"/>
              </a:solidFill>
            </a:ln>
          </c:spPr>
          <c:marker>
            <c:symbol val="none"/>
          </c:marker>
          <c:dLbls>
            <c:dLbl>
              <c:idx val="11"/>
              <c:layout>
                <c:manualLayout>
                  <c:x val="-5.4763874350065044E-2"/>
                  <c:y val="4.9675281856363156E-2"/>
                </c:manualLayout>
              </c:layout>
              <c:tx>
                <c:rich>
                  <a:bodyPr/>
                  <a:lstStyle/>
                  <a:p>
                    <a:r>
                      <a:rPr lang="en-US" dirty="0" smtClean="0"/>
                      <a:t>$1.2 </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rgbClr val="99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Sheet1!$A$2:$A$49</c:f>
              <c:strCache>
                <c:ptCount val="48"/>
                <c:pt idx="0">
                  <c:v>JUL</c:v>
                </c:pt>
                <c:pt idx="1">
                  <c:v>AUG</c:v>
                </c:pt>
                <c:pt idx="2">
                  <c:v>SEP</c:v>
                </c:pt>
                <c:pt idx="3">
                  <c:v>OCT</c:v>
                </c:pt>
                <c:pt idx="4">
                  <c:v>NOV</c:v>
                </c:pt>
                <c:pt idx="5">
                  <c:v>DEC</c:v>
                </c:pt>
                <c:pt idx="6">
                  <c:v>JAN</c:v>
                </c:pt>
                <c:pt idx="7">
                  <c:v>FEB</c:v>
                </c:pt>
                <c:pt idx="8">
                  <c:v>MAR</c:v>
                </c:pt>
                <c:pt idx="9">
                  <c:v>APR</c:v>
                </c:pt>
                <c:pt idx="10">
                  <c:v>MAY</c:v>
                </c:pt>
                <c:pt idx="11">
                  <c:v>JUN</c:v>
                </c:pt>
                <c:pt idx="12">
                  <c:v>JUL</c:v>
                </c:pt>
                <c:pt idx="13">
                  <c:v>AUG</c:v>
                </c:pt>
                <c:pt idx="14">
                  <c:v>SEP</c:v>
                </c:pt>
                <c:pt idx="15">
                  <c:v>OCT</c:v>
                </c:pt>
                <c:pt idx="16">
                  <c:v>NOV</c:v>
                </c:pt>
                <c:pt idx="17">
                  <c:v>DEC</c:v>
                </c:pt>
                <c:pt idx="18">
                  <c:v>JAN</c:v>
                </c:pt>
                <c:pt idx="19">
                  <c:v>FEB</c:v>
                </c:pt>
                <c:pt idx="20">
                  <c:v>MAR</c:v>
                </c:pt>
                <c:pt idx="21">
                  <c:v>APR</c:v>
                </c:pt>
                <c:pt idx="22">
                  <c:v>MAY</c:v>
                </c:pt>
                <c:pt idx="23">
                  <c:v>JUN</c:v>
                </c:pt>
                <c:pt idx="24">
                  <c:v>JUL</c:v>
                </c:pt>
                <c:pt idx="25">
                  <c:v>AUG</c:v>
                </c:pt>
                <c:pt idx="26">
                  <c:v>SEP</c:v>
                </c:pt>
                <c:pt idx="27">
                  <c:v>OCT</c:v>
                </c:pt>
                <c:pt idx="28">
                  <c:v>NOV</c:v>
                </c:pt>
                <c:pt idx="29">
                  <c:v>DEC</c:v>
                </c:pt>
                <c:pt idx="30">
                  <c:v>JAN</c:v>
                </c:pt>
                <c:pt idx="31">
                  <c:v>FEB</c:v>
                </c:pt>
                <c:pt idx="32">
                  <c:v>MAR</c:v>
                </c:pt>
                <c:pt idx="33">
                  <c:v>APR</c:v>
                </c:pt>
                <c:pt idx="34">
                  <c:v>MAY</c:v>
                </c:pt>
                <c:pt idx="35">
                  <c:v>JUN</c:v>
                </c:pt>
                <c:pt idx="36">
                  <c:v>JUL</c:v>
                </c:pt>
                <c:pt idx="37">
                  <c:v>AUG</c:v>
                </c:pt>
                <c:pt idx="38">
                  <c:v>SEP</c:v>
                </c:pt>
                <c:pt idx="39">
                  <c:v>OCT</c:v>
                </c:pt>
                <c:pt idx="40">
                  <c:v>NOV</c:v>
                </c:pt>
                <c:pt idx="41">
                  <c:v>DEC</c:v>
                </c:pt>
                <c:pt idx="42">
                  <c:v>JAN</c:v>
                </c:pt>
                <c:pt idx="43">
                  <c:v>FEB</c:v>
                </c:pt>
                <c:pt idx="44">
                  <c:v>MAR</c:v>
                </c:pt>
                <c:pt idx="45">
                  <c:v>APR</c:v>
                </c:pt>
                <c:pt idx="46">
                  <c:v>MAY</c:v>
                </c:pt>
                <c:pt idx="47">
                  <c:v>JUN</c:v>
                </c:pt>
              </c:strCache>
            </c:strRef>
          </c:cat>
          <c:val>
            <c:numRef>
              <c:f>Sheet1!$B$2:$B$49</c:f>
              <c:numCache>
                <c:formatCode>"$"#,##0</c:formatCode>
                <c:ptCount val="48"/>
                <c:pt idx="0">
                  <c:v>335359.43999999942</c:v>
                </c:pt>
                <c:pt idx="1">
                  <c:v>540301.31999999902</c:v>
                </c:pt>
                <c:pt idx="2">
                  <c:v>650017.67999999877</c:v>
                </c:pt>
                <c:pt idx="3">
                  <c:v>751453.55999999854</c:v>
                </c:pt>
                <c:pt idx="4">
                  <c:v>759734.03999999852</c:v>
                </c:pt>
                <c:pt idx="5">
                  <c:v>790785.83999999845</c:v>
                </c:pt>
                <c:pt idx="6">
                  <c:v>861169.9199999983</c:v>
                </c:pt>
                <c:pt idx="7">
                  <c:v>921203.39999999816</c:v>
                </c:pt>
                <c:pt idx="8">
                  <c:v>981236.87999999803</c:v>
                </c:pt>
                <c:pt idx="9">
                  <c:v>1043340.4799999979</c:v>
                </c:pt>
                <c:pt idx="10">
                  <c:v>1028849.6399999979</c:v>
                </c:pt>
                <c:pt idx="11">
                  <c:v>1164724.78909091</c:v>
                </c:pt>
              </c:numCache>
            </c:numRef>
          </c:val>
          <c:smooth val="0"/>
        </c:ser>
        <c:ser>
          <c:idx val="2"/>
          <c:order val="2"/>
          <c:tx>
            <c:strRef>
              <c:f>Sheet1!$D$1</c:f>
              <c:strCache>
                <c:ptCount val="1"/>
                <c:pt idx="0">
                  <c:v>Series 13</c:v>
                </c:pt>
              </c:strCache>
            </c:strRef>
          </c:tx>
          <c:spPr>
            <a:ln>
              <a:solidFill>
                <a:srgbClr val="990000"/>
              </a:solidFill>
              <a:prstDash val="dash"/>
            </a:ln>
          </c:spPr>
          <c:marker>
            <c:symbol val="none"/>
          </c:marker>
          <c:dLbls>
            <c:dLbl>
              <c:idx val="47"/>
              <c:layout>
                <c:manualLayout>
                  <c:x val="-5.4763990893743057E-2"/>
                  <c:y val="7.5298088043338582E-2"/>
                </c:manualLayout>
              </c:layout>
              <c:tx>
                <c:rich>
                  <a:bodyPr/>
                  <a:lstStyle/>
                  <a:p>
                    <a:r>
                      <a:rPr lang="en-US" dirty="0" smtClean="0"/>
                      <a:t>$</a:t>
                    </a:r>
                    <a:r>
                      <a:rPr lang="en-US" dirty="0" smtClean="0">
                        <a:solidFill>
                          <a:srgbClr val="990000"/>
                        </a:solidFill>
                      </a:rPr>
                      <a:t>7.0</a:t>
                    </a:r>
                    <a:endParaRPr lang="en-US" dirty="0">
                      <a:solidFill>
                        <a:srgbClr val="990000"/>
                      </a:solidFill>
                    </a:endParaRPr>
                  </a:p>
                </c:rich>
              </c:tx>
              <c:showLegendKey val="0"/>
              <c:showVal val="1"/>
              <c:showCatName val="0"/>
              <c:showSerName val="0"/>
              <c:showPercent val="0"/>
              <c:showBubbleSize val="0"/>
              <c:extLst>
                <c:ext xmlns:c15="http://schemas.microsoft.com/office/drawing/2012/chart" uri="{CE6537A1-D6FC-4f65-9D91-7224C49458BB}"/>
              </c:extLst>
            </c:dLbl>
            <c:spPr>
              <a:noFill/>
            </c:spPr>
            <c:txPr>
              <a:bodyPr/>
              <a:lstStyle/>
              <a:p>
                <a:pPr>
                  <a:defRPr sz="1600" b="1">
                    <a:solidFill>
                      <a:srgbClr val="99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Sheet1!$A$2:$A$49</c:f>
              <c:strCache>
                <c:ptCount val="48"/>
                <c:pt idx="0">
                  <c:v>JUL</c:v>
                </c:pt>
                <c:pt idx="1">
                  <c:v>AUG</c:v>
                </c:pt>
                <c:pt idx="2">
                  <c:v>SEP</c:v>
                </c:pt>
                <c:pt idx="3">
                  <c:v>OCT</c:v>
                </c:pt>
                <c:pt idx="4">
                  <c:v>NOV</c:v>
                </c:pt>
                <c:pt idx="5">
                  <c:v>DEC</c:v>
                </c:pt>
                <c:pt idx="6">
                  <c:v>JAN</c:v>
                </c:pt>
                <c:pt idx="7">
                  <c:v>FEB</c:v>
                </c:pt>
                <c:pt idx="8">
                  <c:v>MAR</c:v>
                </c:pt>
                <c:pt idx="9">
                  <c:v>APR</c:v>
                </c:pt>
                <c:pt idx="10">
                  <c:v>MAY</c:v>
                </c:pt>
                <c:pt idx="11">
                  <c:v>JUN</c:v>
                </c:pt>
                <c:pt idx="12">
                  <c:v>JUL</c:v>
                </c:pt>
                <c:pt idx="13">
                  <c:v>AUG</c:v>
                </c:pt>
                <c:pt idx="14">
                  <c:v>SEP</c:v>
                </c:pt>
                <c:pt idx="15">
                  <c:v>OCT</c:v>
                </c:pt>
                <c:pt idx="16">
                  <c:v>NOV</c:v>
                </c:pt>
                <c:pt idx="17">
                  <c:v>DEC</c:v>
                </c:pt>
                <c:pt idx="18">
                  <c:v>JAN</c:v>
                </c:pt>
                <c:pt idx="19">
                  <c:v>FEB</c:v>
                </c:pt>
                <c:pt idx="20">
                  <c:v>MAR</c:v>
                </c:pt>
                <c:pt idx="21">
                  <c:v>APR</c:v>
                </c:pt>
                <c:pt idx="22">
                  <c:v>MAY</c:v>
                </c:pt>
                <c:pt idx="23">
                  <c:v>JUN</c:v>
                </c:pt>
                <c:pt idx="24">
                  <c:v>JUL</c:v>
                </c:pt>
                <c:pt idx="25">
                  <c:v>AUG</c:v>
                </c:pt>
                <c:pt idx="26">
                  <c:v>SEP</c:v>
                </c:pt>
                <c:pt idx="27">
                  <c:v>OCT</c:v>
                </c:pt>
                <c:pt idx="28">
                  <c:v>NOV</c:v>
                </c:pt>
                <c:pt idx="29">
                  <c:v>DEC</c:v>
                </c:pt>
                <c:pt idx="30">
                  <c:v>JAN</c:v>
                </c:pt>
                <c:pt idx="31">
                  <c:v>FEB</c:v>
                </c:pt>
                <c:pt idx="32">
                  <c:v>MAR</c:v>
                </c:pt>
                <c:pt idx="33">
                  <c:v>APR</c:v>
                </c:pt>
                <c:pt idx="34">
                  <c:v>MAY</c:v>
                </c:pt>
                <c:pt idx="35">
                  <c:v>JUN</c:v>
                </c:pt>
                <c:pt idx="36">
                  <c:v>JUL</c:v>
                </c:pt>
                <c:pt idx="37">
                  <c:v>AUG</c:v>
                </c:pt>
                <c:pt idx="38">
                  <c:v>SEP</c:v>
                </c:pt>
                <c:pt idx="39">
                  <c:v>OCT</c:v>
                </c:pt>
                <c:pt idx="40">
                  <c:v>NOV</c:v>
                </c:pt>
                <c:pt idx="41">
                  <c:v>DEC</c:v>
                </c:pt>
                <c:pt idx="42">
                  <c:v>JAN</c:v>
                </c:pt>
                <c:pt idx="43">
                  <c:v>FEB</c:v>
                </c:pt>
                <c:pt idx="44">
                  <c:v>MAR</c:v>
                </c:pt>
                <c:pt idx="45">
                  <c:v>APR</c:v>
                </c:pt>
                <c:pt idx="46">
                  <c:v>MAY</c:v>
                </c:pt>
                <c:pt idx="47">
                  <c:v>JUN</c:v>
                </c:pt>
              </c:strCache>
            </c:strRef>
          </c:cat>
          <c:val>
            <c:numRef>
              <c:f>Sheet1!$D$2:$D$49</c:f>
              <c:numCache>
                <c:formatCode>General</c:formatCode>
                <c:ptCount val="48"/>
                <c:pt idx="12" formatCode="&quot;$&quot;#,##0">
                  <c:v>2239737</c:v>
                </c:pt>
                <c:pt idx="13" formatCode="&quot;$&quot;#,##0">
                  <c:v>2376412</c:v>
                </c:pt>
                <c:pt idx="14" formatCode="&quot;$&quot;#,##0">
                  <c:v>2513087</c:v>
                </c:pt>
                <c:pt idx="15" formatCode="&quot;$&quot;#,##0">
                  <c:v>2649762</c:v>
                </c:pt>
                <c:pt idx="16" formatCode="&quot;$&quot;#,##0">
                  <c:v>2786437</c:v>
                </c:pt>
                <c:pt idx="17" formatCode="&quot;$&quot;#,##0">
                  <c:v>2923112</c:v>
                </c:pt>
                <c:pt idx="18" formatCode="&quot;$&quot;#,##0">
                  <c:v>3059787</c:v>
                </c:pt>
                <c:pt idx="19" formatCode="&quot;$&quot;#,##0">
                  <c:v>3196461</c:v>
                </c:pt>
                <c:pt idx="20" formatCode="&quot;$&quot;#,##0">
                  <c:v>3333136</c:v>
                </c:pt>
                <c:pt idx="21" formatCode="&quot;$&quot;#,##0">
                  <c:v>3469811</c:v>
                </c:pt>
                <c:pt idx="22" formatCode="&quot;$&quot;#,##0">
                  <c:v>3606486</c:v>
                </c:pt>
                <c:pt idx="23" formatCode="&quot;$&quot;#,##0">
                  <c:v>3743161</c:v>
                </c:pt>
                <c:pt idx="24" formatCode="&quot;$&quot;#,##0">
                  <c:v>3879836</c:v>
                </c:pt>
                <c:pt idx="25" formatCode="&quot;$&quot;#,##0">
                  <c:v>4016511</c:v>
                </c:pt>
                <c:pt idx="26" formatCode="&quot;$&quot;#,##0">
                  <c:v>4153186</c:v>
                </c:pt>
                <c:pt idx="27" formatCode="&quot;$&quot;#,##0">
                  <c:v>4289860</c:v>
                </c:pt>
                <c:pt idx="28" formatCode="&quot;$&quot;#,##0">
                  <c:v>4426535</c:v>
                </c:pt>
                <c:pt idx="29" formatCode="&quot;$&quot;#,##0">
                  <c:v>4563210</c:v>
                </c:pt>
                <c:pt idx="30" formatCode="&quot;$&quot;#,##0">
                  <c:v>4699885</c:v>
                </c:pt>
                <c:pt idx="31" formatCode="&quot;$&quot;#,##0">
                  <c:v>4836560</c:v>
                </c:pt>
                <c:pt idx="32" formatCode="&quot;$&quot;#,##0">
                  <c:v>4973235</c:v>
                </c:pt>
                <c:pt idx="33" formatCode="&quot;$&quot;#,##0">
                  <c:v>5109910</c:v>
                </c:pt>
                <c:pt idx="34" formatCode="&quot;$&quot;#,##0">
                  <c:v>5246584</c:v>
                </c:pt>
                <c:pt idx="35" formatCode="&quot;$&quot;#,##0">
                  <c:v>5383259</c:v>
                </c:pt>
                <c:pt idx="36" formatCode="&quot;$&quot;#,##0">
                  <c:v>5519934</c:v>
                </c:pt>
                <c:pt idx="37" formatCode="&quot;$&quot;#,##0">
                  <c:v>5656609</c:v>
                </c:pt>
                <c:pt idx="38" formatCode="&quot;$&quot;#,##0">
                  <c:v>5793284</c:v>
                </c:pt>
                <c:pt idx="39" formatCode="&quot;$&quot;#,##0">
                  <c:v>5929959</c:v>
                </c:pt>
                <c:pt idx="40" formatCode="&quot;$&quot;#,##0">
                  <c:v>6066634</c:v>
                </c:pt>
                <c:pt idx="41" formatCode="&quot;$&quot;#,##0">
                  <c:v>6203309</c:v>
                </c:pt>
                <c:pt idx="42" formatCode="&quot;$&quot;#,##0">
                  <c:v>6339983</c:v>
                </c:pt>
                <c:pt idx="43" formatCode="&quot;$&quot;#,##0">
                  <c:v>6476658</c:v>
                </c:pt>
                <c:pt idx="44" formatCode="&quot;$&quot;#,##0">
                  <c:v>6613333</c:v>
                </c:pt>
                <c:pt idx="45" formatCode="&quot;$&quot;#,##0">
                  <c:v>6750008</c:v>
                </c:pt>
                <c:pt idx="46" formatCode="&quot;$&quot;#,##0">
                  <c:v>6886683</c:v>
                </c:pt>
                <c:pt idx="47" formatCode="&quot;$&quot;#,##0">
                  <c:v>7023358</c:v>
                </c:pt>
              </c:numCache>
            </c:numRef>
          </c:val>
          <c:smooth val="0"/>
        </c:ser>
        <c:dLbls>
          <c:showLegendKey val="0"/>
          <c:showVal val="0"/>
          <c:showCatName val="0"/>
          <c:showSerName val="0"/>
          <c:showPercent val="0"/>
          <c:showBubbleSize val="0"/>
        </c:dLbls>
        <c:marker val="1"/>
        <c:smooth val="0"/>
        <c:axId val="194253328"/>
        <c:axId val="193379304"/>
      </c:lineChart>
      <c:lineChart>
        <c:grouping val="standard"/>
        <c:varyColors val="0"/>
        <c:ser>
          <c:idx val="1"/>
          <c:order val="1"/>
          <c:tx>
            <c:strRef>
              <c:f>Sheet1!$C$1</c:f>
              <c:strCache>
                <c:ptCount val="1"/>
                <c:pt idx="0">
                  <c:v>Series 12</c:v>
                </c:pt>
              </c:strCache>
            </c:strRef>
          </c:tx>
          <c:spPr>
            <a:ln>
              <a:solidFill>
                <a:srgbClr val="000066"/>
              </a:solidFill>
            </a:ln>
          </c:spPr>
          <c:marker>
            <c:symbol val="none"/>
          </c:marker>
          <c:dLbls>
            <c:dLbl>
              <c:idx val="11"/>
              <c:layout>
                <c:manualLayout>
                  <c:x val="-4.8843455501409359E-2"/>
                  <c:y val="-6.7920070810704794E-2"/>
                </c:manualLayout>
              </c:layout>
              <c:spPr/>
              <c:txPr>
                <a:bodyPr/>
                <a:lstStyle/>
                <a:p>
                  <a:pPr>
                    <a:defRPr sz="1600" b="1">
                      <a:solidFill>
                        <a:srgbClr val="000066"/>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Sheet1!$A$2:$A$49</c:f>
              <c:strCache>
                <c:ptCount val="48"/>
                <c:pt idx="0">
                  <c:v>JUL</c:v>
                </c:pt>
                <c:pt idx="1">
                  <c:v>AUG</c:v>
                </c:pt>
                <c:pt idx="2">
                  <c:v>SEP</c:v>
                </c:pt>
                <c:pt idx="3">
                  <c:v>OCT</c:v>
                </c:pt>
                <c:pt idx="4">
                  <c:v>NOV</c:v>
                </c:pt>
                <c:pt idx="5">
                  <c:v>DEC</c:v>
                </c:pt>
                <c:pt idx="6">
                  <c:v>JAN</c:v>
                </c:pt>
                <c:pt idx="7">
                  <c:v>FEB</c:v>
                </c:pt>
                <c:pt idx="8">
                  <c:v>MAR</c:v>
                </c:pt>
                <c:pt idx="9">
                  <c:v>APR</c:v>
                </c:pt>
                <c:pt idx="10">
                  <c:v>MAY</c:v>
                </c:pt>
                <c:pt idx="11">
                  <c:v>JUN</c:v>
                </c:pt>
                <c:pt idx="12">
                  <c:v>JUL</c:v>
                </c:pt>
                <c:pt idx="13">
                  <c:v>AUG</c:v>
                </c:pt>
                <c:pt idx="14">
                  <c:v>SEP</c:v>
                </c:pt>
                <c:pt idx="15">
                  <c:v>OCT</c:v>
                </c:pt>
                <c:pt idx="16">
                  <c:v>NOV</c:v>
                </c:pt>
                <c:pt idx="17">
                  <c:v>DEC</c:v>
                </c:pt>
                <c:pt idx="18">
                  <c:v>JAN</c:v>
                </c:pt>
                <c:pt idx="19">
                  <c:v>FEB</c:v>
                </c:pt>
                <c:pt idx="20">
                  <c:v>MAR</c:v>
                </c:pt>
                <c:pt idx="21">
                  <c:v>APR</c:v>
                </c:pt>
                <c:pt idx="22">
                  <c:v>MAY</c:v>
                </c:pt>
                <c:pt idx="23">
                  <c:v>JUN</c:v>
                </c:pt>
                <c:pt idx="24">
                  <c:v>JUL</c:v>
                </c:pt>
                <c:pt idx="25">
                  <c:v>AUG</c:v>
                </c:pt>
                <c:pt idx="26">
                  <c:v>SEP</c:v>
                </c:pt>
                <c:pt idx="27">
                  <c:v>OCT</c:v>
                </c:pt>
                <c:pt idx="28">
                  <c:v>NOV</c:v>
                </c:pt>
                <c:pt idx="29">
                  <c:v>DEC</c:v>
                </c:pt>
                <c:pt idx="30">
                  <c:v>JAN</c:v>
                </c:pt>
                <c:pt idx="31">
                  <c:v>FEB</c:v>
                </c:pt>
                <c:pt idx="32">
                  <c:v>MAR</c:v>
                </c:pt>
                <c:pt idx="33">
                  <c:v>APR</c:v>
                </c:pt>
                <c:pt idx="34">
                  <c:v>MAY</c:v>
                </c:pt>
                <c:pt idx="35">
                  <c:v>JUN</c:v>
                </c:pt>
                <c:pt idx="36">
                  <c:v>JUL</c:v>
                </c:pt>
                <c:pt idx="37">
                  <c:v>AUG</c:v>
                </c:pt>
                <c:pt idx="38">
                  <c:v>SEP</c:v>
                </c:pt>
                <c:pt idx="39">
                  <c:v>OCT</c:v>
                </c:pt>
                <c:pt idx="40">
                  <c:v>NOV</c:v>
                </c:pt>
                <c:pt idx="41">
                  <c:v>DEC</c:v>
                </c:pt>
                <c:pt idx="42">
                  <c:v>JAN</c:v>
                </c:pt>
                <c:pt idx="43">
                  <c:v>FEB</c:v>
                </c:pt>
                <c:pt idx="44">
                  <c:v>MAR</c:v>
                </c:pt>
                <c:pt idx="45">
                  <c:v>APR</c:v>
                </c:pt>
                <c:pt idx="46">
                  <c:v>MAY</c:v>
                </c:pt>
                <c:pt idx="47">
                  <c:v>JUN</c:v>
                </c:pt>
              </c:strCache>
            </c:strRef>
          </c:cat>
          <c:val>
            <c:numRef>
              <c:f>Sheet1!$C$2:$C$49</c:f>
              <c:numCache>
                <c:formatCode>#,##0</c:formatCode>
                <c:ptCount val="48"/>
                <c:pt idx="0">
                  <c:v>192</c:v>
                </c:pt>
                <c:pt idx="1">
                  <c:v>292</c:v>
                </c:pt>
                <c:pt idx="2">
                  <c:v>337</c:v>
                </c:pt>
                <c:pt idx="3">
                  <c:v>388</c:v>
                </c:pt>
                <c:pt idx="4">
                  <c:v>386</c:v>
                </c:pt>
                <c:pt idx="5">
                  <c:v>402</c:v>
                </c:pt>
                <c:pt idx="6">
                  <c:v>439</c:v>
                </c:pt>
                <c:pt idx="7">
                  <c:v>475</c:v>
                </c:pt>
                <c:pt idx="8">
                  <c:v>506</c:v>
                </c:pt>
                <c:pt idx="9">
                  <c:v>544</c:v>
                </c:pt>
                <c:pt idx="10">
                  <c:v>534</c:v>
                </c:pt>
                <c:pt idx="11">
                  <c:v>597</c:v>
                </c:pt>
              </c:numCache>
            </c:numRef>
          </c:val>
          <c:smooth val="0"/>
        </c:ser>
        <c:ser>
          <c:idx val="3"/>
          <c:order val="3"/>
          <c:tx>
            <c:strRef>
              <c:f>Sheet1!$E$1</c:f>
              <c:strCache>
                <c:ptCount val="1"/>
                <c:pt idx="0">
                  <c:v>Series 14</c:v>
                </c:pt>
              </c:strCache>
            </c:strRef>
          </c:tx>
          <c:spPr>
            <a:ln w="28575">
              <a:solidFill>
                <a:srgbClr val="000066"/>
              </a:solidFill>
              <a:prstDash val="lgDash"/>
            </a:ln>
          </c:spPr>
          <c:marker>
            <c:symbol val="none"/>
          </c:marker>
          <c:dLbls>
            <c:dLbl>
              <c:idx val="35"/>
              <c:delete val="1"/>
              <c:extLst>
                <c:ext xmlns:c15="http://schemas.microsoft.com/office/drawing/2012/chart" uri="{CE6537A1-D6FC-4f65-9D91-7224C49458BB}"/>
              </c:extLst>
            </c:dLbl>
            <c:dLbl>
              <c:idx val="47"/>
              <c:layout>
                <c:manualLayout>
                  <c:x val="-6.2116848090210293E-2"/>
                  <c:y val="-5.956075551708046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rgbClr val="000066"/>
                    </a:solidFill>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Sheet1!$A$2:$A$49</c:f>
              <c:strCache>
                <c:ptCount val="48"/>
                <c:pt idx="0">
                  <c:v>JUL</c:v>
                </c:pt>
                <c:pt idx="1">
                  <c:v>AUG</c:v>
                </c:pt>
                <c:pt idx="2">
                  <c:v>SEP</c:v>
                </c:pt>
                <c:pt idx="3">
                  <c:v>OCT</c:v>
                </c:pt>
                <c:pt idx="4">
                  <c:v>NOV</c:v>
                </c:pt>
                <c:pt idx="5">
                  <c:v>DEC</c:v>
                </c:pt>
                <c:pt idx="6">
                  <c:v>JAN</c:v>
                </c:pt>
                <c:pt idx="7">
                  <c:v>FEB</c:v>
                </c:pt>
                <c:pt idx="8">
                  <c:v>MAR</c:v>
                </c:pt>
                <c:pt idx="9">
                  <c:v>APR</c:v>
                </c:pt>
                <c:pt idx="10">
                  <c:v>MAY</c:v>
                </c:pt>
                <c:pt idx="11">
                  <c:v>JUN</c:v>
                </c:pt>
                <c:pt idx="12">
                  <c:v>JUL</c:v>
                </c:pt>
                <c:pt idx="13">
                  <c:v>AUG</c:v>
                </c:pt>
                <c:pt idx="14">
                  <c:v>SEP</c:v>
                </c:pt>
                <c:pt idx="15">
                  <c:v>OCT</c:v>
                </c:pt>
                <c:pt idx="16">
                  <c:v>NOV</c:v>
                </c:pt>
                <c:pt idx="17">
                  <c:v>DEC</c:v>
                </c:pt>
                <c:pt idx="18">
                  <c:v>JAN</c:v>
                </c:pt>
                <c:pt idx="19">
                  <c:v>FEB</c:v>
                </c:pt>
                <c:pt idx="20">
                  <c:v>MAR</c:v>
                </c:pt>
                <c:pt idx="21">
                  <c:v>APR</c:v>
                </c:pt>
                <c:pt idx="22">
                  <c:v>MAY</c:v>
                </c:pt>
                <c:pt idx="23">
                  <c:v>JUN</c:v>
                </c:pt>
                <c:pt idx="24">
                  <c:v>JUL</c:v>
                </c:pt>
                <c:pt idx="25">
                  <c:v>AUG</c:v>
                </c:pt>
                <c:pt idx="26">
                  <c:v>SEP</c:v>
                </c:pt>
                <c:pt idx="27">
                  <c:v>OCT</c:v>
                </c:pt>
                <c:pt idx="28">
                  <c:v>NOV</c:v>
                </c:pt>
                <c:pt idx="29">
                  <c:v>DEC</c:v>
                </c:pt>
                <c:pt idx="30">
                  <c:v>JAN</c:v>
                </c:pt>
                <c:pt idx="31">
                  <c:v>FEB</c:v>
                </c:pt>
                <c:pt idx="32">
                  <c:v>MAR</c:v>
                </c:pt>
                <c:pt idx="33">
                  <c:v>APR</c:v>
                </c:pt>
                <c:pt idx="34">
                  <c:v>MAY</c:v>
                </c:pt>
                <c:pt idx="35">
                  <c:v>JUN</c:v>
                </c:pt>
                <c:pt idx="36">
                  <c:v>JUL</c:v>
                </c:pt>
                <c:pt idx="37">
                  <c:v>AUG</c:v>
                </c:pt>
                <c:pt idx="38">
                  <c:v>SEP</c:v>
                </c:pt>
                <c:pt idx="39">
                  <c:v>OCT</c:v>
                </c:pt>
                <c:pt idx="40">
                  <c:v>NOV</c:v>
                </c:pt>
                <c:pt idx="41">
                  <c:v>DEC</c:v>
                </c:pt>
                <c:pt idx="42">
                  <c:v>JAN</c:v>
                </c:pt>
                <c:pt idx="43">
                  <c:v>FEB</c:v>
                </c:pt>
                <c:pt idx="44">
                  <c:v>MAR</c:v>
                </c:pt>
                <c:pt idx="45">
                  <c:v>APR</c:v>
                </c:pt>
                <c:pt idx="46">
                  <c:v>MAY</c:v>
                </c:pt>
                <c:pt idx="47">
                  <c:v>JUN</c:v>
                </c:pt>
              </c:strCache>
            </c:strRef>
          </c:cat>
          <c:val>
            <c:numRef>
              <c:f>Sheet1!$E$2:$E$49</c:f>
              <c:numCache>
                <c:formatCode>General</c:formatCode>
                <c:ptCount val="48"/>
                <c:pt idx="12" formatCode="#,##0">
                  <c:v>934</c:v>
                </c:pt>
                <c:pt idx="13" formatCode="#,##0">
                  <c:v>991</c:v>
                </c:pt>
                <c:pt idx="14" formatCode="#,##0">
                  <c:v>1048</c:v>
                </c:pt>
                <c:pt idx="15" formatCode="#,##0">
                  <c:v>1105</c:v>
                </c:pt>
                <c:pt idx="16" formatCode="#,##0">
                  <c:v>1162</c:v>
                </c:pt>
                <c:pt idx="17" formatCode="#,##0">
                  <c:v>1219</c:v>
                </c:pt>
                <c:pt idx="18" formatCode="#,##0">
                  <c:v>1276</c:v>
                </c:pt>
                <c:pt idx="19" formatCode="#,##0">
                  <c:v>1333</c:v>
                </c:pt>
                <c:pt idx="20" formatCode="#,##0">
                  <c:v>1390</c:v>
                </c:pt>
                <c:pt idx="21" formatCode="#,##0">
                  <c:v>1447</c:v>
                </c:pt>
                <c:pt idx="22" formatCode="#,##0">
                  <c:v>1504</c:v>
                </c:pt>
                <c:pt idx="23" formatCode="#,##0">
                  <c:v>1561</c:v>
                </c:pt>
                <c:pt idx="24" formatCode="#,##0">
                  <c:v>1618</c:v>
                </c:pt>
                <c:pt idx="25" formatCode="#,##0">
                  <c:v>1675</c:v>
                </c:pt>
                <c:pt idx="26" formatCode="#,##0">
                  <c:v>1732</c:v>
                </c:pt>
                <c:pt idx="27" formatCode="#,##0">
                  <c:v>1789</c:v>
                </c:pt>
                <c:pt idx="28" formatCode="#,##0">
                  <c:v>1846</c:v>
                </c:pt>
                <c:pt idx="29" formatCode="#,##0">
                  <c:v>1902</c:v>
                </c:pt>
                <c:pt idx="30" formatCode="#,##0">
                  <c:v>1959</c:v>
                </c:pt>
                <c:pt idx="31" formatCode="#,##0">
                  <c:v>2016</c:v>
                </c:pt>
                <c:pt idx="32" formatCode="#,##0">
                  <c:v>2073</c:v>
                </c:pt>
                <c:pt idx="33" formatCode="#,##0">
                  <c:v>2130</c:v>
                </c:pt>
                <c:pt idx="34" formatCode="#,##0">
                  <c:v>2187</c:v>
                </c:pt>
                <c:pt idx="35" formatCode="#,##0">
                  <c:v>2244</c:v>
                </c:pt>
                <c:pt idx="36" formatCode="#,##0">
                  <c:v>2301</c:v>
                </c:pt>
                <c:pt idx="37" formatCode="#,##0">
                  <c:v>2358</c:v>
                </c:pt>
                <c:pt idx="38" formatCode="#,##0">
                  <c:v>2415</c:v>
                </c:pt>
                <c:pt idx="39" formatCode="#,##0">
                  <c:v>2472</c:v>
                </c:pt>
                <c:pt idx="40" formatCode="#,##0">
                  <c:v>2529</c:v>
                </c:pt>
                <c:pt idx="41" formatCode="#,##0">
                  <c:v>2586</c:v>
                </c:pt>
                <c:pt idx="42" formatCode="#,##0">
                  <c:v>2643</c:v>
                </c:pt>
                <c:pt idx="43" formatCode="#,##0">
                  <c:v>2700</c:v>
                </c:pt>
                <c:pt idx="44" formatCode="#,##0">
                  <c:v>2757</c:v>
                </c:pt>
                <c:pt idx="45" formatCode="#,##0">
                  <c:v>2814</c:v>
                </c:pt>
                <c:pt idx="46" formatCode="#,##0">
                  <c:v>2871</c:v>
                </c:pt>
                <c:pt idx="47" formatCode="#,##0">
                  <c:v>2928</c:v>
                </c:pt>
              </c:numCache>
            </c:numRef>
          </c:val>
          <c:smooth val="0"/>
        </c:ser>
        <c:dLbls>
          <c:showLegendKey val="0"/>
          <c:showVal val="0"/>
          <c:showCatName val="0"/>
          <c:showSerName val="0"/>
          <c:showPercent val="0"/>
          <c:showBubbleSize val="0"/>
        </c:dLbls>
        <c:marker val="1"/>
        <c:smooth val="0"/>
        <c:axId val="193384168"/>
        <c:axId val="193383784"/>
      </c:lineChart>
      <c:catAx>
        <c:axId val="194253328"/>
        <c:scaling>
          <c:orientation val="minMax"/>
        </c:scaling>
        <c:delete val="0"/>
        <c:axPos val="b"/>
        <c:numFmt formatCode="General" sourceLinked="0"/>
        <c:majorTickMark val="out"/>
        <c:minorTickMark val="none"/>
        <c:tickLblPos val="nextTo"/>
        <c:txPr>
          <a:bodyPr rot="-5400000" vert="horz"/>
          <a:lstStyle/>
          <a:p>
            <a:pPr>
              <a:defRPr sz="900"/>
            </a:pPr>
            <a:endParaRPr lang="en-US"/>
          </a:p>
        </c:txPr>
        <c:crossAx val="193379304"/>
        <c:crosses val="autoZero"/>
        <c:auto val="1"/>
        <c:lblAlgn val="ctr"/>
        <c:lblOffset val="100"/>
        <c:noMultiLvlLbl val="0"/>
      </c:catAx>
      <c:valAx>
        <c:axId val="193379304"/>
        <c:scaling>
          <c:orientation val="minMax"/>
          <c:max val="7500000"/>
          <c:min val="0"/>
        </c:scaling>
        <c:delete val="0"/>
        <c:axPos val="l"/>
        <c:numFmt formatCode="&quot;$&quot;#,##0" sourceLinked="1"/>
        <c:majorTickMark val="out"/>
        <c:minorTickMark val="none"/>
        <c:tickLblPos val="nextTo"/>
        <c:spPr>
          <a:ln>
            <a:solidFill>
              <a:schemeClr val="bg1">
                <a:lumMod val="65000"/>
              </a:schemeClr>
            </a:solidFill>
          </a:ln>
        </c:spPr>
        <c:txPr>
          <a:bodyPr/>
          <a:lstStyle/>
          <a:p>
            <a:pPr>
              <a:defRPr sz="1100"/>
            </a:pPr>
            <a:endParaRPr lang="en-US"/>
          </a:p>
        </c:txPr>
        <c:crossAx val="194253328"/>
        <c:crosses val="autoZero"/>
        <c:crossBetween val="midCat"/>
        <c:majorUnit val="7500000"/>
      </c:valAx>
      <c:valAx>
        <c:axId val="193383784"/>
        <c:scaling>
          <c:orientation val="minMax"/>
          <c:max val="3000"/>
          <c:min val="0"/>
        </c:scaling>
        <c:delete val="0"/>
        <c:axPos val="r"/>
        <c:numFmt formatCode="#,##0" sourceLinked="1"/>
        <c:majorTickMark val="out"/>
        <c:minorTickMark val="none"/>
        <c:tickLblPos val="nextTo"/>
        <c:spPr>
          <a:ln>
            <a:solidFill>
              <a:schemeClr val="bg1">
                <a:lumMod val="65000"/>
              </a:schemeClr>
            </a:solidFill>
          </a:ln>
        </c:spPr>
        <c:txPr>
          <a:bodyPr/>
          <a:lstStyle/>
          <a:p>
            <a:pPr>
              <a:defRPr sz="1100"/>
            </a:pPr>
            <a:endParaRPr lang="en-US"/>
          </a:p>
        </c:txPr>
        <c:crossAx val="193384168"/>
        <c:crosses val="max"/>
        <c:crossBetween val="between"/>
        <c:majorUnit val="3000"/>
      </c:valAx>
      <c:catAx>
        <c:axId val="193384168"/>
        <c:scaling>
          <c:orientation val="minMax"/>
        </c:scaling>
        <c:delete val="1"/>
        <c:axPos val="b"/>
        <c:numFmt formatCode="General" sourceLinked="1"/>
        <c:majorTickMark val="out"/>
        <c:minorTickMark val="none"/>
        <c:tickLblPos val="nextTo"/>
        <c:crossAx val="193383784"/>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34453981733505E-2"/>
          <c:y val="2.8795811518324606E-2"/>
          <c:w val="0.96593109203653293"/>
          <c:h val="0.69988106525951277"/>
        </c:manualLayout>
      </c:layout>
      <c:barChart>
        <c:barDir val="col"/>
        <c:grouping val="clustered"/>
        <c:varyColors val="0"/>
        <c:ser>
          <c:idx val="0"/>
          <c:order val="0"/>
          <c:tx>
            <c:strRef>
              <c:f>Sheet1!$B$1</c:f>
              <c:strCache>
                <c:ptCount val="1"/>
                <c:pt idx="0">
                  <c:v>NMHSSBedsPerK</c:v>
                </c:pt>
              </c:strCache>
            </c:strRef>
          </c:tx>
          <c:spPr>
            <a:solidFill>
              <a:schemeClr val="bg1">
                <a:lumMod val="75000"/>
              </a:schemeClr>
            </a:solidFill>
            <a:ln>
              <a:solidFill>
                <a:schemeClr val="bg1"/>
              </a:solidFill>
            </a:ln>
          </c:spPr>
          <c:invertIfNegative val="0"/>
          <c:dPt>
            <c:idx val="5"/>
            <c:invertIfNegative val="0"/>
            <c:bubble3D val="0"/>
            <c:spPr>
              <a:solidFill>
                <a:schemeClr val="tx2"/>
              </a:solidFill>
              <a:ln>
                <a:solidFill>
                  <a:schemeClr val="bg1"/>
                </a:solidFill>
              </a:ln>
            </c:spPr>
          </c:dPt>
          <c:dLbls>
            <c:dLbl>
              <c:idx val="0"/>
              <c:layout>
                <c:manualLayout>
                  <c:x val="-4.6457601768364106E-3"/>
                  <c:y val="0"/>
                </c:manualLayout>
              </c:layout>
              <c:showLegendKey val="0"/>
              <c:showVal val="1"/>
              <c:showCatName val="0"/>
              <c:showSerName val="0"/>
              <c:showPercent val="0"/>
              <c:showBubbleSize val="0"/>
              <c:extLst>
                <c:ext xmlns:c15="http://schemas.microsoft.com/office/drawing/2012/chart" uri="{CE6537A1-D6FC-4f65-9D91-7224C49458BB}"/>
              </c:extLst>
            </c:dLbl>
            <c:dLbl>
              <c:idx val="5"/>
              <c:spPr/>
              <c:txPr>
                <a:bodyPr/>
                <a:lstStyle/>
                <a:p>
                  <a:pPr>
                    <a:defRPr sz="1400" b="1">
                      <a:solidFill>
                        <a:schemeClr val="tx2"/>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50"/>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Sheet1!$A$2:$A$52</c:f>
              <c:strCache>
                <c:ptCount val="51"/>
                <c:pt idx="0">
                  <c:v>South Dakota</c:v>
                </c:pt>
                <c:pt idx="1">
                  <c:v>Oregon</c:v>
                </c:pt>
                <c:pt idx="2">
                  <c:v>New Mexico</c:v>
                </c:pt>
                <c:pt idx="3">
                  <c:v>Nevada</c:v>
                </c:pt>
                <c:pt idx="4">
                  <c:v>Utah</c:v>
                </c:pt>
                <c:pt idx="5">
                  <c:v>WASHINGTON</c:v>
                </c:pt>
                <c:pt idx="6">
                  <c:v>Colorado</c:v>
                </c:pt>
                <c:pt idx="7">
                  <c:v>Virginia</c:v>
                </c:pt>
                <c:pt idx="8">
                  <c:v>Texas</c:v>
                </c:pt>
                <c:pt idx="9">
                  <c:v>California</c:v>
                </c:pt>
                <c:pt idx="10">
                  <c:v>Montana</c:v>
                </c:pt>
                <c:pt idx="11">
                  <c:v>Wisconsin</c:v>
                </c:pt>
                <c:pt idx="12">
                  <c:v>West Virginia</c:v>
                </c:pt>
                <c:pt idx="13">
                  <c:v>Maryland</c:v>
                </c:pt>
                <c:pt idx="14">
                  <c:v>Arizona</c:v>
                </c:pt>
                <c:pt idx="15">
                  <c:v>Georgia</c:v>
                </c:pt>
                <c:pt idx="16">
                  <c:v>Hawaii</c:v>
                </c:pt>
                <c:pt idx="17">
                  <c:v>Indiana</c:v>
                </c:pt>
                <c:pt idx="18">
                  <c:v>Michigan</c:v>
                </c:pt>
                <c:pt idx="19">
                  <c:v>Alaska</c:v>
                </c:pt>
                <c:pt idx="20">
                  <c:v>Nebraska</c:v>
                </c:pt>
                <c:pt idx="21">
                  <c:v>Ohio</c:v>
                </c:pt>
                <c:pt idx="22">
                  <c:v>Kansas</c:v>
                </c:pt>
                <c:pt idx="23">
                  <c:v>Florida</c:v>
                </c:pt>
                <c:pt idx="24">
                  <c:v>Idaho</c:v>
                </c:pt>
                <c:pt idx="25">
                  <c:v>North Carolina</c:v>
                </c:pt>
                <c:pt idx="26">
                  <c:v>District of Columbia</c:v>
                </c:pt>
                <c:pt idx="27">
                  <c:v>Illinois</c:v>
                </c:pt>
                <c:pt idx="28">
                  <c:v>Tennessee</c:v>
                </c:pt>
                <c:pt idx="29">
                  <c:v>Minnesota</c:v>
                </c:pt>
                <c:pt idx="30">
                  <c:v>South Carolina</c:v>
                </c:pt>
                <c:pt idx="31">
                  <c:v>Wyoming</c:v>
                </c:pt>
                <c:pt idx="32">
                  <c:v>New York</c:v>
                </c:pt>
                <c:pt idx="33">
                  <c:v>Massachusetts</c:v>
                </c:pt>
                <c:pt idx="34">
                  <c:v>Alabama</c:v>
                </c:pt>
                <c:pt idx="35">
                  <c:v>Delaware</c:v>
                </c:pt>
                <c:pt idx="36">
                  <c:v>Iowa</c:v>
                </c:pt>
                <c:pt idx="37">
                  <c:v>Maine</c:v>
                </c:pt>
                <c:pt idx="38">
                  <c:v>New Jersey</c:v>
                </c:pt>
                <c:pt idx="39">
                  <c:v>Oklahoma</c:v>
                </c:pt>
                <c:pt idx="40">
                  <c:v>Pennsylvania</c:v>
                </c:pt>
                <c:pt idx="41">
                  <c:v>Connecticut</c:v>
                </c:pt>
                <c:pt idx="42">
                  <c:v>Louisiana</c:v>
                </c:pt>
                <c:pt idx="43">
                  <c:v>Arkansas</c:v>
                </c:pt>
                <c:pt idx="44">
                  <c:v>Missouri</c:v>
                </c:pt>
                <c:pt idx="45">
                  <c:v>Rhode Island</c:v>
                </c:pt>
                <c:pt idx="46">
                  <c:v>New Hampshire</c:v>
                </c:pt>
                <c:pt idx="47">
                  <c:v>Kentucky</c:v>
                </c:pt>
                <c:pt idx="48">
                  <c:v>Mississippi</c:v>
                </c:pt>
                <c:pt idx="49">
                  <c:v>Vermont</c:v>
                </c:pt>
                <c:pt idx="50">
                  <c:v>North Dakota</c:v>
                </c:pt>
              </c:strCache>
            </c:strRef>
          </c:cat>
          <c:val>
            <c:numRef>
              <c:f>Sheet1!$B$2:$B$52</c:f>
              <c:numCache>
                <c:formatCode>0.0</c:formatCode>
                <c:ptCount val="51"/>
                <c:pt idx="0">
                  <c:v>4.3684973097337405</c:v>
                </c:pt>
                <c:pt idx="1">
                  <c:v>7.4382873963127274</c:v>
                </c:pt>
                <c:pt idx="2">
                  <c:v>8.0202706337070353</c:v>
                </c:pt>
                <c:pt idx="3">
                  <c:v>8.5924470187513631</c:v>
                </c:pt>
                <c:pt idx="4">
                  <c:v>8.8029981307827363</c:v>
                </c:pt>
                <c:pt idx="5">
                  <c:v>9.0629071170614264</c:v>
                </c:pt>
                <c:pt idx="6">
                  <c:v>9.576305172221053</c:v>
                </c:pt>
                <c:pt idx="7">
                  <c:v>11.263981787919972</c:v>
                </c:pt>
                <c:pt idx="8">
                  <c:v>11.77814049568912</c:v>
                </c:pt>
                <c:pt idx="9">
                  <c:v>12.493396461288564</c:v>
                </c:pt>
                <c:pt idx="10">
                  <c:v>13.023455242892449</c:v>
                </c:pt>
                <c:pt idx="11">
                  <c:v>13.078264572066754</c:v>
                </c:pt>
                <c:pt idx="12">
                  <c:v>13.204956008632267</c:v>
                </c:pt>
                <c:pt idx="13">
                  <c:v>14.223728438998135</c:v>
                </c:pt>
                <c:pt idx="14">
                  <c:v>14.315453671073142</c:v>
                </c:pt>
                <c:pt idx="15">
                  <c:v>14.436777205989479</c:v>
                </c:pt>
                <c:pt idx="16">
                  <c:v>14.474727416879423</c:v>
                </c:pt>
                <c:pt idx="17">
                  <c:v>15.743628663961301</c:v>
                </c:pt>
                <c:pt idx="18">
                  <c:v>15.765193591413366</c:v>
                </c:pt>
                <c:pt idx="19">
                  <c:v>17.710919058332571</c:v>
                </c:pt>
                <c:pt idx="20">
                  <c:v>17.74626744981795</c:v>
                </c:pt>
                <c:pt idx="21">
                  <c:v>18.085828168521459</c:v>
                </c:pt>
                <c:pt idx="22">
                  <c:v>18.702733803328041</c:v>
                </c:pt>
                <c:pt idx="23">
                  <c:v>18.900653609998603</c:v>
                </c:pt>
                <c:pt idx="24">
                  <c:v>18.927623920731111</c:v>
                </c:pt>
                <c:pt idx="25">
                  <c:v>19.251478889495164</c:v>
                </c:pt>
                <c:pt idx="26">
                  <c:v>19.417601408423355</c:v>
                </c:pt>
                <c:pt idx="27">
                  <c:v>19.783581911527605</c:v>
                </c:pt>
                <c:pt idx="28">
                  <c:v>19.817742360916228</c:v>
                </c:pt>
                <c:pt idx="29">
                  <c:v>19.869553202599654</c:v>
                </c:pt>
                <c:pt idx="30">
                  <c:v>19.939178027154043</c:v>
                </c:pt>
                <c:pt idx="31">
                  <c:v>20.768870631056853</c:v>
                </c:pt>
                <c:pt idx="32">
                  <c:v>20.82177745234225</c:v>
                </c:pt>
                <c:pt idx="33">
                  <c:v>22.269328015816537</c:v>
                </c:pt>
                <c:pt idx="34">
                  <c:v>22.716199502783827</c:v>
                </c:pt>
                <c:pt idx="35">
                  <c:v>23.260043984632937</c:v>
                </c:pt>
                <c:pt idx="36">
                  <c:v>23.609635735649146</c:v>
                </c:pt>
                <c:pt idx="37">
                  <c:v>24.017684243495651</c:v>
                </c:pt>
                <c:pt idx="38">
                  <c:v>24.123825054655541</c:v>
                </c:pt>
                <c:pt idx="39">
                  <c:v>27.376969796714128</c:v>
                </c:pt>
                <c:pt idx="40">
                  <c:v>27.93715646518379</c:v>
                </c:pt>
                <c:pt idx="41">
                  <c:v>28.067067164631361</c:v>
                </c:pt>
                <c:pt idx="42">
                  <c:v>30.427320236178961</c:v>
                </c:pt>
                <c:pt idx="43">
                  <c:v>31.756523787270094</c:v>
                </c:pt>
                <c:pt idx="44">
                  <c:v>32.359024457765905</c:v>
                </c:pt>
                <c:pt idx="45">
                  <c:v>32.911570604830963</c:v>
                </c:pt>
                <c:pt idx="46">
                  <c:v>36.716902064491265</c:v>
                </c:pt>
                <c:pt idx="47">
                  <c:v>41.035795664166528</c:v>
                </c:pt>
                <c:pt idx="48">
                  <c:v>45.928973930606965</c:v>
                </c:pt>
                <c:pt idx="49">
                  <c:v>49.327060761680059</c:v>
                </c:pt>
                <c:pt idx="50">
                  <c:v>75.900000000000006</c:v>
                </c:pt>
              </c:numCache>
            </c:numRef>
          </c:val>
        </c:ser>
        <c:dLbls>
          <c:showLegendKey val="0"/>
          <c:showVal val="0"/>
          <c:showCatName val="0"/>
          <c:showSerName val="0"/>
          <c:showPercent val="0"/>
          <c:showBubbleSize val="0"/>
        </c:dLbls>
        <c:gapWidth val="12"/>
        <c:axId val="255580992"/>
        <c:axId val="255581376"/>
      </c:barChart>
      <c:catAx>
        <c:axId val="255580992"/>
        <c:scaling>
          <c:orientation val="maxMin"/>
        </c:scaling>
        <c:delete val="0"/>
        <c:axPos val="b"/>
        <c:numFmt formatCode="General" sourceLinked="0"/>
        <c:majorTickMark val="none"/>
        <c:minorTickMark val="none"/>
        <c:tickLblPos val="nextTo"/>
        <c:spPr>
          <a:ln>
            <a:noFill/>
          </a:ln>
        </c:spPr>
        <c:txPr>
          <a:bodyPr rot="-5400000" vert="horz"/>
          <a:lstStyle/>
          <a:p>
            <a:pPr>
              <a:lnSpc>
                <a:spcPts val="1200"/>
              </a:lnSpc>
              <a:defRPr sz="1050">
                <a:solidFill>
                  <a:schemeClr val="tx1">
                    <a:lumMod val="65000"/>
                    <a:lumOff val="35000"/>
                  </a:schemeClr>
                </a:solidFill>
              </a:defRPr>
            </a:pPr>
            <a:endParaRPr lang="en-US"/>
          </a:p>
        </c:txPr>
        <c:crossAx val="255581376"/>
        <c:crosses val="autoZero"/>
        <c:auto val="1"/>
        <c:lblAlgn val="ctr"/>
        <c:lblOffset val="50"/>
        <c:noMultiLvlLbl val="0"/>
      </c:catAx>
      <c:valAx>
        <c:axId val="255581376"/>
        <c:scaling>
          <c:orientation val="minMax"/>
        </c:scaling>
        <c:delete val="1"/>
        <c:axPos val="r"/>
        <c:numFmt formatCode="0.0" sourceLinked="1"/>
        <c:majorTickMark val="out"/>
        <c:minorTickMark val="none"/>
        <c:tickLblPos val="nextTo"/>
        <c:crossAx val="2555809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35911842677957E-2"/>
          <c:y val="0.13078205128480944"/>
          <c:w val="0.94063229533494241"/>
          <c:h val="0.80354692215199908"/>
        </c:manualLayout>
      </c:layout>
      <c:areaChart>
        <c:grouping val="standard"/>
        <c:varyColors val="0"/>
        <c:ser>
          <c:idx val="0"/>
          <c:order val="0"/>
          <c:tx>
            <c:strRef>
              <c:f>Sheet1!$B$1</c:f>
              <c:strCache>
                <c:ptCount val="1"/>
                <c:pt idx="0">
                  <c:v>90 day commitments included</c:v>
                </c:pt>
              </c:strCache>
            </c:strRef>
          </c:tx>
          <c:spPr>
            <a:gradFill>
              <a:gsLst>
                <a:gs pos="19000">
                  <a:schemeClr val="accent1">
                    <a:lumMod val="60000"/>
                    <a:lumOff val="40000"/>
                  </a:schemeClr>
                </a:gs>
                <a:gs pos="57000">
                  <a:schemeClr val="accent1">
                    <a:tint val="44500"/>
                    <a:satMod val="160000"/>
                  </a:schemeClr>
                </a:gs>
                <a:gs pos="100000">
                  <a:schemeClr val="accent1">
                    <a:tint val="23500"/>
                    <a:satMod val="160000"/>
                  </a:schemeClr>
                </a:gs>
              </a:gsLst>
              <a:lin ang="5400000" scaled="0"/>
            </a:gradFill>
            <a:ln w="38100">
              <a:noFill/>
            </a:ln>
          </c:spPr>
          <c:cat>
            <c:strRef>
              <c:f>Sheet1!$A$2:$A$366</c:f>
              <c:strCache>
                <c:ptCount val="365"/>
                <c:pt idx="0">
                  <c:v>JUL</c:v>
                </c:pt>
                <c:pt idx="1">
                  <c:v>JUL</c:v>
                </c:pt>
                <c:pt idx="2">
                  <c:v>JUL</c:v>
                </c:pt>
                <c:pt idx="3">
                  <c:v>JUL</c:v>
                </c:pt>
                <c:pt idx="4">
                  <c:v>JUL</c:v>
                </c:pt>
                <c:pt idx="5">
                  <c:v>JUL</c:v>
                </c:pt>
                <c:pt idx="6">
                  <c:v>JUL</c:v>
                </c:pt>
                <c:pt idx="7">
                  <c:v>JUL</c:v>
                </c:pt>
                <c:pt idx="8">
                  <c:v>JUL</c:v>
                </c:pt>
                <c:pt idx="9">
                  <c:v>JUL</c:v>
                </c:pt>
                <c:pt idx="10">
                  <c:v>JUL</c:v>
                </c:pt>
                <c:pt idx="11">
                  <c:v>JUL</c:v>
                </c:pt>
                <c:pt idx="12">
                  <c:v>JUL</c:v>
                </c:pt>
                <c:pt idx="13">
                  <c:v>JUL</c:v>
                </c:pt>
                <c:pt idx="14">
                  <c:v>JUL</c:v>
                </c:pt>
                <c:pt idx="15">
                  <c:v>JUL</c:v>
                </c:pt>
                <c:pt idx="16">
                  <c:v>JUL</c:v>
                </c:pt>
                <c:pt idx="17">
                  <c:v>JUL</c:v>
                </c:pt>
                <c:pt idx="18">
                  <c:v>JUL</c:v>
                </c:pt>
                <c:pt idx="19">
                  <c:v>JUL</c:v>
                </c:pt>
                <c:pt idx="20">
                  <c:v>JUL</c:v>
                </c:pt>
                <c:pt idx="21">
                  <c:v>JUL</c:v>
                </c:pt>
                <c:pt idx="22">
                  <c:v>JUL</c:v>
                </c:pt>
                <c:pt idx="23">
                  <c:v>JUL</c:v>
                </c:pt>
                <c:pt idx="24">
                  <c:v>JUL</c:v>
                </c:pt>
                <c:pt idx="25">
                  <c:v>JUL</c:v>
                </c:pt>
                <c:pt idx="26">
                  <c:v>JUL</c:v>
                </c:pt>
                <c:pt idx="27">
                  <c:v>JUL</c:v>
                </c:pt>
                <c:pt idx="28">
                  <c:v>JUL</c:v>
                </c:pt>
                <c:pt idx="29">
                  <c:v>JUL</c:v>
                </c:pt>
                <c:pt idx="30">
                  <c:v>JUL</c:v>
                </c:pt>
                <c:pt idx="31">
                  <c:v>AUG</c:v>
                </c:pt>
                <c:pt idx="32">
                  <c:v>AUG</c:v>
                </c:pt>
                <c:pt idx="33">
                  <c:v>AUG</c:v>
                </c:pt>
                <c:pt idx="34">
                  <c:v>AUG</c:v>
                </c:pt>
                <c:pt idx="35">
                  <c:v>AUG</c:v>
                </c:pt>
                <c:pt idx="36">
                  <c:v>AUG</c:v>
                </c:pt>
                <c:pt idx="37">
                  <c:v>AUG</c:v>
                </c:pt>
                <c:pt idx="38">
                  <c:v>AUG</c:v>
                </c:pt>
                <c:pt idx="39">
                  <c:v>AUG</c:v>
                </c:pt>
                <c:pt idx="40">
                  <c:v>AUG</c:v>
                </c:pt>
                <c:pt idx="41">
                  <c:v>AUG</c:v>
                </c:pt>
                <c:pt idx="42">
                  <c:v>AUG</c:v>
                </c:pt>
                <c:pt idx="43">
                  <c:v>AUG</c:v>
                </c:pt>
                <c:pt idx="44">
                  <c:v>AUG</c:v>
                </c:pt>
                <c:pt idx="45">
                  <c:v>AUG</c:v>
                </c:pt>
                <c:pt idx="46">
                  <c:v>AUG</c:v>
                </c:pt>
                <c:pt idx="47">
                  <c:v>AUG</c:v>
                </c:pt>
                <c:pt idx="48">
                  <c:v>AUG</c:v>
                </c:pt>
                <c:pt idx="49">
                  <c:v>AUG</c:v>
                </c:pt>
                <c:pt idx="50">
                  <c:v>AUG</c:v>
                </c:pt>
                <c:pt idx="51">
                  <c:v>AUG</c:v>
                </c:pt>
                <c:pt idx="52">
                  <c:v>AUG</c:v>
                </c:pt>
                <c:pt idx="53">
                  <c:v>AUG</c:v>
                </c:pt>
                <c:pt idx="54">
                  <c:v>AUG</c:v>
                </c:pt>
                <c:pt idx="55">
                  <c:v>AUG</c:v>
                </c:pt>
                <c:pt idx="56">
                  <c:v>AUG</c:v>
                </c:pt>
                <c:pt idx="57">
                  <c:v>AUG</c:v>
                </c:pt>
                <c:pt idx="58">
                  <c:v>AUG</c:v>
                </c:pt>
                <c:pt idx="59">
                  <c:v>AUG</c:v>
                </c:pt>
                <c:pt idx="60">
                  <c:v>AUG</c:v>
                </c:pt>
                <c:pt idx="61">
                  <c:v>AUG</c:v>
                </c:pt>
                <c:pt idx="62">
                  <c:v>SEP</c:v>
                </c:pt>
                <c:pt idx="63">
                  <c:v>SEP</c:v>
                </c:pt>
                <c:pt idx="64">
                  <c:v>SEP</c:v>
                </c:pt>
                <c:pt idx="65">
                  <c:v>SEP</c:v>
                </c:pt>
                <c:pt idx="66">
                  <c:v>SEP</c:v>
                </c:pt>
                <c:pt idx="67">
                  <c:v>SEP</c:v>
                </c:pt>
                <c:pt idx="68">
                  <c:v>SEP</c:v>
                </c:pt>
                <c:pt idx="69">
                  <c:v>SEP</c:v>
                </c:pt>
                <c:pt idx="70">
                  <c:v>SEP</c:v>
                </c:pt>
                <c:pt idx="71">
                  <c:v>SEP</c:v>
                </c:pt>
                <c:pt idx="72">
                  <c:v>SEP</c:v>
                </c:pt>
                <c:pt idx="73">
                  <c:v>SEP</c:v>
                </c:pt>
                <c:pt idx="74">
                  <c:v>SEP</c:v>
                </c:pt>
                <c:pt idx="75">
                  <c:v>SEP</c:v>
                </c:pt>
                <c:pt idx="76">
                  <c:v>SEP</c:v>
                </c:pt>
                <c:pt idx="77">
                  <c:v>SEP</c:v>
                </c:pt>
                <c:pt idx="78">
                  <c:v>SEP</c:v>
                </c:pt>
                <c:pt idx="79">
                  <c:v>SEP</c:v>
                </c:pt>
                <c:pt idx="80">
                  <c:v>SEP</c:v>
                </c:pt>
                <c:pt idx="81">
                  <c:v>SEP</c:v>
                </c:pt>
                <c:pt idx="82">
                  <c:v>SEP</c:v>
                </c:pt>
                <c:pt idx="83">
                  <c:v>SEP</c:v>
                </c:pt>
                <c:pt idx="84">
                  <c:v>SEP</c:v>
                </c:pt>
                <c:pt idx="85">
                  <c:v>SEP</c:v>
                </c:pt>
                <c:pt idx="86">
                  <c:v>SEP</c:v>
                </c:pt>
                <c:pt idx="87">
                  <c:v>SEP</c:v>
                </c:pt>
                <c:pt idx="88">
                  <c:v>SEP</c:v>
                </c:pt>
                <c:pt idx="89">
                  <c:v>SEP</c:v>
                </c:pt>
                <c:pt idx="90">
                  <c:v>SEP</c:v>
                </c:pt>
                <c:pt idx="91">
                  <c:v>SEP</c:v>
                </c:pt>
                <c:pt idx="92">
                  <c:v>OCT</c:v>
                </c:pt>
                <c:pt idx="93">
                  <c:v>OCT</c:v>
                </c:pt>
                <c:pt idx="94">
                  <c:v>OCT</c:v>
                </c:pt>
                <c:pt idx="95">
                  <c:v>OCT</c:v>
                </c:pt>
                <c:pt idx="96">
                  <c:v>OCT</c:v>
                </c:pt>
                <c:pt idx="97">
                  <c:v>OCT</c:v>
                </c:pt>
                <c:pt idx="98">
                  <c:v>OCT</c:v>
                </c:pt>
                <c:pt idx="99">
                  <c:v>OCT</c:v>
                </c:pt>
                <c:pt idx="100">
                  <c:v>OCT</c:v>
                </c:pt>
                <c:pt idx="101">
                  <c:v>OCT</c:v>
                </c:pt>
                <c:pt idx="102">
                  <c:v>OCT</c:v>
                </c:pt>
                <c:pt idx="103">
                  <c:v>OCT</c:v>
                </c:pt>
                <c:pt idx="104">
                  <c:v>OCT</c:v>
                </c:pt>
                <c:pt idx="105">
                  <c:v>OCT</c:v>
                </c:pt>
                <c:pt idx="106">
                  <c:v>OCT</c:v>
                </c:pt>
                <c:pt idx="107">
                  <c:v>OCT</c:v>
                </c:pt>
                <c:pt idx="108">
                  <c:v>OCT</c:v>
                </c:pt>
                <c:pt idx="109">
                  <c:v>OCT</c:v>
                </c:pt>
                <c:pt idx="110">
                  <c:v>OCT</c:v>
                </c:pt>
                <c:pt idx="111">
                  <c:v>OCT</c:v>
                </c:pt>
                <c:pt idx="112">
                  <c:v>OCT</c:v>
                </c:pt>
                <c:pt idx="113">
                  <c:v>OCT</c:v>
                </c:pt>
                <c:pt idx="114">
                  <c:v>OCT</c:v>
                </c:pt>
                <c:pt idx="115">
                  <c:v>OCT</c:v>
                </c:pt>
                <c:pt idx="116">
                  <c:v>OCT</c:v>
                </c:pt>
                <c:pt idx="117">
                  <c:v>OCT</c:v>
                </c:pt>
                <c:pt idx="118">
                  <c:v>OCT</c:v>
                </c:pt>
                <c:pt idx="119">
                  <c:v>OCT</c:v>
                </c:pt>
                <c:pt idx="120">
                  <c:v>OCT</c:v>
                </c:pt>
                <c:pt idx="121">
                  <c:v>OCT</c:v>
                </c:pt>
                <c:pt idx="122">
                  <c:v>OCT</c:v>
                </c:pt>
                <c:pt idx="123">
                  <c:v>NOV</c:v>
                </c:pt>
                <c:pt idx="124">
                  <c:v>NOV</c:v>
                </c:pt>
                <c:pt idx="125">
                  <c:v>NOV</c:v>
                </c:pt>
                <c:pt idx="126">
                  <c:v>NOV</c:v>
                </c:pt>
                <c:pt idx="127">
                  <c:v>NOV</c:v>
                </c:pt>
                <c:pt idx="128">
                  <c:v>NOV</c:v>
                </c:pt>
                <c:pt idx="129">
                  <c:v>NOV</c:v>
                </c:pt>
                <c:pt idx="130">
                  <c:v>NOV</c:v>
                </c:pt>
                <c:pt idx="131">
                  <c:v>NOV</c:v>
                </c:pt>
                <c:pt idx="132">
                  <c:v>NOV</c:v>
                </c:pt>
                <c:pt idx="133">
                  <c:v>NOV</c:v>
                </c:pt>
                <c:pt idx="134">
                  <c:v>NOV</c:v>
                </c:pt>
                <c:pt idx="135">
                  <c:v>NOV</c:v>
                </c:pt>
                <c:pt idx="136">
                  <c:v>NOV</c:v>
                </c:pt>
                <c:pt idx="137">
                  <c:v>NOV</c:v>
                </c:pt>
                <c:pt idx="138">
                  <c:v>NOV</c:v>
                </c:pt>
                <c:pt idx="139">
                  <c:v>NOV</c:v>
                </c:pt>
                <c:pt idx="140">
                  <c:v>NOV</c:v>
                </c:pt>
                <c:pt idx="141">
                  <c:v>NOV</c:v>
                </c:pt>
                <c:pt idx="142">
                  <c:v>NOV</c:v>
                </c:pt>
                <c:pt idx="143">
                  <c:v>NOV</c:v>
                </c:pt>
                <c:pt idx="144">
                  <c:v>NOV</c:v>
                </c:pt>
                <c:pt idx="145">
                  <c:v>NOV</c:v>
                </c:pt>
                <c:pt idx="146">
                  <c:v>NOV</c:v>
                </c:pt>
                <c:pt idx="147">
                  <c:v>NOV</c:v>
                </c:pt>
                <c:pt idx="148">
                  <c:v>NOV</c:v>
                </c:pt>
                <c:pt idx="149">
                  <c:v>NOV</c:v>
                </c:pt>
                <c:pt idx="150">
                  <c:v>NOV</c:v>
                </c:pt>
                <c:pt idx="151">
                  <c:v>NOV</c:v>
                </c:pt>
                <c:pt idx="152">
                  <c:v>NOV</c:v>
                </c:pt>
                <c:pt idx="153">
                  <c:v>DEC</c:v>
                </c:pt>
                <c:pt idx="154">
                  <c:v>DEC</c:v>
                </c:pt>
                <c:pt idx="155">
                  <c:v>DEC</c:v>
                </c:pt>
                <c:pt idx="156">
                  <c:v>DEC</c:v>
                </c:pt>
                <c:pt idx="157">
                  <c:v>DEC</c:v>
                </c:pt>
                <c:pt idx="158">
                  <c:v>DEC</c:v>
                </c:pt>
                <c:pt idx="159">
                  <c:v>DEC</c:v>
                </c:pt>
                <c:pt idx="160">
                  <c:v>DEC</c:v>
                </c:pt>
                <c:pt idx="161">
                  <c:v>DEC</c:v>
                </c:pt>
                <c:pt idx="162">
                  <c:v>DEC</c:v>
                </c:pt>
                <c:pt idx="163">
                  <c:v>DEC</c:v>
                </c:pt>
                <c:pt idx="164">
                  <c:v>DEC</c:v>
                </c:pt>
                <c:pt idx="165">
                  <c:v>DEC</c:v>
                </c:pt>
                <c:pt idx="166">
                  <c:v>DEC</c:v>
                </c:pt>
                <c:pt idx="167">
                  <c:v>DEC</c:v>
                </c:pt>
                <c:pt idx="168">
                  <c:v>DEC</c:v>
                </c:pt>
                <c:pt idx="169">
                  <c:v>DEC</c:v>
                </c:pt>
                <c:pt idx="170">
                  <c:v>DEC</c:v>
                </c:pt>
                <c:pt idx="171">
                  <c:v>DEC</c:v>
                </c:pt>
                <c:pt idx="172">
                  <c:v>DEC</c:v>
                </c:pt>
                <c:pt idx="173">
                  <c:v>DEC</c:v>
                </c:pt>
                <c:pt idx="174">
                  <c:v>DEC</c:v>
                </c:pt>
                <c:pt idx="175">
                  <c:v>DEC</c:v>
                </c:pt>
                <c:pt idx="176">
                  <c:v>DEC</c:v>
                </c:pt>
                <c:pt idx="177">
                  <c:v>DEC</c:v>
                </c:pt>
                <c:pt idx="178">
                  <c:v>DEC</c:v>
                </c:pt>
                <c:pt idx="179">
                  <c:v>DEC</c:v>
                </c:pt>
                <c:pt idx="180">
                  <c:v>DEC</c:v>
                </c:pt>
                <c:pt idx="181">
                  <c:v>DEC</c:v>
                </c:pt>
                <c:pt idx="182">
                  <c:v>DEC</c:v>
                </c:pt>
                <c:pt idx="183">
                  <c:v>DEC</c:v>
                </c:pt>
                <c:pt idx="184">
                  <c:v>JAN</c:v>
                </c:pt>
                <c:pt idx="185">
                  <c:v>JAN</c:v>
                </c:pt>
                <c:pt idx="186">
                  <c:v>JAN</c:v>
                </c:pt>
                <c:pt idx="187">
                  <c:v>JAN</c:v>
                </c:pt>
                <c:pt idx="188">
                  <c:v>JAN</c:v>
                </c:pt>
                <c:pt idx="189">
                  <c:v>JAN</c:v>
                </c:pt>
                <c:pt idx="190">
                  <c:v>JAN</c:v>
                </c:pt>
                <c:pt idx="191">
                  <c:v>JAN</c:v>
                </c:pt>
                <c:pt idx="192">
                  <c:v>JAN</c:v>
                </c:pt>
                <c:pt idx="193">
                  <c:v>JAN</c:v>
                </c:pt>
                <c:pt idx="194">
                  <c:v>JAN</c:v>
                </c:pt>
                <c:pt idx="195">
                  <c:v>JAN</c:v>
                </c:pt>
                <c:pt idx="196">
                  <c:v>JAN</c:v>
                </c:pt>
                <c:pt idx="197">
                  <c:v>JAN</c:v>
                </c:pt>
                <c:pt idx="198">
                  <c:v>JAN</c:v>
                </c:pt>
                <c:pt idx="199">
                  <c:v>JAN</c:v>
                </c:pt>
                <c:pt idx="200">
                  <c:v>JAN</c:v>
                </c:pt>
                <c:pt idx="201">
                  <c:v>JAN</c:v>
                </c:pt>
                <c:pt idx="202">
                  <c:v>JAN</c:v>
                </c:pt>
                <c:pt idx="203">
                  <c:v>JAN</c:v>
                </c:pt>
                <c:pt idx="204">
                  <c:v>JAN</c:v>
                </c:pt>
                <c:pt idx="205">
                  <c:v>JAN</c:v>
                </c:pt>
                <c:pt idx="206">
                  <c:v>JAN</c:v>
                </c:pt>
                <c:pt idx="207">
                  <c:v>JAN</c:v>
                </c:pt>
                <c:pt idx="208">
                  <c:v>JAN</c:v>
                </c:pt>
                <c:pt idx="209">
                  <c:v>JAN</c:v>
                </c:pt>
                <c:pt idx="210">
                  <c:v>JAN</c:v>
                </c:pt>
                <c:pt idx="211">
                  <c:v>JAN</c:v>
                </c:pt>
                <c:pt idx="212">
                  <c:v>JAN</c:v>
                </c:pt>
                <c:pt idx="213">
                  <c:v>JAN</c:v>
                </c:pt>
                <c:pt idx="214">
                  <c:v>JAN</c:v>
                </c:pt>
                <c:pt idx="215">
                  <c:v>FEB</c:v>
                </c:pt>
                <c:pt idx="216">
                  <c:v>FEB</c:v>
                </c:pt>
                <c:pt idx="217">
                  <c:v>FEB</c:v>
                </c:pt>
                <c:pt idx="218">
                  <c:v>FEB</c:v>
                </c:pt>
                <c:pt idx="219">
                  <c:v>FEB</c:v>
                </c:pt>
                <c:pt idx="220">
                  <c:v>FEB</c:v>
                </c:pt>
                <c:pt idx="221">
                  <c:v>FEB</c:v>
                </c:pt>
                <c:pt idx="222">
                  <c:v>FEB</c:v>
                </c:pt>
                <c:pt idx="223">
                  <c:v>FEB</c:v>
                </c:pt>
                <c:pt idx="224">
                  <c:v>FEB</c:v>
                </c:pt>
                <c:pt idx="225">
                  <c:v>FEB</c:v>
                </c:pt>
                <c:pt idx="226">
                  <c:v>FEB</c:v>
                </c:pt>
                <c:pt idx="227">
                  <c:v>FEB</c:v>
                </c:pt>
                <c:pt idx="228">
                  <c:v>FEB</c:v>
                </c:pt>
                <c:pt idx="229">
                  <c:v>FEB</c:v>
                </c:pt>
                <c:pt idx="230">
                  <c:v>FEB</c:v>
                </c:pt>
                <c:pt idx="231">
                  <c:v>FEB</c:v>
                </c:pt>
                <c:pt idx="232">
                  <c:v>FEB</c:v>
                </c:pt>
                <c:pt idx="233">
                  <c:v>FEB</c:v>
                </c:pt>
                <c:pt idx="234">
                  <c:v>FEB</c:v>
                </c:pt>
                <c:pt idx="235">
                  <c:v>FEB</c:v>
                </c:pt>
                <c:pt idx="236">
                  <c:v>FEB</c:v>
                </c:pt>
                <c:pt idx="237">
                  <c:v>FEB</c:v>
                </c:pt>
                <c:pt idx="238">
                  <c:v>FEB</c:v>
                </c:pt>
                <c:pt idx="239">
                  <c:v>FEB</c:v>
                </c:pt>
                <c:pt idx="240">
                  <c:v>FEB</c:v>
                </c:pt>
                <c:pt idx="241">
                  <c:v>FEB</c:v>
                </c:pt>
                <c:pt idx="242">
                  <c:v>FEB</c:v>
                </c:pt>
                <c:pt idx="243">
                  <c:v>MAR</c:v>
                </c:pt>
                <c:pt idx="244">
                  <c:v>MAR</c:v>
                </c:pt>
                <c:pt idx="245">
                  <c:v>MAR</c:v>
                </c:pt>
                <c:pt idx="246">
                  <c:v>MAR</c:v>
                </c:pt>
                <c:pt idx="247">
                  <c:v>MAR</c:v>
                </c:pt>
                <c:pt idx="248">
                  <c:v>MAR</c:v>
                </c:pt>
                <c:pt idx="249">
                  <c:v>MAR</c:v>
                </c:pt>
                <c:pt idx="250">
                  <c:v>MAR</c:v>
                </c:pt>
                <c:pt idx="251">
                  <c:v>MAR</c:v>
                </c:pt>
                <c:pt idx="252">
                  <c:v>MAR</c:v>
                </c:pt>
                <c:pt idx="253">
                  <c:v>MAR</c:v>
                </c:pt>
                <c:pt idx="254">
                  <c:v>MAR</c:v>
                </c:pt>
                <c:pt idx="255">
                  <c:v>MAR</c:v>
                </c:pt>
                <c:pt idx="256">
                  <c:v>MAR</c:v>
                </c:pt>
                <c:pt idx="257">
                  <c:v>MAR</c:v>
                </c:pt>
                <c:pt idx="258">
                  <c:v>MAR</c:v>
                </c:pt>
                <c:pt idx="259">
                  <c:v>MAR</c:v>
                </c:pt>
                <c:pt idx="260">
                  <c:v>MAR</c:v>
                </c:pt>
                <c:pt idx="261">
                  <c:v>MAR</c:v>
                </c:pt>
                <c:pt idx="262">
                  <c:v>MAR</c:v>
                </c:pt>
                <c:pt idx="263">
                  <c:v>MAR</c:v>
                </c:pt>
                <c:pt idx="264">
                  <c:v>MAR</c:v>
                </c:pt>
                <c:pt idx="265">
                  <c:v>MAR</c:v>
                </c:pt>
                <c:pt idx="266">
                  <c:v>MAR</c:v>
                </c:pt>
                <c:pt idx="267">
                  <c:v>MAR</c:v>
                </c:pt>
                <c:pt idx="268">
                  <c:v>MAR</c:v>
                </c:pt>
                <c:pt idx="269">
                  <c:v>MAR</c:v>
                </c:pt>
                <c:pt idx="270">
                  <c:v>MAR</c:v>
                </c:pt>
                <c:pt idx="271">
                  <c:v>MAR</c:v>
                </c:pt>
                <c:pt idx="272">
                  <c:v>MAR</c:v>
                </c:pt>
                <c:pt idx="273">
                  <c:v>MAR</c:v>
                </c:pt>
                <c:pt idx="274">
                  <c:v>APR</c:v>
                </c:pt>
                <c:pt idx="275">
                  <c:v>APR</c:v>
                </c:pt>
                <c:pt idx="276">
                  <c:v>APR</c:v>
                </c:pt>
                <c:pt idx="277">
                  <c:v>APR</c:v>
                </c:pt>
                <c:pt idx="278">
                  <c:v>APR</c:v>
                </c:pt>
                <c:pt idx="279">
                  <c:v>APR</c:v>
                </c:pt>
                <c:pt idx="280">
                  <c:v>APR</c:v>
                </c:pt>
                <c:pt idx="281">
                  <c:v>APR</c:v>
                </c:pt>
                <c:pt idx="282">
                  <c:v>APR</c:v>
                </c:pt>
                <c:pt idx="283">
                  <c:v>APR</c:v>
                </c:pt>
                <c:pt idx="284">
                  <c:v>APR</c:v>
                </c:pt>
                <c:pt idx="285">
                  <c:v>APR</c:v>
                </c:pt>
                <c:pt idx="286">
                  <c:v>APR</c:v>
                </c:pt>
                <c:pt idx="287">
                  <c:v>APR</c:v>
                </c:pt>
                <c:pt idx="288">
                  <c:v>APR</c:v>
                </c:pt>
                <c:pt idx="289">
                  <c:v>APR</c:v>
                </c:pt>
                <c:pt idx="290">
                  <c:v>APR</c:v>
                </c:pt>
                <c:pt idx="291">
                  <c:v>APR</c:v>
                </c:pt>
                <c:pt idx="292">
                  <c:v>APR</c:v>
                </c:pt>
                <c:pt idx="293">
                  <c:v>APR</c:v>
                </c:pt>
                <c:pt idx="294">
                  <c:v>APR</c:v>
                </c:pt>
                <c:pt idx="295">
                  <c:v>APR</c:v>
                </c:pt>
                <c:pt idx="296">
                  <c:v>APR</c:v>
                </c:pt>
                <c:pt idx="297">
                  <c:v>APR</c:v>
                </c:pt>
                <c:pt idx="298">
                  <c:v>APR</c:v>
                </c:pt>
                <c:pt idx="299">
                  <c:v>APR</c:v>
                </c:pt>
                <c:pt idx="300">
                  <c:v>APR</c:v>
                </c:pt>
                <c:pt idx="301">
                  <c:v>APR</c:v>
                </c:pt>
                <c:pt idx="302">
                  <c:v>APR</c:v>
                </c:pt>
                <c:pt idx="303">
                  <c:v>APR</c:v>
                </c:pt>
                <c:pt idx="304">
                  <c:v>MAY</c:v>
                </c:pt>
                <c:pt idx="305">
                  <c:v>MAY</c:v>
                </c:pt>
                <c:pt idx="306">
                  <c:v>MAY</c:v>
                </c:pt>
                <c:pt idx="307">
                  <c:v>MAY</c:v>
                </c:pt>
                <c:pt idx="308">
                  <c:v>MAY</c:v>
                </c:pt>
                <c:pt idx="309">
                  <c:v>MAY</c:v>
                </c:pt>
                <c:pt idx="310">
                  <c:v>MAY</c:v>
                </c:pt>
                <c:pt idx="311">
                  <c:v>MAY</c:v>
                </c:pt>
                <c:pt idx="312">
                  <c:v>MAY</c:v>
                </c:pt>
                <c:pt idx="313">
                  <c:v>MAY</c:v>
                </c:pt>
                <c:pt idx="314">
                  <c:v>MAY</c:v>
                </c:pt>
                <c:pt idx="315">
                  <c:v>MAY</c:v>
                </c:pt>
                <c:pt idx="316">
                  <c:v>MAY</c:v>
                </c:pt>
                <c:pt idx="317">
                  <c:v>MAY</c:v>
                </c:pt>
                <c:pt idx="318">
                  <c:v>MAY</c:v>
                </c:pt>
                <c:pt idx="319">
                  <c:v>MAY</c:v>
                </c:pt>
                <c:pt idx="320">
                  <c:v>MAY</c:v>
                </c:pt>
                <c:pt idx="321">
                  <c:v>MAY</c:v>
                </c:pt>
                <c:pt idx="322">
                  <c:v>MAY</c:v>
                </c:pt>
                <c:pt idx="323">
                  <c:v>MAY</c:v>
                </c:pt>
                <c:pt idx="324">
                  <c:v>MAY</c:v>
                </c:pt>
                <c:pt idx="325">
                  <c:v>MAY</c:v>
                </c:pt>
                <c:pt idx="326">
                  <c:v>MAY</c:v>
                </c:pt>
                <c:pt idx="327">
                  <c:v>MAY</c:v>
                </c:pt>
                <c:pt idx="328">
                  <c:v>MAY</c:v>
                </c:pt>
                <c:pt idx="329">
                  <c:v>MAY</c:v>
                </c:pt>
                <c:pt idx="330">
                  <c:v>MAY</c:v>
                </c:pt>
                <c:pt idx="331">
                  <c:v>MAY</c:v>
                </c:pt>
                <c:pt idx="332">
                  <c:v>MAY</c:v>
                </c:pt>
                <c:pt idx="333">
                  <c:v>MAY</c:v>
                </c:pt>
                <c:pt idx="334">
                  <c:v>MAY</c:v>
                </c:pt>
                <c:pt idx="335">
                  <c:v>JUN</c:v>
                </c:pt>
                <c:pt idx="336">
                  <c:v>JUN</c:v>
                </c:pt>
                <c:pt idx="337">
                  <c:v>JUN</c:v>
                </c:pt>
                <c:pt idx="338">
                  <c:v>JUN</c:v>
                </c:pt>
                <c:pt idx="339">
                  <c:v>JUN</c:v>
                </c:pt>
                <c:pt idx="340">
                  <c:v>JUN</c:v>
                </c:pt>
                <c:pt idx="341">
                  <c:v>JUN</c:v>
                </c:pt>
                <c:pt idx="342">
                  <c:v>JUN</c:v>
                </c:pt>
                <c:pt idx="343">
                  <c:v>JUN</c:v>
                </c:pt>
                <c:pt idx="344">
                  <c:v>JUN</c:v>
                </c:pt>
                <c:pt idx="345">
                  <c:v>JUN</c:v>
                </c:pt>
                <c:pt idx="346">
                  <c:v>JUN</c:v>
                </c:pt>
                <c:pt idx="347">
                  <c:v>JUN</c:v>
                </c:pt>
                <c:pt idx="348">
                  <c:v>JUN</c:v>
                </c:pt>
                <c:pt idx="349">
                  <c:v>JUN</c:v>
                </c:pt>
                <c:pt idx="350">
                  <c:v>JUN</c:v>
                </c:pt>
                <c:pt idx="351">
                  <c:v>JUN</c:v>
                </c:pt>
                <c:pt idx="352">
                  <c:v>JUN</c:v>
                </c:pt>
                <c:pt idx="353">
                  <c:v>JUN</c:v>
                </c:pt>
                <c:pt idx="354">
                  <c:v>JUN</c:v>
                </c:pt>
                <c:pt idx="355">
                  <c:v>JUN</c:v>
                </c:pt>
                <c:pt idx="356">
                  <c:v>JUN</c:v>
                </c:pt>
                <c:pt idx="357">
                  <c:v>JUN</c:v>
                </c:pt>
                <c:pt idx="358">
                  <c:v>JUN</c:v>
                </c:pt>
                <c:pt idx="359">
                  <c:v>JUN</c:v>
                </c:pt>
                <c:pt idx="360">
                  <c:v>JUN</c:v>
                </c:pt>
                <c:pt idx="361">
                  <c:v>JUN</c:v>
                </c:pt>
                <c:pt idx="362">
                  <c:v>JUN</c:v>
                </c:pt>
                <c:pt idx="363">
                  <c:v>JUN</c:v>
                </c:pt>
                <c:pt idx="364">
                  <c:v>JUN</c:v>
                </c:pt>
              </c:strCache>
            </c:strRef>
          </c:cat>
          <c:val>
            <c:numRef>
              <c:f>Sheet1!$B$2:$B$366</c:f>
              <c:numCache>
                <c:formatCode>General</c:formatCode>
                <c:ptCount val="365"/>
                <c:pt idx="0">
                  <c:v>111</c:v>
                </c:pt>
                <c:pt idx="1">
                  <c:v>105</c:v>
                </c:pt>
                <c:pt idx="2">
                  <c:v>99</c:v>
                </c:pt>
                <c:pt idx="3">
                  <c:v>84</c:v>
                </c:pt>
                <c:pt idx="4">
                  <c:v>87</c:v>
                </c:pt>
                <c:pt idx="5">
                  <c:v>87</c:v>
                </c:pt>
                <c:pt idx="6">
                  <c:v>88</c:v>
                </c:pt>
                <c:pt idx="7">
                  <c:v>94</c:v>
                </c:pt>
                <c:pt idx="8">
                  <c:v>109</c:v>
                </c:pt>
                <c:pt idx="9">
                  <c:v>121</c:v>
                </c:pt>
                <c:pt idx="10">
                  <c:v>113</c:v>
                </c:pt>
                <c:pt idx="11">
                  <c:v>99</c:v>
                </c:pt>
                <c:pt idx="12">
                  <c:v>89</c:v>
                </c:pt>
                <c:pt idx="13">
                  <c:v>94</c:v>
                </c:pt>
                <c:pt idx="14">
                  <c:v>97</c:v>
                </c:pt>
                <c:pt idx="15">
                  <c:v>102</c:v>
                </c:pt>
                <c:pt idx="16">
                  <c:v>93</c:v>
                </c:pt>
                <c:pt idx="17">
                  <c:v>89</c:v>
                </c:pt>
                <c:pt idx="18">
                  <c:v>88</c:v>
                </c:pt>
                <c:pt idx="19">
                  <c:v>85</c:v>
                </c:pt>
                <c:pt idx="20">
                  <c:v>85</c:v>
                </c:pt>
                <c:pt idx="21">
                  <c:v>93</c:v>
                </c:pt>
                <c:pt idx="22">
                  <c:v>94</c:v>
                </c:pt>
                <c:pt idx="23">
                  <c:v>93</c:v>
                </c:pt>
                <c:pt idx="24">
                  <c:v>84</c:v>
                </c:pt>
                <c:pt idx="25">
                  <c:v>84</c:v>
                </c:pt>
                <c:pt idx="26">
                  <c:v>74</c:v>
                </c:pt>
                <c:pt idx="27">
                  <c:v>77</c:v>
                </c:pt>
                <c:pt idx="28">
                  <c:v>85</c:v>
                </c:pt>
                <c:pt idx="29">
                  <c:v>88</c:v>
                </c:pt>
                <c:pt idx="30">
                  <c:v>94</c:v>
                </c:pt>
                <c:pt idx="31">
                  <c:v>82</c:v>
                </c:pt>
                <c:pt idx="32">
                  <c:v>89</c:v>
                </c:pt>
                <c:pt idx="33">
                  <c:v>86</c:v>
                </c:pt>
                <c:pt idx="34">
                  <c:v>86</c:v>
                </c:pt>
                <c:pt idx="35">
                  <c:v>92</c:v>
                </c:pt>
                <c:pt idx="36">
                  <c:v>95</c:v>
                </c:pt>
                <c:pt idx="37">
                  <c:v>96</c:v>
                </c:pt>
                <c:pt idx="38">
                  <c:v>90</c:v>
                </c:pt>
                <c:pt idx="39">
                  <c:v>97</c:v>
                </c:pt>
                <c:pt idx="40">
                  <c:v>94</c:v>
                </c:pt>
                <c:pt idx="41">
                  <c:v>108</c:v>
                </c:pt>
                <c:pt idx="42">
                  <c:v>121</c:v>
                </c:pt>
                <c:pt idx="43">
                  <c:v>111</c:v>
                </c:pt>
                <c:pt idx="44">
                  <c:v>97</c:v>
                </c:pt>
                <c:pt idx="45">
                  <c:v>94</c:v>
                </c:pt>
                <c:pt idx="46">
                  <c:v>96</c:v>
                </c:pt>
                <c:pt idx="47">
                  <c:v>91</c:v>
                </c:pt>
                <c:pt idx="48">
                  <c:v>94</c:v>
                </c:pt>
                <c:pt idx="49">
                  <c:v>98</c:v>
                </c:pt>
                <c:pt idx="50">
                  <c:v>113</c:v>
                </c:pt>
                <c:pt idx="51">
                  <c:v>105</c:v>
                </c:pt>
                <c:pt idx="52">
                  <c:v>105</c:v>
                </c:pt>
                <c:pt idx="53">
                  <c:v>108</c:v>
                </c:pt>
                <c:pt idx="54">
                  <c:v>105</c:v>
                </c:pt>
                <c:pt idx="55">
                  <c:v>111</c:v>
                </c:pt>
                <c:pt idx="56">
                  <c:v>117</c:v>
                </c:pt>
                <c:pt idx="57">
                  <c:v>119</c:v>
                </c:pt>
                <c:pt idx="58">
                  <c:v>117</c:v>
                </c:pt>
                <c:pt idx="59">
                  <c:v>117</c:v>
                </c:pt>
                <c:pt idx="60">
                  <c:v>114</c:v>
                </c:pt>
                <c:pt idx="61">
                  <c:v>102</c:v>
                </c:pt>
                <c:pt idx="62">
                  <c:v>105</c:v>
                </c:pt>
                <c:pt idx="63">
                  <c:v>115</c:v>
                </c:pt>
                <c:pt idx="64">
                  <c:v>115</c:v>
                </c:pt>
                <c:pt idx="65">
                  <c:v>113</c:v>
                </c:pt>
                <c:pt idx="66">
                  <c:v>108</c:v>
                </c:pt>
                <c:pt idx="67">
                  <c:v>107</c:v>
                </c:pt>
                <c:pt idx="68">
                  <c:v>105</c:v>
                </c:pt>
                <c:pt idx="69">
                  <c:v>114</c:v>
                </c:pt>
                <c:pt idx="70">
                  <c:v>126</c:v>
                </c:pt>
                <c:pt idx="71">
                  <c:v>129</c:v>
                </c:pt>
                <c:pt idx="72">
                  <c:v>127</c:v>
                </c:pt>
                <c:pt idx="73">
                  <c:v>111</c:v>
                </c:pt>
                <c:pt idx="74">
                  <c:v>116</c:v>
                </c:pt>
                <c:pt idx="75">
                  <c:v>114</c:v>
                </c:pt>
                <c:pt idx="76">
                  <c:v>118</c:v>
                </c:pt>
                <c:pt idx="77">
                  <c:v>124</c:v>
                </c:pt>
                <c:pt idx="78">
                  <c:v>129</c:v>
                </c:pt>
                <c:pt idx="79">
                  <c:v>127</c:v>
                </c:pt>
                <c:pt idx="80">
                  <c:v>110</c:v>
                </c:pt>
                <c:pt idx="81">
                  <c:v>106</c:v>
                </c:pt>
                <c:pt idx="82">
                  <c:v>108</c:v>
                </c:pt>
                <c:pt idx="83">
                  <c:v>116</c:v>
                </c:pt>
                <c:pt idx="84">
                  <c:v>131</c:v>
                </c:pt>
                <c:pt idx="85">
                  <c:v>124</c:v>
                </c:pt>
                <c:pt idx="86">
                  <c:v>117</c:v>
                </c:pt>
                <c:pt idx="87">
                  <c:v>105</c:v>
                </c:pt>
                <c:pt idx="88">
                  <c:v>105</c:v>
                </c:pt>
                <c:pt idx="89">
                  <c:v>95</c:v>
                </c:pt>
                <c:pt idx="90">
                  <c:v>100</c:v>
                </c:pt>
                <c:pt idx="91">
                  <c:v>108</c:v>
                </c:pt>
                <c:pt idx="92">
                  <c:v>107</c:v>
                </c:pt>
                <c:pt idx="93">
                  <c:v>112</c:v>
                </c:pt>
                <c:pt idx="94">
                  <c:v>101</c:v>
                </c:pt>
                <c:pt idx="95">
                  <c:v>97</c:v>
                </c:pt>
                <c:pt idx="96">
                  <c:v>81</c:v>
                </c:pt>
                <c:pt idx="97">
                  <c:v>84</c:v>
                </c:pt>
                <c:pt idx="98">
                  <c:v>92</c:v>
                </c:pt>
                <c:pt idx="99">
                  <c:v>99</c:v>
                </c:pt>
                <c:pt idx="100">
                  <c:v>103</c:v>
                </c:pt>
                <c:pt idx="101">
                  <c:v>101</c:v>
                </c:pt>
                <c:pt idx="102">
                  <c:v>98</c:v>
                </c:pt>
                <c:pt idx="103">
                  <c:v>88</c:v>
                </c:pt>
                <c:pt idx="104">
                  <c:v>89</c:v>
                </c:pt>
                <c:pt idx="105">
                  <c:v>101</c:v>
                </c:pt>
                <c:pt idx="106">
                  <c:v>103</c:v>
                </c:pt>
                <c:pt idx="107">
                  <c:v>99</c:v>
                </c:pt>
                <c:pt idx="108">
                  <c:v>96</c:v>
                </c:pt>
                <c:pt idx="109">
                  <c:v>94</c:v>
                </c:pt>
                <c:pt idx="110">
                  <c:v>87</c:v>
                </c:pt>
                <c:pt idx="111">
                  <c:v>90</c:v>
                </c:pt>
                <c:pt idx="112">
                  <c:v>100</c:v>
                </c:pt>
                <c:pt idx="113">
                  <c:v>102</c:v>
                </c:pt>
                <c:pt idx="114">
                  <c:v>93</c:v>
                </c:pt>
                <c:pt idx="115">
                  <c:v>86</c:v>
                </c:pt>
                <c:pt idx="116">
                  <c:v>81</c:v>
                </c:pt>
                <c:pt idx="117">
                  <c:v>81</c:v>
                </c:pt>
                <c:pt idx="118">
                  <c:v>88</c:v>
                </c:pt>
                <c:pt idx="119">
                  <c:v>101</c:v>
                </c:pt>
                <c:pt idx="120">
                  <c:v>98</c:v>
                </c:pt>
                <c:pt idx="121">
                  <c:v>88</c:v>
                </c:pt>
                <c:pt idx="122">
                  <c:v>90</c:v>
                </c:pt>
                <c:pt idx="123">
                  <c:v>99</c:v>
                </c:pt>
                <c:pt idx="124">
                  <c:v>97</c:v>
                </c:pt>
                <c:pt idx="125">
                  <c:v>99</c:v>
                </c:pt>
                <c:pt idx="126">
                  <c:v>120</c:v>
                </c:pt>
                <c:pt idx="127">
                  <c:v>123</c:v>
                </c:pt>
                <c:pt idx="128">
                  <c:v>121</c:v>
                </c:pt>
                <c:pt idx="129">
                  <c:v>116</c:v>
                </c:pt>
                <c:pt idx="130">
                  <c:v>118</c:v>
                </c:pt>
                <c:pt idx="131">
                  <c:v>114</c:v>
                </c:pt>
                <c:pt idx="132">
                  <c:v>122</c:v>
                </c:pt>
                <c:pt idx="133">
                  <c:v>134</c:v>
                </c:pt>
                <c:pt idx="134">
                  <c:v>142</c:v>
                </c:pt>
                <c:pt idx="135">
                  <c:v>141</c:v>
                </c:pt>
                <c:pt idx="136">
                  <c:v>128</c:v>
                </c:pt>
                <c:pt idx="137">
                  <c:v>126</c:v>
                </c:pt>
                <c:pt idx="138">
                  <c:v>122</c:v>
                </c:pt>
                <c:pt idx="139">
                  <c:v>128</c:v>
                </c:pt>
                <c:pt idx="140">
                  <c:v>142</c:v>
                </c:pt>
                <c:pt idx="141">
                  <c:v>140</c:v>
                </c:pt>
                <c:pt idx="142">
                  <c:v>134</c:v>
                </c:pt>
                <c:pt idx="143">
                  <c:v>132</c:v>
                </c:pt>
                <c:pt idx="144">
                  <c:v>133</c:v>
                </c:pt>
                <c:pt idx="145">
                  <c:v>126</c:v>
                </c:pt>
                <c:pt idx="146">
                  <c:v>136</c:v>
                </c:pt>
                <c:pt idx="147">
                  <c:v>152</c:v>
                </c:pt>
                <c:pt idx="148">
                  <c:v>155</c:v>
                </c:pt>
                <c:pt idx="149">
                  <c:v>155</c:v>
                </c:pt>
                <c:pt idx="150">
                  <c:v>140</c:v>
                </c:pt>
                <c:pt idx="151">
                  <c:v>153</c:v>
                </c:pt>
                <c:pt idx="152">
                  <c:v>143</c:v>
                </c:pt>
                <c:pt idx="153">
                  <c:v>146</c:v>
                </c:pt>
                <c:pt idx="154">
                  <c:v>159</c:v>
                </c:pt>
                <c:pt idx="155">
                  <c:v>156</c:v>
                </c:pt>
                <c:pt idx="156">
                  <c:v>152</c:v>
                </c:pt>
                <c:pt idx="157">
                  <c:v>140</c:v>
                </c:pt>
                <c:pt idx="158">
                  <c:v>133</c:v>
                </c:pt>
                <c:pt idx="159">
                  <c:v>136</c:v>
                </c:pt>
                <c:pt idx="160">
                  <c:v>148</c:v>
                </c:pt>
                <c:pt idx="161">
                  <c:v>165</c:v>
                </c:pt>
                <c:pt idx="162">
                  <c:v>163</c:v>
                </c:pt>
                <c:pt idx="163">
                  <c:v>151</c:v>
                </c:pt>
                <c:pt idx="164">
                  <c:v>140</c:v>
                </c:pt>
                <c:pt idx="165">
                  <c:v>140</c:v>
                </c:pt>
                <c:pt idx="166">
                  <c:v>144</c:v>
                </c:pt>
                <c:pt idx="167">
                  <c:v>149</c:v>
                </c:pt>
                <c:pt idx="168">
                  <c:v>158</c:v>
                </c:pt>
                <c:pt idx="169">
                  <c:v>157</c:v>
                </c:pt>
                <c:pt idx="170">
                  <c:v>161</c:v>
                </c:pt>
                <c:pt idx="171">
                  <c:v>144</c:v>
                </c:pt>
                <c:pt idx="172">
                  <c:v>138</c:v>
                </c:pt>
                <c:pt idx="173">
                  <c:v>129</c:v>
                </c:pt>
                <c:pt idx="174">
                  <c:v>139</c:v>
                </c:pt>
                <c:pt idx="175">
                  <c:v>147</c:v>
                </c:pt>
                <c:pt idx="176">
                  <c:v>148</c:v>
                </c:pt>
                <c:pt idx="177">
                  <c:v>134</c:v>
                </c:pt>
                <c:pt idx="178">
                  <c:v>143</c:v>
                </c:pt>
                <c:pt idx="179">
                  <c:v>140</c:v>
                </c:pt>
                <c:pt idx="180">
                  <c:v>130</c:v>
                </c:pt>
                <c:pt idx="181">
                  <c:v>131</c:v>
                </c:pt>
                <c:pt idx="182">
                  <c:v>142</c:v>
                </c:pt>
                <c:pt idx="183">
                  <c:v>140</c:v>
                </c:pt>
                <c:pt idx="184">
                  <c:v>131</c:v>
                </c:pt>
                <c:pt idx="185">
                  <c:v>123</c:v>
                </c:pt>
                <c:pt idx="186">
                  <c:v>121</c:v>
                </c:pt>
                <c:pt idx="187">
                  <c:v>122</c:v>
                </c:pt>
                <c:pt idx="188">
                  <c:v>132</c:v>
                </c:pt>
                <c:pt idx="189">
                  <c:v>138</c:v>
                </c:pt>
                <c:pt idx="190">
                  <c:v>148</c:v>
                </c:pt>
                <c:pt idx="191">
                  <c:v>136</c:v>
                </c:pt>
                <c:pt idx="192">
                  <c:v>135</c:v>
                </c:pt>
                <c:pt idx="193">
                  <c:v>122</c:v>
                </c:pt>
                <c:pt idx="194">
                  <c:v>109</c:v>
                </c:pt>
                <c:pt idx="195">
                  <c:v>111</c:v>
                </c:pt>
                <c:pt idx="196">
                  <c:v>132</c:v>
                </c:pt>
                <c:pt idx="197">
                  <c:v>139</c:v>
                </c:pt>
                <c:pt idx="198">
                  <c:v>143</c:v>
                </c:pt>
                <c:pt idx="199">
                  <c:v>141</c:v>
                </c:pt>
                <c:pt idx="200">
                  <c:v>145</c:v>
                </c:pt>
                <c:pt idx="201">
                  <c:v>136</c:v>
                </c:pt>
                <c:pt idx="202">
                  <c:v>141</c:v>
                </c:pt>
                <c:pt idx="203">
                  <c:v>148</c:v>
                </c:pt>
                <c:pt idx="204">
                  <c:v>151</c:v>
                </c:pt>
                <c:pt idx="205">
                  <c:v>154</c:v>
                </c:pt>
                <c:pt idx="206">
                  <c:v>143</c:v>
                </c:pt>
                <c:pt idx="207">
                  <c:v>140</c:v>
                </c:pt>
                <c:pt idx="208">
                  <c:v>137</c:v>
                </c:pt>
                <c:pt idx="209">
                  <c:v>143</c:v>
                </c:pt>
                <c:pt idx="210">
                  <c:v>160</c:v>
                </c:pt>
                <c:pt idx="211">
                  <c:v>157</c:v>
                </c:pt>
                <c:pt idx="212">
                  <c:v>148</c:v>
                </c:pt>
                <c:pt idx="213">
                  <c:v>133</c:v>
                </c:pt>
                <c:pt idx="214">
                  <c:v>130</c:v>
                </c:pt>
                <c:pt idx="215">
                  <c:v>130</c:v>
                </c:pt>
                <c:pt idx="216">
                  <c:v>129</c:v>
                </c:pt>
                <c:pt idx="217">
                  <c:v>147</c:v>
                </c:pt>
                <c:pt idx="218">
                  <c:v>147</c:v>
                </c:pt>
                <c:pt idx="219">
                  <c:v>139</c:v>
                </c:pt>
                <c:pt idx="220">
                  <c:v>131</c:v>
                </c:pt>
                <c:pt idx="221">
                  <c:v>118</c:v>
                </c:pt>
                <c:pt idx="222">
                  <c:v>116</c:v>
                </c:pt>
                <c:pt idx="223">
                  <c:v>124</c:v>
                </c:pt>
                <c:pt idx="224">
                  <c:v>136</c:v>
                </c:pt>
                <c:pt idx="225">
                  <c:v>143</c:v>
                </c:pt>
                <c:pt idx="226">
                  <c:v>140</c:v>
                </c:pt>
                <c:pt idx="227">
                  <c:v>138</c:v>
                </c:pt>
                <c:pt idx="228">
                  <c:v>132</c:v>
                </c:pt>
                <c:pt idx="229">
                  <c:v>126</c:v>
                </c:pt>
                <c:pt idx="230">
                  <c:v>131</c:v>
                </c:pt>
                <c:pt idx="231">
                  <c:v>142</c:v>
                </c:pt>
                <c:pt idx="232">
                  <c:v>151</c:v>
                </c:pt>
                <c:pt idx="233">
                  <c:v>145</c:v>
                </c:pt>
                <c:pt idx="234">
                  <c:v>138</c:v>
                </c:pt>
                <c:pt idx="235">
                  <c:v>132</c:v>
                </c:pt>
                <c:pt idx="236">
                  <c:v>120</c:v>
                </c:pt>
                <c:pt idx="237">
                  <c:v>130</c:v>
                </c:pt>
                <c:pt idx="238">
                  <c:v>143</c:v>
                </c:pt>
                <c:pt idx="239">
                  <c:v>146</c:v>
                </c:pt>
                <c:pt idx="240">
                  <c:v>136</c:v>
                </c:pt>
                <c:pt idx="241">
                  <c:v>130</c:v>
                </c:pt>
                <c:pt idx="242">
                  <c:v>139</c:v>
                </c:pt>
                <c:pt idx="243">
                  <c:v>132</c:v>
                </c:pt>
                <c:pt idx="244">
                  <c:v>137</c:v>
                </c:pt>
                <c:pt idx="245">
                  <c:v>146</c:v>
                </c:pt>
                <c:pt idx="246">
                  <c:v>147</c:v>
                </c:pt>
                <c:pt idx="247">
                  <c:v>144</c:v>
                </c:pt>
                <c:pt idx="248">
                  <c:v>137</c:v>
                </c:pt>
                <c:pt idx="249">
                  <c:v>127</c:v>
                </c:pt>
                <c:pt idx="250">
                  <c:v>118</c:v>
                </c:pt>
                <c:pt idx="251">
                  <c:v>125</c:v>
                </c:pt>
                <c:pt idx="252">
                  <c:v>133</c:v>
                </c:pt>
                <c:pt idx="253">
                  <c:v>144</c:v>
                </c:pt>
                <c:pt idx="254">
                  <c:v>138</c:v>
                </c:pt>
                <c:pt idx="255">
                  <c:v>127</c:v>
                </c:pt>
                <c:pt idx="256">
                  <c:v>127</c:v>
                </c:pt>
                <c:pt idx="257">
                  <c:v>125</c:v>
                </c:pt>
                <c:pt idx="258">
                  <c:v>134</c:v>
                </c:pt>
                <c:pt idx="259">
                  <c:v>145</c:v>
                </c:pt>
                <c:pt idx="260">
                  <c:v>134</c:v>
                </c:pt>
                <c:pt idx="261">
                  <c:v>143</c:v>
                </c:pt>
                <c:pt idx="262">
                  <c:v>141</c:v>
                </c:pt>
                <c:pt idx="263">
                  <c:v>143</c:v>
                </c:pt>
                <c:pt idx="264">
                  <c:v>130</c:v>
                </c:pt>
                <c:pt idx="265">
                  <c:v>133</c:v>
                </c:pt>
                <c:pt idx="266">
                  <c:v>145</c:v>
                </c:pt>
                <c:pt idx="267">
                  <c:v>148</c:v>
                </c:pt>
                <c:pt idx="268">
                  <c:v>140</c:v>
                </c:pt>
                <c:pt idx="269">
                  <c:v>129</c:v>
                </c:pt>
                <c:pt idx="270">
                  <c:v>124</c:v>
                </c:pt>
                <c:pt idx="271">
                  <c:v>117</c:v>
                </c:pt>
                <c:pt idx="272">
                  <c:v>120</c:v>
                </c:pt>
                <c:pt idx="273">
                  <c:v>133</c:v>
                </c:pt>
                <c:pt idx="274">
                  <c:v>132</c:v>
                </c:pt>
                <c:pt idx="275">
                  <c:v>138</c:v>
                </c:pt>
                <c:pt idx="276">
                  <c:v>133</c:v>
                </c:pt>
                <c:pt idx="277">
                  <c:v>127</c:v>
                </c:pt>
                <c:pt idx="278">
                  <c:v>123</c:v>
                </c:pt>
                <c:pt idx="279">
                  <c:v>131</c:v>
                </c:pt>
                <c:pt idx="280">
                  <c:v>141</c:v>
                </c:pt>
                <c:pt idx="281">
                  <c:v>145</c:v>
                </c:pt>
                <c:pt idx="282">
                  <c:v>135</c:v>
                </c:pt>
                <c:pt idx="283">
                  <c:v>134</c:v>
                </c:pt>
                <c:pt idx="284">
                  <c:v>118</c:v>
                </c:pt>
                <c:pt idx="285">
                  <c:v>116</c:v>
                </c:pt>
                <c:pt idx="286">
                  <c:v>124</c:v>
                </c:pt>
                <c:pt idx="287">
                  <c:v>139</c:v>
                </c:pt>
                <c:pt idx="288">
                  <c:v>143</c:v>
                </c:pt>
                <c:pt idx="289">
                  <c:v>127</c:v>
                </c:pt>
                <c:pt idx="290">
                  <c:v>128</c:v>
                </c:pt>
                <c:pt idx="291">
                  <c:v>125</c:v>
                </c:pt>
                <c:pt idx="292">
                  <c:v>120</c:v>
                </c:pt>
                <c:pt idx="293">
                  <c:v>123</c:v>
                </c:pt>
                <c:pt idx="294">
                  <c:v>135</c:v>
                </c:pt>
                <c:pt idx="295">
                  <c:v>133</c:v>
                </c:pt>
                <c:pt idx="296">
                  <c:v>126</c:v>
                </c:pt>
                <c:pt idx="297">
                  <c:v>124</c:v>
                </c:pt>
                <c:pt idx="298">
                  <c:v>120</c:v>
                </c:pt>
                <c:pt idx="299">
                  <c:v>113</c:v>
                </c:pt>
                <c:pt idx="300">
                  <c:v>121</c:v>
                </c:pt>
                <c:pt idx="301">
                  <c:v>127</c:v>
                </c:pt>
                <c:pt idx="302">
                  <c:v>118</c:v>
                </c:pt>
                <c:pt idx="303">
                  <c:v>110</c:v>
                </c:pt>
                <c:pt idx="304">
                  <c:v>110</c:v>
                </c:pt>
                <c:pt idx="305">
                  <c:v>111</c:v>
                </c:pt>
                <c:pt idx="306">
                  <c:v>104</c:v>
                </c:pt>
                <c:pt idx="307">
                  <c:v>117</c:v>
                </c:pt>
                <c:pt idx="308">
                  <c:v>136</c:v>
                </c:pt>
                <c:pt idx="309">
                  <c:v>140</c:v>
                </c:pt>
                <c:pt idx="310">
                  <c:v>134</c:v>
                </c:pt>
                <c:pt idx="311">
                  <c:v>130</c:v>
                </c:pt>
                <c:pt idx="312">
                  <c:v>134</c:v>
                </c:pt>
                <c:pt idx="313">
                  <c:v>132</c:v>
                </c:pt>
                <c:pt idx="314">
                  <c:v>139</c:v>
                </c:pt>
                <c:pt idx="315">
                  <c:v>147</c:v>
                </c:pt>
                <c:pt idx="316">
                  <c:v>147</c:v>
                </c:pt>
                <c:pt idx="317">
                  <c:v>143</c:v>
                </c:pt>
                <c:pt idx="318">
                  <c:v>143</c:v>
                </c:pt>
                <c:pt idx="319">
                  <c:v>149</c:v>
                </c:pt>
                <c:pt idx="320">
                  <c:v>151</c:v>
                </c:pt>
                <c:pt idx="321">
                  <c:v>156</c:v>
                </c:pt>
                <c:pt idx="322">
                  <c:v>170</c:v>
                </c:pt>
                <c:pt idx="323">
                  <c:v>164</c:v>
                </c:pt>
                <c:pt idx="324">
                  <c:v>149</c:v>
                </c:pt>
                <c:pt idx="325">
                  <c:v>131</c:v>
                </c:pt>
                <c:pt idx="326">
                  <c:v>129</c:v>
                </c:pt>
                <c:pt idx="327">
                  <c:v>131</c:v>
                </c:pt>
                <c:pt idx="328">
                  <c:v>143</c:v>
                </c:pt>
                <c:pt idx="329">
                  <c:v>158</c:v>
                </c:pt>
                <c:pt idx="330">
                  <c:v>174</c:v>
                </c:pt>
                <c:pt idx="331">
                  <c:v>164</c:v>
                </c:pt>
                <c:pt idx="332">
                  <c:v>148</c:v>
                </c:pt>
                <c:pt idx="333">
                  <c:v>151</c:v>
                </c:pt>
                <c:pt idx="334">
                  <c:v>151</c:v>
                </c:pt>
                <c:pt idx="335">
                  <c:v>156</c:v>
                </c:pt>
                <c:pt idx="336">
                  <c:v>162</c:v>
                </c:pt>
                <c:pt idx="337">
                  <c:v>162</c:v>
                </c:pt>
                <c:pt idx="338">
                  <c:v>153</c:v>
                </c:pt>
                <c:pt idx="339">
                  <c:v>154</c:v>
                </c:pt>
                <c:pt idx="340">
                  <c:v>151</c:v>
                </c:pt>
                <c:pt idx="341">
                  <c:v>150</c:v>
                </c:pt>
                <c:pt idx="342">
                  <c:v>161</c:v>
                </c:pt>
                <c:pt idx="343">
                  <c:v>179</c:v>
                </c:pt>
                <c:pt idx="344">
                  <c:v>163</c:v>
                </c:pt>
                <c:pt idx="345">
                  <c:v>168</c:v>
                </c:pt>
                <c:pt idx="346">
                  <c:v>148</c:v>
                </c:pt>
                <c:pt idx="347">
                  <c:v>147</c:v>
                </c:pt>
                <c:pt idx="348">
                  <c:v>138</c:v>
                </c:pt>
                <c:pt idx="349">
                  <c:v>145</c:v>
                </c:pt>
                <c:pt idx="350">
                  <c:v>161</c:v>
                </c:pt>
                <c:pt idx="351">
                  <c:v>161</c:v>
                </c:pt>
                <c:pt idx="352">
                  <c:v>153</c:v>
                </c:pt>
                <c:pt idx="353">
                  <c:v>124</c:v>
                </c:pt>
                <c:pt idx="354">
                  <c:v>117</c:v>
                </c:pt>
                <c:pt idx="355">
                  <c:v>109</c:v>
                </c:pt>
                <c:pt idx="356">
                  <c:v>116</c:v>
                </c:pt>
                <c:pt idx="357">
                  <c:v>128</c:v>
                </c:pt>
                <c:pt idx="358">
                  <c:v>124</c:v>
                </c:pt>
                <c:pt idx="359">
                  <c:v>134</c:v>
                </c:pt>
                <c:pt idx="360">
                  <c:v>123</c:v>
                </c:pt>
                <c:pt idx="361">
                  <c:v>124</c:v>
                </c:pt>
                <c:pt idx="362">
                  <c:v>114</c:v>
                </c:pt>
                <c:pt idx="363">
                  <c:v>123</c:v>
                </c:pt>
                <c:pt idx="364">
                  <c:v>130</c:v>
                </c:pt>
              </c:numCache>
            </c:numRef>
          </c:val>
        </c:ser>
        <c:dLbls>
          <c:showLegendKey val="0"/>
          <c:showVal val="0"/>
          <c:showCatName val="0"/>
          <c:showSerName val="0"/>
          <c:showPercent val="0"/>
          <c:showBubbleSize val="0"/>
        </c:dLbls>
        <c:axId val="193362376"/>
        <c:axId val="193362768"/>
      </c:areaChart>
      <c:lineChart>
        <c:grouping val="standard"/>
        <c:varyColors val="0"/>
        <c:ser>
          <c:idx val="1"/>
          <c:order val="1"/>
          <c:tx>
            <c:strRef>
              <c:f>Sheet1!$C$1</c:f>
              <c:strCache>
                <c:ptCount val="1"/>
                <c:pt idx="0">
                  <c:v>Series 12</c:v>
                </c:pt>
              </c:strCache>
            </c:strRef>
          </c:tx>
          <c:spPr>
            <a:ln w="19050">
              <a:solidFill>
                <a:schemeClr val="tx2">
                  <a:lumMod val="75000"/>
                </a:schemeClr>
              </a:solidFill>
            </a:ln>
          </c:spPr>
          <c:marker>
            <c:symbol val="none"/>
          </c:marker>
          <c:dLbls>
            <c:dLbl>
              <c:idx val="9"/>
              <c:layout>
                <c:manualLayout>
                  <c:x val="-5.9840936968306099E-2"/>
                  <c:y val="1.21722413347621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13"/>
              <c:dLblPos val="t"/>
              <c:showLegendKey val="0"/>
              <c:showVal val="1"/>
              <c:showCatName val="0"/>
              <c:showSerName val="0"/>
              <c:showPercent val="0"/>
              <c:showBubbleSize val="0"/>
              <c:extLst>
                <c:ext xmlns:c15="http://schemas.microsoft.com/office/drawing/2012/chart" uri="{CE6537A1-D6FC-4f65-9D91-7224C49458BB}"/>
              </c:extLst>
            </c:dLbl>
            <c:dLbl>
              <c:idx val="210"/>
              <c:dLblPos val="t"/>
              <c:showLegendKey val="0"/>
              <c:showVal val="1"/>
              <c:showCatName val="0"/>
              <c:showSerName val="0"/>
              <c:showPercent val="0"/>
              <c:showBubbleSize val="0"/>
              <c:extLst>
                <c:ext xmlns:c15="http://schemas.microsoft.com/office/drawing/2012/chart" uri="{CE6537A1-D6FC-4f65-9D91-7224C49458BB}"/>
              </c:extLst>
            </c:dLbl>
            <c:dLbl>
              <c:idx val="267"/>
              <c:dLblPos val="t"/>
              <c:showLegendKey val="0"/>
              <c:showVal val="1"/>
              <c:showCatName val="0"/>
              <c:showSerName val="0"/>
              <c:showPercent val="0"/>
              <c:showBubbleSize val="0"/>
              <c:extLst>
                <c:ext xmlns:c15="http://schemas.microsoft.com/office/drawing/2012/chart" uri="{CE6537A1-D6FC-4f65-9D91-7224C49458BB}"/>
              </c:extLst>
            </c:dLbl>
            <c:dLbl>
              <c:idx val="322"/>
              <c:dLblPos val="t"/>
              <c:showLegendKey val="0"/>
              <c:showVal val="1"/>
              <c:showCatName val="0"/>
              <c:showSerName val="0"/>
              <c:showPercent val="0"/>
              <c:showBubbleSize val="0"/>
              <c:extLst>
                <c:ext xmlns:c15="http://schemas.microsoft.com/office/drawing/2012/chart" uri="{CE6537A1-D6FC-4f65-9D91-7224C49458BB}"/>
              </c:extLst>
            </c:dLbl>
            <c:dLbl>
              <c:idx val="343"/>
              <c:dLblPos val="t"/>
              <c:showLegendKey val="0"/>
              <c:showVal val="1"/>
              <c:showCatName val="0"/>
              <c:showSerName val="0"/>
              <c:showPercent val="0"/>
              <c:showBubbleSize val="0"/>
              <c:extLst>
                <c:ext xmlns:c15="http://schemas.microsoft.com/office/drawing/2012/chart" uri="{CE6537A1-D6FC-4f65-9D91-7224C49458BB}"/>
              </c:extLst>
            </c:dLbl>
            <c:dLbl>
              <c:idx val="359"/>
              <c:layout>
                <c:manualLayout>
                  <c:x val="-1.7530793978066513E-2"/>
                  <c:y val="-4.2472579164532329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Sheet1!$A$2:$A$366</c:f>
              <c:strCache>
                <c:ptCount val="365"/>
                <c:pt idx="0">
                  <c:v>JUL</c:v>
                </c:pt>
                <c:pt idx="1">
                  <c:v>JUL</c:v>
                </c:pt>
                <c:pt idx="2">
                  <c:v>JUL</c:v>
                </c:pt>
                <c:pt idx="3">
                  <c:v>JUL</c:v>
                </c:pt>
                <c:pt idx="4">
                  <c:v>JUL</c:v>
                </c:pt>
                <c:pt idx="5">
                  <c:v>JUL</c:v>
                </c:pt>
                <c:pt idx="6">
                  <c:v>JUL</c:v>
                </c:pt>
                <c:pt idx="7">
                  <c:v>JUL</c:v>
                </c:pt>
                <c:pt idx="8">
                  <c:v>JUL</c:v>
                </c:pt>
                <c:pt idx="9">
                  <c:v>JUL</c:v>
                </c:pt>
                <c:pt idx="10">
                  <c:v>JUL</c:v>
                </c:pt>
                <c:pt idx="11">
                  <c:v>JUL</c:v>
                </c:pt>
                <c:pt idx="12">
                  <c:v>JUL</c:v>
                </c:pt>
                <c:pt idx="13">
                  <c:v>JUL</c:v>
                </c:pt>
                <c:pt idx="14">
                  <c:v>JUL</c:v>
                </c:pt>
                <c:pt idx="15">
                  <c:v>JUL</c:v>
                </c:pt>
                <c:pt idx="16">
                  <c:v>JUL</c:v>
                </c:pt>
                <c:pt idx="17">
                  <c:v>JUL</c:v>
                </c:pt>
                <c:pt idx="18">
                  <c:v>JUL</c:v>
                </c:pt>
                <c:pt idx="19">
                  <c:v>JUL</c:v>
                </c:pt>
                <c:pt idx="20">
                  <c:v>JUL</c:v>
                </c:pt>
                <c:pt idx="21">
                  <c:v>JUL</c:v>
                </c:pt>
                <c:pt idx="22">
                  <c:v>JUL</c:v>
                </c:pt>
                <c:pt idx="23">
                  <c:v>JUL</c:v>
                </c:pt>
                <c:pt idx="24">
                  <c:v>JUL</c:v>
                </c:pt>
                <c:pt idx="25">
                  <c:v>JUL</c:v>
                </c:pt>
                <c:pt idx="26">
                  <c:v>JUL</c:v>
                </c:pt>
                <c:pt idx="27">
                  <c:v>JUL</c:v>
                </c:pt>
                <c:pt idx="28">
                  <c:v>JUL</c:v>
                </c:pt>
                <c:pt idx="29">
                  <c:v>JUL</c:v>
                </c:pt>
                <c:pt idx="30">
                  <c:v>JUL</c:v>
                </c:pt>
                <c:pt idx="31">
                  <c:v>AUG</c:v>
                </c:pt>
                <c:pt idx="32">
                  <c:v>AUG</c:v>
                </c:pt>
                <c:pt idx="33">
                  <c:v>AUG</c:v>
                </c:pt>
                <c:pt idx="34">
                  <c:v>AUG</c:v>
                </c:pt>
                <c:pt idx="35">
                  <c:v>AUG</c:v>
                </c:pt>
                <c:pt idx="36">
                  <c:v>AUG</c:v>
                </c:pt>
                <c:pt idx="37">
                  <c:v>AUG</c:v>
                </c:pt>
                <c:pt idx="38">
                  <c:v>AUG</c:v>
                </c:pt>
                <c:pt idx="39">
                  <c:v>AUG</c:v>
                </c:pt>
                <c:pt idx="40">
                  <c:v>AUG</c:v>
                </c:pt>
                <c:pt idx="41">
                  <c:v>AUG</c:v>
                </c:pt>
                <c:pt idx="42">
                  <c:v>AUG</c:v>
                </c:pt>
                <c:pt idx="43">
                  <c:v>AUG</c:v>
                </c:pt>
                <c:pt idx="44">
                  <c:v>AUG</c:v>
                </c:pt>
                <c:pt idx="45">
                  <c:v>AUG</c:v>
                </c:pt>
                <c:pt idx="46">
                  <c:v>AUG</c:v>
                </c:pt>
                <c:pt idx="47">
                  <c:v>AUG</c:v>
                </c:pt>
                <c:pt idx="48">
                  <c:v>AUG</c:v>
                </c:pt>
                <c:pt idx="49">
                  <c:v>AUG</c:v>
                </c:pt>
                <c:pt idx="50">
                  <c:v>AUG</c:v>
                </c:pt>
                <c:pt idx="51">
                  <c:v>AUG</c:v>
                </c:pt>
                <c:pt idx="52">
                  <c:v>AUG</c:v>
                </c:pt>
                <c:pt idx="53">
                  <c:v>AUG</c:v>
                </c:pt>
                <c:pt idx="54">
                  <c:v>AUG</c:v>
                </c:pt>
                <c:pt idx="55">
                  <c:v>AUG</c:v>
                </c:pt>
                <c:pt idx="56">
                  <c:v>AUG</c:v>
                </c:pt>
                <c:pt idx="57">
                  <c:v>AUG</c:v>
                </c:pt>
                <c:pt idx="58">
                  <c:v>AUG</c:v>
                </c:pt>
                <c:pt idx="59">
                  <c:v>AUG</c:v>
                </c:pt>
                <c:pt idx="60">
                  <c:v>AUG</c:v>
                </c:pt>
                <c:pt idx="61">
                  <c:v>AUG</c:v>
                </c:pt>
                <c:pt idx="62">
                  <c:v>SEP</c:v>
                </c:pt>
                <c:pt idx="63">
                  <c:v>SEP</c:v>
                </c:pt>
                <c:pt idx="64">
                  <c:v>SEP</c:v>
                </c:pt>
                <c:pt idx="65">
                  <c:v>SEP</c:v>
                </c:pt>
                <c:pt idx="66">
                  <c:v>SEP</c:v>
                </c:pt>
                <c:pt idx="67">
                  <c:v>SEP</c:v>
                </c:pt>
                <c:pt idx="68">
                  <c:v>SEP</c:v>
                </c:pt>
                <c:pt idx="69">
                  <c:v>SEP</c:v>
                </c:pt>
                <c:pt idx="70">
                  <c:v>SEP</c:v>
                </c:pt>
                <c:pt idx="71">
                  <c:v>SEP</c:v>
                </c:pt>
                <c:pt idx="72">
                  <c:v>SEP</c:v>
                </c:pt>
                <c:pt idx="73">
                  <c:v>SEP</c:v>
                </c:pt>
                <c:pt idx="74">
                  <c:v>SEP</c:v>
                </c:pt>
                <c:pt idx="75">
                  <c:v>SEP</c:v>
                </c:pt>
                <c:pt idx="76">
                  <c:v>SEP</c:v>
                </c:pt>
                <c:pt idx="77">
                  <c:v>SEP</c:v>
                </c:pt>
                <c:pt idx="78">
                  <c:v>SEP</c:v>
                </c:pt>
                <c:pt idx="79">
                  <c:v>SEP</c:v>
                </c:pt>
                <c:pt idx="80">
                  <c:v>SEP</c:v>
                </c:pt>
                <c:pt idx="81">
                  <c:v>SEP</c:v>
                </c:pt>
                <c:pt idx="82">
                  <c:v>SEP</c:v>
                </c:pt>
                <c:pt idx="83">
                  <c:v>SEP</c:v>
                </c:pt>
                <c:pt idx="84">
                  <c:v>SEP</c:v>
                </c:pt>
                <c:pt idx="85">
                  <c:v>SEP</c:v>
                </c:pt>
                <c:pt idx="86">
                  <c:v>SEP</c:v>
                </c:pt>
                <c:pt idx="87">
                  <c:v>SEP</c:v>
                </c:pt>
                <c:pt idx="88">
                  <c:v>SEP</c:v>
                </c:pt>
                <c:pt idx="89">
                  <c:v>SEP</c:v>
                </c:pt>
                <c:pt idx="90">
                  <c:v>SEP</c:v>
                </c:pt>
                <c:pt idx="91">
                  <c:v>SEP</c:v>
                </c:pt>
                <c:pt idx="92">
                  <c:v>OCT</c:v>
                </c:pt>
                <c:pt idx="93">
                  <c:v>OCT</c:v>
                </c:pt>
                <c:pt idx="94">
                  <c:v>OCT</c:v>
                </c:pt>
                <c:pt idx="95">
                  <c:v>OCT</c:v>
                </c:pt>
                <c:pt idx="96">
                  <c:v>OCT</c:v>
                </c:pt>
                <c:pt idx="97">
                  <c:v>OCT</c:v>
                </c:pt>
                <c:pt idx="98">
                  <c:v>OCT</c:v>
                </c:pt>
                <c:pt idx="99">
                  <c:v>OCT</c:v>
                </c:pt>
                <c:pt idx="100">
                  <c:v>OCT</c:v>
                </c:pt>
                <c:pt idx="101">
                  <c:v>OCT</c:v>
                </c:pt>
                <c:pt idx="102">
                  <c:v>OCT</c:v>
                </c:pt>
                <c:pt idx="103">
                  <c:v>OCT</c:v>
                </c:pt>
                <c:pt idx="104">
                  <c:v>OCT</c:v>
                </c:pt>
                <c:pt idx="105">
                  <c:v>OCT</c:v>
                </c:pt>
                <c:pt idx="106">
                  <c:v>OCT</c:v>
                </c:pt>
                <c:pt idx="107">
                  <c:v>OCT</c:v>
                </c:pt>
                <c:pt idx="108">
                  <c:v>OCT</c:v>
                </c:pt>
                <c:pt idx="109">
                  <c:v>OCT</c:v>
                </c:pt>
                <c:pt idx="110">
                  <c:v>OCT</c:v>
                </c:pt>
                <c:pt idx="111">
                  <c:v>OCT</c:v>
                </c:pt>
                <c:pt idx="112">
                  <c:v>OCT</c:v>
                </c:pt>
                <c:pt idx="113">
                  <c:v>OCT</c:v>
                </c:pt>
                <c:pt idx="114">
                  <c:v>OCT</c:v>
                </c:pt>
                <c:pt idx="115">
                  <c:v>OCT</c:v>
                </c:pt>
                <c:pt idx="116">
                  <c:v>OCT</c:v>
                </c:pt>
                <c:pt idx="117">
                  <c:v>OCT</c:v>
                </c:pt>
                <c:pt idx="118">
                  <c:v>OCT</c:v>
                </c:pt>
                <c:pt idx="119">
                  <c:v>OCT</c:v>
                </c:pt>
                <c:pt idx="120">
                  <c:v>OCT</c:v>
                </c:pt>
                <c:pt idx="121">
                  <c:v>OCT</c:v>
                </c:pt>
                <c:pt idx="122">
                  <c:v>OCT</c:v>
                </c:pt>
                <c:pt idx="123">
                  <c:v>NOV</c:v>
                </c:pt>
                <c:pt idx="124">
                  <c:v>NOV</c:v>
                </c:pt>
                <c:pt idx="125">
                  <c:v>NOV</c:v>
                </c:pt>
                <c:pt idx="126">
                  <c:v>NOV</c:v>
                </c:pt>
                <c:pt idx="127">
                  <c:v>NOV</c:v>
                </c:pt>
                <c:pt idx="128">
                  <c:v>NOV</c:v>
                </c:pt>
                <c:pt idx="129">
                  <c:v>NOV</c:v>
                </c:pt>
                <c:pt idx="130">
                  <c:v>NOV</c:v>
                </c:pt>
                <c:pt idx="131">
                  <c:v>NOV</c:v>
                </c:pt>
                <c:pt idx="132">
                  <c:v>NOV</c:v>
                </c:pt>
                <c:pt idx="133">
                  <c:v>NOV</c:v>
                </c:pt>
                <c:pt idx="134">
                  <c:v>NOV</c:v>
                </c:pt>
                <c:pt idx="135">
                  <c:v>NOV</c:v>
                </c:pt>
                <c:pt idx="136">
                  <c:v>NOV</c:v>
                </c:pt>
                <c:pt idx="137">
                  <c:v>NOV</c:v>
                </c:pt>
                <c:pt idx="138">
                  <c:v>NOV</c:v>
                </c:pt>
                <c:pt idx="139">
                  <c:v>NOV</c:v>
                </c:pt>
                <c:pt idx="140">
                  <c:v>NOV</c:v>
                </c:pt>
                <c:pt idx="141">
                  <c:v>NOV</c:v>
                </c:pt>
                <c:pt idx="142">
                  <c:v>NOV</c:v>
                </c:pt>
                <c:pt idx="143">
                  <c:v>NOV</c:v>
                </c:pt>
                <c:pt idx="144">
                  <c:v>NOV</c:v>
                </c:pt>
                <c:pt idx="145">
                  <c:v>NOV</c:v>
                </c:pt>
                <c:pt idx="146">
                  <c:v>NOV</c:v>
                </c:pt>
                <c:pt idx="147">
                  <c:v>NOV</c:v>
                </c:pt>
                <c:pt idx="148">
                  <c:v>NOV</c:v>
                </c:pt>
                <c:pt idx="149">
                  <c:v>NOV</c:v>
                </c:pt>
                <c:pt idx="150">
                  <c:v>NOV</c:v>
                </c:pt>
                <c:pt idx="151">
                  <c:v>NOV</c:v>
                </c:pt>
                <c:pt idx="152">
                  <c:v>NOV</c:v>
                </c:pt>
                <c:pt idx="153">
                  <c:v>DEC</c:v>
                </c:pt>
                <c:pt idx="154">
                  <c:v>DEC</c:v>
                </c:pt>
                <c:pt idx="155">
                  <c:v>DEC</c:v>
                </c:pt>
                <c:pt idx="156">
                  <c:v>DEC</c:v>
                </c:pt>
                <c:pt idx="157">
                  <c:v>DEC</c:v>
                </c:pt>
                <c:pt idx="158">
                  <c:v>DEC</c:v>
                </c:pt>
                <c:pt idx="159">
                  <c:v>DEC</c:v>
                </c:pt>
                <c:pt idx="160">
                  <c:v>DEC</c:v>
                </c:pt>
                <c:pt idx="161">
                  <c:v>DEC</c:v>
                </c:pt>
                <c:pt idx="162">
                  <c:v>DEC</c:v>
                </c:pt>
                <c:pt idx="163">
                  <c:v>DEC</c:v>
                </c:pt>
                <c:pt idx="164">
                  <c:v>DEC</c:v>
                </c:pt>
                <c:pt idx="165">
                  <c:v>DEC</c:v>
                </c:pt>
                <c:pt idx="166">
                  <c:v>DEC</c:v>
                </c:pt>
                <c:pt idx="167">
                  <c:v>DEC</c:v>
                </c:pt>
                <c:pt idx="168">
                  <c:v>DEC</c:v>
                </c:pt>
                <c:pt idx="169">
                  <c:v>DEC</c:v>
                </c:pt>
                <c:pt idx="170">
                  <c:v>DEC</c:v>
                </c:pt>
                <c:pt idx="171">
                  <c:v>DEC</c:v>
                </c:pt>
                <c:pt idx="172">
                  <c:v>DEC</c:v>
                </c:pt>
                <c:pt idx="173">
                  <c:v>DEC</c:v>
                </c:pt>
                <c:pt idx="174">
                  <c:v>DEC</c:v>
                </c:pt>
                <c:pt idx="175">
                  <c:v>DEC</c:v>
                </c:pt>
                <c:pt idx="176">
                  <c:v>DEC</c:v>
                </c:pt>
                <c:pt idx="177">
                  <c:v>DEC</c:v>
                </c:pt>
                <c:pt idx="178">
                  <c:v>DEC</c:v>
                </c:pt>
                <c:pt idx="179">
                  <c:v>DEC</c:v>
                </c:pt>
                <c:pt idx="180">
                  <c:v>DEC</c:v>
                </c:pt>
                <c:pt idx="181">
                  <c:v>DEC</c:v>
                </c:pt>
                <c:pt idx="182">
                  <c:v>DEC</c:v>
                </c:pt>
                <c:pt idx="183">
                  <c:v>DEC</c:v>
                </c:pt>
                <c:pt idx="184">
                  <c:v>JAN</c:v>
                </c:pt>
                <c:pt idx="185">
                  <c:v>JAN</c:v>
                </c:pt>
                <c:pt idx="186">
                  <c:v>JAN</c:v>
                </c:pt>
                <c:pt idx="187">
                  <c:v>JAN</c:v>
                </c:pt>
                <c:pt idx="188">
                  <c:v>JAN</c:v>
                </c:pt>
                <c:pt idx="189">
                  <c:v>JAN</c:v>
                </c:pt>
                <c:pt idx="190">
                  <c:v>JAN</c:v>
                </c:pt>
                <c:pt idx="191">
                  <c:v>JAN</c:v>
                </c:pt>
                <c:pt idx="192">
                  <c:v>JAN</c:v>
                </c:pt>
                <c:pt idx="193">
                  <c:v>JAN</c:v>
                </c:pt>
                <c:pt idx="194">
                  <c:v>JAN</c:v>
                </c:pt>
                <c:pt idx="195">
                  <c:v>JAN</c:v>
                </c:pt>
                <c:pt idx="196">
                  <c:v>JAN</c:v>
                </c:pt>
                <c:pt idx="197">
                  <c:v>JAN</c:v>
                </c:pt>
                <c:pt idx="198">
                  <c:v>JAN</c:v>
                </c:pt>
                <c:pt idx="199">
                  <c:v>JAN</c:v>
                </c:pt>
                <c:pt idx="200">
                  <c:v>JAN</c:v>
                </c:pt>
                <c:pt idx="201">
                  <c:v>JAN</c:v>
                </c:pt>
                <c:pt idx="202">
                  <c:v>JAN</c:v>
                </c:pt>
                <c:pt idx="203">
                  <c:v>JAN</c:v>
                </c:pt>
                <c:pt idx="204">
                  <c:v>JAN</c:v>
                </c:pt>
                <c:pt idx="205">
                  <c:v>JAN</c:v>
                </c:pt>
                <c:pt idx="206">
                  <c:v>JAN</c:v>
                </c:pt>
                <c:pt idx="207">
                  <c:v>JAN</c:v>
                </c:pt>
                <c:pt idx="208">
                  <c:v>JAN</c:v>
                </c:pt>
                <c:pt idx="209">
                  <c:v>JAN</c:v>
                </c:pt>
                <c:pt idx="210">
                  <c:v>JAN</c:v>
                </c:pt>
                <c:pt idx="211">
                  <c:v>JAN</c:v>
                </c:pt>
                <c:pt idx="212">
                  <c:v>JAN</c:v>
                </c:pt>
                <c:pt idx="213">
                  <c:v>JAN</c:v>
                </c:pt>
                <c:pt idx="214">
                  <c:v>JAN</c:v>
                </c:pt>
                <c:pt idx="215">
                  <c:v>FEB</c:v>
                </c:pt>
                <c:pt idx="216">
                  <c:v>FEB</c:v>
                </c:pt>
                <c:pt idx="217">
                  <c:v>FEB</c:v>
                </c:pt>
                <c:pt idx="218">
                  <c:v>FEB</c:v>
                </c:pt>
                <c:pt idx="219">
                  <c:v>FEB</c:v>
                </c:pt>
                <c:pt idx="220">
                  <c:v>FEB</c:v>
                </c:pt>
                <c:pt idx="221">
                  <c:v>FEB</c:v>
                </c:pt>
                <c:pt idx="222">
                  <c:v>FEB</c:v>
                </c:pt>
                <c:pt idx="223">
                  <c:v>FEB</c:v>
                </c:pt>
                <c:pt idx="224">
                  <c:v>FEB</c:v>
                </c:pt>
                <c:pt idx="225">
                  <c:v>FEB</c:v>
                </c:pt>
                <c:pt idx="226">
                  <c:v>FEB</c:v>
                </c:pt>
                <c:pt idx="227">
                  <c:v>FEB</c:v>
                </c:pt>
                <c:pt idx="228">
                  <c:v>FEB</c:v>
                </c:pt>
                <c:pt idx="229">
                  <c:v>FEB</c:v>
                </c:pt>
                <c:pt idx="230">
                  <c:v>FEB</c:v>
                </c:pt>
                <c:pt idx="231">
                  <c:v>FEB</c:v>
                </c:pt>
                <c:pt idx="232">
                  <c:v>FEB</c:v>
                </c:pt>
                <c:pt idx="233">
                  <c:v>FEB</c:v>
                </c:pt>
                <c:pt idx="234">
                  <c:v>FEB</c:v>
                </c:pt>
                <c:pt idx="235">
                  <c:v>FEB</c:v>
                </c:pt>
                <c:pt idx="236">
                  <c:v>FEB</c:v>
                </c:pt>
                <c:pt idx="237">
                  <c:v>FEB</c:v>
                </c:pt>
                <c:pt idx="238">
                  <c:v>FEB</c:v>
                </c:pt>
                <c:pt idx="239">
                  <c:v>FEB</c:v>
                </c:pt>
                <c:pt idx="240">
                  <c:v>FEB</c:v>
                </c:pt>
                <c:pt idx="241">
                  <c:v>FEB</c:v>
                </c:pt>
                <c:pt idx="242">
                  <c:v>FEB</c:v>
                </c:pt>
                <c:pt idx="243">
                  <c:v>MAR</c:v>
                </c:pt>
                <c:pt idx="244">
                  <c:v>MAR</c:v>
                </c:pt>
                <c:pt idx="245">
                  <c:v>MAR</c:v>
                </c:pt>
                <c:pt idx="246">
                  <c:v>MAR</c:v>
                </c:pt>
                <c:pt idx="247">
                  <c:v>MAR</c:v>
                </c:pt>
                <c:pt idx="248">
                  <c:v>MAR</c:v>
                </c:pt>
                <c:pt idx="249">
                  <c:v>MAR</c:v>
                </c:pt>
                <c:pt idx="250">
                  <c:v>MAR</c:v>
                </c:pt>
                <c:pt idx="251">
                  <c:v>MAR</c:v>
                </c:pt>
                <c:pt idx="252">
                  <c:v>MAR</c:v>
                </c:pt>
                <c:pt idx="253">
                  <c:v>MAR</c:v>
                </c:pt>
                <c:pt idx="254">
                  <c:v>MAR</c:v>
                </c:pt>
                <c:pt idx="255">
                  <c:v>MAR</c:v>
                </c:pt>
                <c:pt idx="256">
                  <c:v>MAR</c:v>
                </c:pt>
                <c:pt idx="257">
                  <c:v>MAR</c:v>
                </c:pt>
                <c:pt idx="258">
                  <c:v>MAR</c:v>
                </c:pt>
                <c:pt idx="259">
                  <c:v>MAR</c:v>
                </c:pt>
                <c:pt idx="260">
                  <c:v>MAR</c:v>
                </c:pt>
                <c:pt idx="261">
                  <c:v>MAR</c:v>
                </c:pt>
                <c:pt idx="262">
                  <c:v>MAR</c:v>
                </c:pt>
                <c:pt idx="263">
                  <c:v>MAR</c:v>
                </c:pt>
                <c:pt idx="264">
                  <c:v>MAR</c:v>
                </c:pt>
                <c:pt idx="265">
                  <c:v>MAR</c:v>
                </c:pt>
                <c:pt idx="266">
                  <c:v>MAR</c:v>
                </c:pt>
                <c:pt idx="267">
                  <c:v>MAR</c:v>
                </c:pt>
                <c:pt idx="268">
                  <c:v>MAR</c:v>
                </c:pt>
                <c:pt idx="269">
                  <c:v>MAR</c:v>
                </c:pt>
                <c:pt idx="270">
                  <c:v>MAR</c:v>
                </c:pt>
                <c:pt idx="271">
                  <c:v>MAR</c:v>
                </c:pt>
                <c:pt idx="272">
                  <c:v>MAR</c:v>
                </c:pt>
                <c:pt idx="273">
                  <c:v>MAR</c:v>
                </c:pt>
                <c:pt idx="274">
                  <c:v>APR</c:v>
                </c:pt>
                <c:pt idx="275">
                  <c:v>APR</c:v>
                </c:pt>
                <c:pt idx="276">
                  <c:v>APR</c:v>
                </c:pt>
                <c:pt idx="277">
                  <c:v>APR</c:v>
                </c:pt>
                <c:pt idx="278">
                  <c:v>APR</c:v>
                </c:pt>
                <c:pt idx="279">
                  <c:v>APR</c:v>
                </c:pt>
                <c:pt idx="280">
                  <c:v>APR</c:v>
                </c:pt>
                <c:pt idx="281">
                  <c:v>APR</c:v>
                </c:pt>
                <c:pt idx="282">
                  <c:v>APR</c:v>
                </c:pt>
                <c:pt idx="283">
                  <c:v>APR</c:v>
                </c:pt>
                <c:pt idx="284">
                  <c:v>APR</c:v>
                </c:pt>
                <c:pt idx="285">
                  <c:v>APR</c:v>
                </c:pt>
                <c:pt idx="286">
                  <c:v>APR</c:v>
                </c:pt>
                <c:pt idx="287">
                  <c:v>APR</c:v>
                </c:pt>
                <c:pt idx="288">
                  <c:v>APR</c:v>
                </c:pt>
                <c:pt idx="289">
                  <c:v>APR</c:v>
                </c:pt>
                <c:pt idx="290">
                  <c:v>APR</c:v>
                </c:pt>
                <c:pt idx="291">
                  <c:v>APR</c:v>
                </c:pt>
                <c:pt idx="292">
                  <c:v>APR</c:v>
                </c:pt>
                <c:pt idx="293">
                  <c:v>APR</c:v>
                </c:pt>
                <c:pt idx="294">
                  <c:v>APR</c:v>
                </c:pt>
                <c:pt idx="295">
                  <c:v>APR</c:v>
                </c:pt>
                <c:pt idx="296">
                  <c:v>APR</c:v>
                </c:pt>
                <c:pt idx="297">
                  <c:v>APR</c:v>
                </c:pt>
                <c:pt idx="298">
                  <c:v>APR</c:v>
                </c:pt>
                <c:pt idx="299">
                  <c:v>APR</c:v>
                </c:pt>
                <c:pt idx="300">
                  <c:v>APR</c:v>
                </c:pt>
                <c:pt idx="301">
                  <c:v>APR</c:v>
                </c:pt>
                <c:pt idx="302">
                  <c:v>APR</c:v>
                </c:pt>
                <c:pt idx="303">
                  <c:v>APR</c:v>
                </c:pt>
                <c:pt idx="304">
                  <c:v>MAY</c:v>
                </c:pt>
                <c:pt idx="305">
                  <c:v>MAY</c:v>
                </c:pt>
                <c:pt idx="306">
                  <c:v>MAY</c:v>
                </c:pt>
                <c:pt idx="307">
                  <c:v>MAY</c:v>
                </c:pt>
                <c:pt idx="308">
                  <c:v>MAY</c:v>
                </c:pt>
                <c:pt idx="309">
                  <c:v>MAY</c:v>
                </c:pt>
                <c:pt idx="310">
                  <c:v>MAY</c:v>
                </c:pt>
                <c:pt idx="311">
                  <c:v>MAY</c:v>
                </c:pt>
                <c:pt idx="312">
                  <c:v>MAY</c:v>
                </c:pt>
                <c:pt idx="313">
                  <c:v>MAY</c:v>
                </c:pt>
                <c:pt idx="314">
                  <c:v>MAY</c:v>
                </c:pt>
                <c:pt idx="315">
                  <c:v>MAY</c:v>
                </c:pt>
                <c:pt idx="316">
                  <c:v>MAY</c:v>
                </c:pt>
                <c:pt idx="317">
                  <c:v>MAY</c:v>
                </c:pt>
                <c:pt idx="318">
                  <c:v>MAY</c:v>
                </c:pt>
                <c:pt idx="319">
                  <c:v>MAY</c:v>
                </c:pt>
                <c:pt idx="320">
                  <c:v>MAY</c:v>
                </c:pt>
                <c:pt idx="321">
                  <c:v>MAY</c:v>
                </c:pt>
                <c:pt idx="322">
                  <c:v>MAY</c:v>
                </c:pt>
                <c:pt idx="323">
                  <c:v>MAY</c:v>
                </c:pt>
                <c:pt idx="324">
                  <c:v>MAY</c:v>
                </c:pt>
                <c:pt idx="325">
                  <c:v>MAY</c:v>
                </c:pt>
                <c:pt idx="326">
                  <c:v>MAY</c:v>
                </c:pt>
                <c:pt idx="327">
                  <c:v>MAY</c:v>
                </c:pt>
                <c:pt idx="328">
                  <c:v>MAY</c:v>
                </c:pt>
                <c:pt idx="329">
                  <c:v>MAY</c:v>
                </c:pt>
                <c:pt idx="330">
                  <c:v>MAY</c:v>
                </c:pt>
                <c:pt idx="331">
                  <c:v>MAY</c:v>
                </c:pt>
                <c:pt idx="332">
                  <c:v>MAY</c:v>
                </c:pt>
                <c:pt idx="333">
                  <c:v>MAY</c:v>
                </c:pt>
                <c:pt idx="334">
                  <c:v>MAY</c:v>
                </c:pt>
                <c:pt idx="335">
                  <c:v>JUN</c:v>
                </c:pt>
                <c:pt idx="336">
                  <c:v>JUN</c:v>
                </c:pt>
                <c:pt idx="337">
                  <c:v>JUN</c:v>
                </c:pt>
                <c:pt idx="338">
                  <c:v>JUN</c:v>
                </c:pt>
                <c:pt idx="339">
                  <c:v>JUN</c:v>
                </c:pt>
                <c:pt idx="340">
                  <c:v>JUN</c:v>
                </c:pt>
                <c:pt idx="341">
                  <c:v>JUN</c:v>
                </c:pt>
                <c:pt idx="342">
                  <c:v>JUN</c:v>
                </c:pt>
                <c:pt idx="343">
                  <c:v>JUN</c:v>
                </c:pt>
                <c:pt idx="344">
                  <c:v>JUN</c:v>
                </c:pt>
                <c:pt idx="345">
                  <c:v>JUN</c:v>
                </c:pt>
                <c:pt idx="346">
                  <c:v>JUN</c:v>
                </c:pt>
                <c:pt idx="347">
                  <c:v>JUN</c:v>
                </c:pt>
                <c:pt idx="348">
                  <c:v>JUN</c:v>
                </c:pt>
                <c:pt idx="349">
                  <c:v>JUN</c:v>
                </c:pt>
                <c:pt idx="350">
                  <c:v>JUN</c:v>
                </c:pt>
                <c:pt idx="351">
                  <c:v>JUN</c:v>
                </c:pt>
                <c:pt idx="352">
                  <c:v>JUN</c:v>
                </c:pt>
                <c:pt idx="353">
                  <c:v>JUN</c:v>
                </c:pt>
                <c:pt idx="354">
                  <c:v>JUN</c:v>
                </c:pt>
                <c:pt idx="355">
                  <c:v>JUN</c:v>
                </c:pt>
                <c:pt idx="356">
                  <c:v>JUN</c:v>
                </c:pt>
                <c:pt idx="357">
                  <c:v>JUN</c:v>
                </c:pt>
                <c:pt idx="358">
                  <c:v>JUN</c:v>
                </c:pt>
                <c:pt idx="359">
                  <c:v>JUN</c:v>
                </c:pt>
                <c:pt idx="360">
                  <c:v>JUN</c:v>
                </c:pt>
                <c:pt idx="361">
                  <c:v>JUN</c:v>
                </c:pt>
                <c:pt idx="362">
                  <c:v>JUN</c:v>
                </c:pt>
                <c:pt idx="363">
                  <c:v>JUN</c:v>
                </c:pt>
                <c:pt idx="364">
                  <c:v>JUN</c:v>
                </c:pt>
              </c:strCache>
            </c:strRef>
          </c:cat>
          <c:val>
            <c:numRef>
              <c:f>Sheet1!$C$2:$C$366</c:f>
              <c:numCache>
                <c:formatCode>_(* #,##0_);_(* \(#,##0\);_(* "-"??_);_(@_)</c:formatCode>
                <c:ptCount val="365"/>
                <c:pt idx="0">
                  <c:v>111</c:v>
                </c:pt>
                <c:pt idx="1">
                  <c:v>105</c:v>
                </c:pt>
                <c:pt idx="2">
                  <c:v>99</c:v>
                </c:pt>
                <c:pt idx="3">
                  <c:v>84</c:v>
                </c:pt>
                <c:pt idx="4">
                  <c:v>87</c:v>
                </c:pt>
                <c:pt idx="5">
                  <c:v>87</c:v>
                </c:pt>
                <c:pt idx="6">
                  <c:v>88</c:v>
                </c:pt>
                <c:pt idx="7">
                  <c:v>94</c:v>
                </c:pt>
                <c:pt idx="8">
                  <c:v>109</c:v>
                </c:pt>
                <c:pt idx="9">
                  <c:v>121</c:v>
                </c:pt>
                <c:pt idx="10">
                  <c:v>113</c:v>
                </c:pt>
                <c:pt idx="11">
                  <c:v>99</c:v>
                </c:pt>
                <c:pt idx="12">
                  <c:v>89</c:v>
                </c:pt>
                <c:pt idx="13">
                  <c:v>94</c:v>
                </c:pt>
                <c:pt idx="14">
                  <c:v>97</c:v>
                </c:pt>
                <c:pt idx="15">
                  <c:v>102</c:v>
                </c:pt>
                <c:pt idx="16">
                  <c:v>93</c:v>
                </c:pt>
                <c:pt idx="17">
                  <c:v>89</c:v>
                </c:pt>
                <c:pt idx="18">
                  <c:v>88</c:v>
                </c:pt>
                <c:pt idx="19">
                  <c:v>85</c:v>
                </c:pt>
                <c:pt idx="20">
                  <c:v>85</c:v>
                </c:pt>
                <c:pt idx="21">
                  <c:v>93</c:v>
                </c:pt>
                <c:pt idx="22">
                  <c:v>94</c:v>
                </c:pt>
                <c:pt idx="23">
                  <c:v>93</c:v>
                </c:pt>
                <c:pt idx="24">
                  <c:v>84</c:v>
                </c:pt>
                <c:pt idx="25">
                  <c:v>84</c:v>
                </c:pt>
                <c:pt idx="26">
                  <c:v>74</c:v>
                </c:pt>
                <c:pt idx="27">
                  <c:v>77</c:v>
                </c:pt>
                <c:pt idx="28">
                  <c:v>85</c:v>
                </c:pt>
                <c:pt idx="29">
                  <c:v>88</c:v>
                </c:pt>
                <c:pt idx="30">
                  <c:v>94</c:v>
                </c:pt>
                <c:pt idx="31">
                  <c:v>82</c:v>
                </c:pt>
                <c:pt idx="32">
                  <c:v>89</c:v>
                </c:pt>
                <c:pt idx="33">
                  <c:v>86</c:v>
                </c:pt>
                <c:pt idx="34">
                  <c:v>86</c:v>
                </c:pt>
                <c:pt idx="35">
                  <c:v>92</c:v>
                </c:pt>
                <c:pt idx="36">
                  <c:v>95</c:v>
                </c:pt>
                <c:pt idx="37">
                  <c:v>96</c:v>
                </c:pt>
                <c:pt idx="38">
                  <c:v>90</c:v>
                </c:pt>
                <c:pt idx="39">
                  <c:v>97</c:v>
                </c:pt>
                <c:pt idx="40">
                  <c:v>94</c:v>
                </c:pt>
                <c:pt idx="41">
                  <c:v>108</c:v>
                </c:pt>
                <c:pt idx="42">
                  <c:v>121</c:v>
                </c:pt>
                <c:pt idx="43">
                  <c:v>111</c:v>
                </c:pt>
                <c:pt idx="44">
                  <c:v>97</c:v>
                </c:pt>
                <c:pt idx="45">
                  <c:v>94</c:v>
                </c:pt>
                <c:pt idx="46">
                  <c:v>96</c:v>
                </c:pt>
                <c:pt idx="47">
                  <c:v>91</c:v>
                </c:pt>
                <c:pt idx="48">
                  <c:v>94</c:v>
                </c:pt>
                <c:pt idx="49">
                  <c:v>98</c:v>
                </c:pt>
                <c:pt idx="50">
                  <c:v>113</c:v>
                </c:pt>
                <c:pt idx="51">
                  <c:v>105</c:v>
                </c:pt>
                <c:pt idx="52">
                  <c:v>105</c:v>
                </c:pt>
                <c:pt idx="53">
                  <c:v>108</c:v>
                </c:pt>
                <c:pt idx="54">
                  <c:v>105</c:v>
                </c:pt>
                <c:pt idx="55">
                  <c:v>111</c:v>
                </c:pt>
                <c:pt idx="56">
                  <c:v>117</c:v>
                </c:pt>
                <c:pt idx="57">
                  <c:v>119</c:v>
                </c:pt>
                <c:pt idx="58">
                  <c:v>117</c:v>
                </c:pt>
                <c:pt idx="59">
                  <c:v>117</c:v>
                </c:pt>
                <c:pt idx="60">
                  <c:v>114</c:v>
                </c:pt>
                <c:pt idx="61">
                  <c:v>102</c:v>
                </c:pt>
                <c:pt idx="62">
                  <c:v>105</c:v>
                </c:pt>
                <c:pt idx="63">
                  <c:v>115</c:v>
                </c:pt>
                <c:pt idx="64">
                  <c:v>115</c:v>
                </c:pt>
                <c:pt idx="65">
                  <c:v>113</c:v>
                </c:pt>
                <c:pt idx="66">
                  <c:v>108</c:v>
                </c:pt>
                <c:pt idx="67">
                  <c:v>107</c:v>
                </c:pt>
                <c:pt idx="68">
                  <c:v>105</c:v>
                </c:pt>
                <c:pt idx="69">
                  <c:v>114</c:v>
                </c:pt>
                <c:pt idx="70">
                  <c:v>126</c:v>
                </c:pt>
                <c:pt idx="71">
                  <c:v>129</c:v>
                </c:pt>
                <c:pt idx="72">
                  <c:v>127</c:v>
                </c:pt>
                <c:pt idx="73">
                  <c:v>111</c:v>
                </c:pt>
                <c:pt idx="74">
                  <c:v>116</c:v>
                </c:pt>
                <c:pt idx="75">
                  <c:v>114</c:v>
                </c:pt>
                <c:pt idx="76">
                  <c:v>118</c:v>
                </c:pt>
                <c:pt idx="77">
                  <c:v>124</c:v>
                </c:pt>
                <c:pt idx="78">
                  <c:v>129</c:v>
                </c:pt>
                <c:pt idx="79">
                  <c:v>127</c:v>
                </c:pt>
                <c:pt idx="80">
                  <c:v>110</c:v>
                </c:pt>
                <c:pt idx="81">
                  <c:v>106</c:v>
                </c:pt>
                <c:pt idx="82">
                  <c:v>108</c:v>
                </c:pt>
                <c:pt idx="83">
                  <c:v>116</c:v>
                </c:pt>
                <c:pt idx="84">
                  <c:v>131</c:v>
                </c:pt>
                <c:pt idx="85">
                  <c:v>124</c:v>
                </c:pt>
                <c:pt idx="86">
                  <c:v>117</c:v>
                </c:pt>
                <c:pt idx="87">
                  <c:v>105</c:v>
                </c:pt>
                <c:pt idx="88">
                  <c:v>105</c:v>
                </c:pt>
                <c:pt idx="89">
                  <c:v>95</c:v>
                </c:pt>
                <c:pt idx="90">
                  <c:v>100</c:v>
                </c:pt>
                <c:pt idx="91">
                  <c:v>108</c:v>
                </c:pt>
                <c:pt idx="92">
                  <c:v>107</c:v>
                </c:pt>
                <c:pt idx="93">
                  <c:v>112</c:v>
                </c:pt>
                <c:pt idx="94">
                  <c:v>101</c:v>
                </c:pt>
                <c:pt idx="95">
                  <c:v>97</c:v>
                </c:pt>
                <c:pt idx="96">
                  <c:v>81</c:v>
                </c:pt>
                <c:pt idx="97">
                  <c:v>84</c:v>
                </c:pt>
                <c:pt idx="98">
                  <c:v>92</c:v>
                </c:pt>
                <c:pt idx="99">
                  <c:v>99</c:v>
                </c:pt>
                <c:pt idx="100">
                  <c:v>103</c:v>
                </c:pt>
                <c:pt idx="101">
                  <c:v>101</c:v>
                </c:pt>
                <c:pt idx="102">
                  <c:v>98</c:v>
                </c:pt>
                <c:pt idx="103">
                  <c:v>88</c:v>
                </c:pt>
                <c:pt idx="104">
                  <c:v>89</c:v>
                </c:pt>
                <c:pt idx="105">
                  <c:v>101</c:v>
                </c:pt>
                <c:pt idx="106">
                  <c:v>103</c:v>
                </c:pt>
                <c:pt idx="107">
                  <c:v>99</c:v>
                </c:pt>
                <c:pt idx="108">
                  <c:v>96</c:v>
                </c:pt>
                <c:pt idx="109">
                  <c:v>94</c:v>
                </c:pt>
                <c:pt idx="110">
                  <c:v>87</c:v>
                </c:pt>
                <c:pt idx="111">
                  <c:v>90</c:v>
                </c:pt>
                <c:pt idx="112">
                  <c:v>100</c:v>
                </c:pt>
                <c:pt idx="113">
                  <c:v>102</c:v>
                </c:pt>
                <c:pt idx="114">
                  <c:v>93</c:v>
                </c:pt>
                <c:pt idx="115">
                  <c:v>86</c:v>
                </c:pt>
                <c:pt idx="116">
                  <c:v>81</c:v>
                </c:pt>
                <c:pt idx="117">
                  <c:v>81</c:v>
                </c:pt>
                <c:pt idx="118">
                  <c:v>88</c:v>
                </c:pt>
                <c:pt idx="119">
                  <c:v>101</c:v>
                </c:pt>
                <c:pt idx="120">
                  <c:v>98</c:v>
                </c:pt>
                <c:pt idx="121">
                  <c:v>88</c:v>
                </c:pt>
                <c:pt idx="122">
                  <c:v>90</c:v>
                </c:pt>
                <c:pt idx="123">
                  <c:v>99</c:v>
                </c:pt>
                <c:pt idx="124">
                  <c:v>97</c:v>
                </c:pt>
                <c:pt idx="125">
                  <c:v>99</c:v>
                </c:pt>
                <c:pt idx="126">
                  <c:v>120</c:v>
                </c:pt>
                <c:pt idx="127">
                  <c:v>123</c:v>
                </c:pt>
                <c:pt idx="128">
                  <c:v>121</c:v>
                </c:pt>
                <c:pt idx="129">
                  <c:v>116</c:v>
                </c:pt>
                <c:pt idx="130">
                  <c:v>118</c:v>
                </c:pt>
                <c:pt idx="131">
                  <c:v>114</c:v>
                </c:pt>
                <c:pt idx="132">
                  <c:v>122</c:v>
                </c:pt>
                <c:pt idx="133">
                  <c:v>134</c:v>
                </c:pt>
                <c:pt idx="134">
                  <c:v>142</c:v>
                </c:pt>
                <c:pt idx="135">
                  <c:v>141</c:v>
                </c:pt>
                <c:pt idx="136">
                  <c:v>128</c:v>
                </c:pt>
                <c:pt idx="137">
                  <c:v>126</c:v>
                </c:pt>
                <c:pt idx="138">
                  <c:v>122</c:v>
                </c:pt>
                <c:pt idx="139">
                  <c:v>128</c:v>
                </c:pt>
                <c:pt idx="140">
                  <c:v>142</c:v>
                </c:pt>
                <c:pt idx="141">
                  <c:v>140</c:v>
                </c:pt>
                <c:pt idx="142">
                  <c:v>134</c:v>
                </c:pt>
                <c:pt idx="143">
                  <c:v>132</c:v>
                </c:pt>
                <c:pt idx="144">
                  <c:v>133</c:v>
                </c:pt>
                <c:pt idx="145">
                  <c:v>126</c:v>
                </c:pt>
                <c:pt idx="146">
                  <c:v>136</c:v>
                </c:pt>
                <c:pt idx="147">
                  <c:v>152</c:v>
                </c:pt>
                <c:pt idx="148">
                  <c:v>155</c:v>
                </c:pt>
                <c:pt idx="149">
                  <c:v>155</c:v>
                </c:pt>
                <c:pt idx="150">
                  <c:v>140</c:v>
                </c:pt>
                <c:pt idx="151">
                  <c:v>153</c:v>
                </c:pt>
                <c:pt idx="152">
                  <c:v>143</c:v>
                </c:pt>
                <c:pt idx="153">
                  <c:v>146</c:v>
                </c:pt>
                <c:pt idx="154">
                  <c:v>159</c:v>
                </c:pt>
                <c:pt idx="155">
                  <c:v>156</c:v>
                </c:pt>
                <c:pt idx="156">
                  <c:v>152</c:v>
                </c:pt>
                <c:pt idx="157">
                  <c:v>140</c:v>
                </c:pt>
                <c:pt idx="158">
                  <c:v>133</c:v>
                </c:pt>
                <c:pt idx="159">
                  <c:v>136</c:v>
                </c:pt>
                <c:pt idx="160">
                  <c:v>148</c:v>
                </c:pt>
                <c:pt idx="161">
                  <c:v>165</c:v>
                </c:pt>
                <c:pt idx="162">
                  <c:v>163</c:v>
                </c:pt>
                <c:pt idx="163">
                  <c:v>151</c:v>
                </c:pt>
                <c:pt idx="164">
                  <c:v>140</c:v>
                </c:pt>
                <c:pt idx="165">
                  <c:v>140</c:v>
                </c:pt>
                <c:pt idx="166">
                  <c:v>144</c:v>
                </c:pt>
                <c:pt idx="167">
                  <c:v>149</c:v>
                </c:pt>
                <c:pt idx="168">
                  <c:v>158</c:v>
                </c:pt>
                <c:pt idx="169">
                  <c:v>157</c:v>
                </c:pt>
                <c:pt idx="170">
                  <c:v>161</c:v>
                </c:pt>
                <c:pt idx="171">
                  <c:v>144</c:v>
                </c:pt>
                <c:pt idx="172">
                  <c:v>138</c:v>
                </c:pt>
                <c:pt idx="173">
                  <c:v>129</c:v>
                </c:pt>
                <c:pt idx="174">
                  <c:v>139</c:v>
                </c:pt>
                <c:pt idx="175">
                  <c:v>147</c:v>
                </c:pt>
                <c:pt idx="176">
                  <c:v>148</c:v>
                </c:pt>
                <c:pt idx="177">
                  <c:v>134</c:v>
                </c:pt>
                <c:pt idx="178">
                  <c:v>143</c:v>
                </c:pt>
                <c:pt idx="179">
                  <c:v>140</c:v>
                </c:pt>
                <c:pt idx="180">
                  <c:v>130</c:v>
                </c:pt>
                <c:pt idx="181">
                  <c:v>131</c:v>
                </c:pt>
                <c:pt idx="182">
                  <c:v>142</c:v>
                </c:pt>
                <c:pt idx="183">
                  <c:v>140</c:v>
                </c:pt>
                <c:pt idx="184">
                  <c:v>131</c:v>
                </c:pt>
                <c:pt idx="185">
                  <c:v>123</c:v>
                </c:pt>
                <c:pt idx="186">
                  <c:v>121</c:v>
                </c:pt>
                <c:pt idx="187">
                  <c:v>122</c:v>
                </c:pt>
                <c:pt idx="188">
                  <c:v>132</c:v>
                </c:pt>
                <c:pt idx="189">
                  <c:v>138</c:v>
                </c:pt>
                <c:pt idx="190">
                  <c:v>148</c:v>
                </c:pt>
                <c:pt idx="191">
                  <c:v>136</c:v>
                </c:pt>
                <c:pt idx="192">
                  <c:v>135</c:v>
                </c:pt>
                <c:pt idx="193">
                  <c:v>122</c:v>
                </c:pt>
                <c:pt idx="194">
                  <c:v>109</c:v>
                </c:pt>
                <c:pt idx="195">
                  <c:v>111</c:v>
                </c:pt>
                <c:pt idx="196">
                  <c:v>132</c:v>
                </c:pt>
                <c:pt idx="197">
                  <c:v>139</c:v>
                </c:pt>
                <c:pt idx="198">
                  <c:v>143</c:v>
                </c:pt>
                <c:pt idx="199">
                  <c:v>141</c:v>
                </c:pt>
                <c:pt idx="200">
                  <c:v>145</c:v>
                </c:pt>
                <c:pt idx="201">
                  <c:v>136</c:v>
                </c:pt>
                <c:pt idx="202">
                  <c:v>141</c:v>
                </c:pt>
                <c:pt idx="203">
                  <c:v>148</c:v>
                </c:pt>
                <c:pt idx="204">
                  <c:v>151</c:v>
                </c:pt>
                <c:pt idx="205">
                  <c:v>154</c:v>
                </c:pt>
                <c:pt idx="206">
                  <c:v>143</c:v>
                </c:pt>
                <c:pt idx="207">
                  <c:v>140</c:v>
                </c:pt>
                <c:pt idx="208">
                  <c:v>137</c:v>
                </c:pt>
                <c:pt idx="209">
                  <c:v>143</c:v>
                </c:pt>
                <c:pt idx="210">
                  <c:v>160</c:v>
                </c:pt>
                <c:pt idx="211">
                  <c:v>157</c:v>
                </c:pt>
                <c:pt idx="212">
                  <c:v>148</c:v>
                </c:pt>
                <c:pt idx="213">
                  <c:v>133</c:v>
                </c:pt>
                <c:pt idx="214">
                  <c:v>130</c:v>
                </c:pt>
                <c:pt idx="215">
                  <c:v>130</c:v>
                </c:pt>
                <c:pt idx="216">
                  <c:v>129</c:v>
                </c:pt>
                <c:pt idx="217">
                  <c:v>147</c:v>
                </c:pt>
                <c:pt idx="218">
                  <c:v>147</c:v>
                </c:pt>
                <c:pt idx="219">
                  <c:v>139</c:v>
                </c:pt>
                <c:pt idx="220">
                  <c:v>131</c:v>
                </c:pt>
                <c:pt idx="221">
                  <c:v>118</c:v>
                </c:pt>
                <c:pt idx="222">
                  <c:v>116</c:v>
                </c:pt>
                <c:pt idx="223">
                  <c:v>124</c:v>
                </c:pt>
                <c:pt idx="224">
                  <c:v>136</c:v>
                </c:pt>
                <c:pt idx="225">
                  <c:v>143</c:v>
                </c:pt>
                <c:pt idx="226">
                  <c:v>140</c:v>
                </c:pt>
                <c:pt idx="227">
                  <c:v>138</c:v>
                </c:pt>
                <c:pt idx="228">
                  <c:v>132</c:v>
                </c:pt>
                <c:pt idx="229">
                  <c:v>126</c:v>
                </c:pt>
                <c:pt idx="230">
                  <c:v>131</c:v>
                </c:pt>
                <c:pt idx="231">
                  <c:v>142</c:v>
                </c:pt>
                <c:pt idx="232">
                  <c:v>151</c:v>
                </c:pt>
                <c:pt idx="233">
                  <c:v>145</c:v>
                </c:pt>
                <c:pt idx="234">
                  <c:v>138</c:v>
                </c:pt>
                <c:pt idx="235">
                  <c:v>132</c:v>
                </c:pt>
                <c:pt idx="236">
                  <c:v>120</c:v>
                </c:pt>
                <c:pt idx="237">
                  <c:v>130</c:v>
                </c:pt>
                <c:pt idx="238">
                  <c:v>143</c:v>
                </c:pt>
                <c:pt idx="239">
                  <c:v>146</c:v>
                </c:pt>
                <c:pt idx="240">
                  <c:v>136</c:v>
                </c:pt>
                <c:pt idx="241">
                  <c:v>130</c:v>
                </c:pt>
                <c:pt idx="242">
                  <c:v>139</c:v>
                </c:pt>
                <c:pt idx="243">
                  <c:v>132</c:v>
                </c:pt>
                <c:pt idx="244">
                  <c:v>137</c:v>
                </c:pt>
                <c:pt idx="245">
                  <c:v>146</c:v>
                </c:pt>
                <c:pt idx="246">
                  <c:v>147</c:v>
                </c:pt>
                <c:pt idx="247">
                  <c:v>144</c:v>
                </c:pt>
                <c:pt idx="248">
                  <c:v>137</c:v>
                </c:pt>
                <c:pt idx="249">
                  <c:v>127</c:v>
                </c:pt>
                <c:pt idx="250">
                  <c:v>118</c:v>
                </c:pt>
                <c:pt idx="251">
                  <c:v>125</c:v>
                </c:pt>
                <c:pt idx="252">
                  <c:v>133</c:v>
                </c:pt>
                <c:pt idx="253">
                  <c:v>144</c:v>
                </c:pt>
                <c:pt idx="254">
                  <c:v>138</c:v>
                </c:pt>
                <c:pt idx="255">
                  <c:v>127</c:v>
                </c:pt>
                <c:pt idx="256">
                  <c:v>127</c:v>
                </c:pt>
                <c:pt idx="257">
                  <c:v>125</c:v>
                </c:pt>
                <c:pt idx="258">
                  <c:v>134</c:v>
                </c:pt>
                <c:pt idx="259">
                  <c:v>145</c:v>
                </c:pt>
                <c:pt idx="260">
                  <c:v>134</c:v>
                </c:pt>
                <c:pt idx="261">
                  <c:v>143</c:v>
                </c:pt>
                <c:pt idx="262">
                  <c:v>141</c:v>
                </c:pt>
                <c:pt idx="263">
                  <c:v>143</c:v>
                </c:pt>
                <c:pt idx="264">
                  <c:v>130</c:v>
                </c:pt>
                <c:pt idx="265">
                  <c:v>133</c:v>
                </c:pt>
                <c:pt idx="266">
                  <c:v>145</c:v>
                </c:pt>
                <c:pt idx="267">
                  <c:v>148</c:v>
                </c:pt>
                <c:pt idx="268">
                  <c:v>140</c:v>
                </c:pt>
                <c:pt idx="269">
                  <c:v>129</c:v>
                </c:pt>
                <c:pt idx="270">
                  <c:v>124</c:v>
                </c:pt>
                <c:pt idx="271">
                  <c:v>117</c:v>
                </c:pt>
                <c:pt idx="272">
                  <c:v>120</c:v>
                </c:pt>
                <c:pt idx="273">
                  <c:v>133</c:v>
                </c:pt>
                <c:pt idx="274">
                  <c:v>132</c:v>
                </c:pt>
                <c:pt idx="275">
                  <c:v>138</c:v>
                </c:pt>
                <c:pt idx="276">
                  <c:v>133</c:v>
                </c:pt>
                <c:pt idx="277">
                  <c:v>127</c:v>
                </c:pt>
                <c:pt idx="278">
                  <c:v>123</c:v>
                </c:pt>
                <c:pt idx="279">
                  <c:v>131</c:v>
                </c:pt>
                <c:pt idx="280">
                  <c:v>141</c:v>
                </c:pt>
                <c:pt idx="281">
                  <c:v>145</c:v>
                </c:pt>
                <c:pt idx="282">
                  <c:v>135</c:v>
                </c:pt>
                <c:pt idx="283">
                  <c:v>134</c:v>
                </c:pt>
                <c:pt idx="284">
                  <c:v>118</c:v>
                </c:pt>
                <c:pt idx="285">
                  <c:v>116</c:v>
                </c:pt>
                <c:pt idx="286">
                  <c:v>124</c:v>
                </c:pt>
                <c:pt idx="287">
                  <c:v>139</c:v>
                </c:pt>
                <c:pt idx="288">
                  <c:v>143</c:v>
                </c:pt>
                <c:pt idx="289">
                  <c:v>127</c:v>
                </c:pt>
                <c:pt idx="290">
                  <c:v>128</c:v>
                </c:pt>
                <c:pt idx="291">
                  <c:v>125</c:v>
                </c:pt>
                <c:pt idx="292">
                  <c:v>120</c:v>
                </c:pt>
                <c:pt idx="293">
                  <c:v>123</c:v>
                </c:pt>
                <c:pt idx="294">
                  <c:v>135</c:v>
                </c:pt>
                <c:pt idx="295">
                  <c:v>133</c:v>
                </c:pt>
                <c:pt idx="296">
                  <c:v>126</c:v>
                </c:pt>
                <c:pt idx="297">
                  <c:v>124</c:v>
                </c:pt>
                <c:pt idx="298">
                  <c:v>120</c:v>
                </c:pt>
                <c:pt idx="299">
                  <c:v>113</c:v>
                </c:pt>
                <c:pt idx="300">
                  <c:v>121</c:v>
                </c:pt>
                <c:pt idx="301">
                  <c:v>127</c:v>
                </c:pt>
                <c:pt idx="302">
                  <c:v>118</c:v>
                </c:pt>
                <c:pt idx="303">
                  <c:v>110</c:v>
                </c:pt>
                <c:pt idx="304">
                  <c:v>110</c:v>
                </c:pt>
                <c:pt idx="305">
                  <c:v>111</c:v>
                </c:pt>
                <c:pt idx="306">
                  <c:v>104</c:v>
                </c:pt>
                <c:pt idx="307">
                  <c:v>117</c:v>
                </c:pt>
                <c:pt idx="308">
                  <c:v>136</c:v>
                </c:pt>
                <c:pt idx="309">
                  <c:v>140</c:v>
                </c:pt>
                <c:pt idx="310">
                  <c:v>134</c:v>
                </c:pt>
                <c:pt idx="311">
                  <c:v>130</c:v>
                </c:pt>
                <c:pt idx="312">
                  <c:v>134</c:v>
                </c:pt>
                <c:pt idx="313">
                  <c:v>132</c:v>
                </c:pt>
                <c:pt idx="314">
                  <c:v>139</c:v>
                </c:pt>
                <c:pt idx="315">
                  <c:v>147</c:v>
                </c:pt>
                <c:pt idx="316">
                  <c:v>147</c:v>
                </c:pt>
                <c:pt idx="317">
                  <c:v>143</c:v>
                </c:pt>
                <c:pt idx="318">
                  <c:v>143</c:v>
                </c:pt>
                <c:pt idx="319">
                  <c:v>149</c:v>
                </c:pt>
                <c:pt idx="320">
                  <c:v>151</c:v>
                </c:pt>
                <c:pt idx="321">
                  <c:v>156</c:v>
                </c:pt>
                <c:pt idx="322">
                  <c:v>170</c:v>
                </c:pt>
                <c:pt idx="323">
                  <c:v>164</c:v>
                </c:pt>
                <c:pt idx="324">
                  <c:v>149</c:v>
                </c:pt>
                <c:pt idx="325">
                  <c:v>131</c:v>
                </c:pt>
                <c:pt idx="326">
                  <c:v>129</c:v>
                </c:pt>
                <c:pt idx="327">
                  <c:v>131</c:v>
                </c:pt>
                <c:pt idx="328">
                  <c:v>143</c:v>
                </c:pt>
                <c:pt idx="329">
                  <c:v>158</c:v>
                </c:pt>
                <c:pt idx="330">
                  <c:v>174</c:v>
                </c:pt>
                <c:pt idx="331">
                  <c:v>164</c:v>
                </c:pt>
                <c:pt idx="332">
                  <c:v>148</c:v>
                </c:pt>
                <c:pt idx="333">
                  <c:v>151</c:v>
                </c:pt>
                <c:pt idx="334">
                  <c:v>151</c:v>
                </c:pt>
                <c:pt idx="335">
                  <c:v>156</c:v>
                </c:pt>
                <c:pt idx="336">
                  <c:v>162</c:v>
                </c:pt>
                <c:pt idx="337">
                  <c:v>162</c:v>
                </c:pt>
                <c:pt idx="338">
                  <c:v>153</c:v>
                </c:pt>
                <c:pt idx="339">
                  <c:v>154</c:v>
                </c:pt>
                <c:pt idx="340">
                  <c:v>151</c:v>
                </c:pt>
                <c:pt idx="341">
                  <c:v>150</c:v>
                </c:pt>
                <c:pt idx="342">
                  <c:v>161</c:v>
                </c:pt>
                <c:pt idx="343">
                  <c:v>179</c:v>
                </c:pt>
                <c:pt idx="344">
                  <c:v>163</c:v>
                </c:pt>
                <c:pt idx="345">
                  <c:v>168</c:v>
                </c:pt>
                <c:pt idx="346">
                  <c:v>148</c:v>
                </c:pt>
                <c:pt idx="347">
                  <c:v>147</c:v>
                </c:pt>
                <c:pt idx="348">
                  <c:v>138</c:v>
                </c:pt>
                <c:pt idx="349">
                  <c:v>145</c:v>
                </c:pt>
                <c:pt idx="350">
                  <c:v>161</c:v>
                </c:pt>
                <c:pt idx="351">
                  <c:v>161</c:v>
                </c:pt>
                <c:pt idx="352">
                  <c:v>153</c:v>
                </c:pt>
                <c:pt idx="353">
                  <c:v>124</c:v>
                </c:pt>
                <c:pt idx="354">
                  <c:v>117</c:v>
                </c:pt>
                <c:pt idx="355">
                  <c:v>109</c:v>
                </c:pt>
                <c:pt idx="356">
                  <c:v>116</c:v>
                </c:pt>
                <c:pt idx="357">
                  <c:v>128</c:v>
                </c:pt>
                <c:pt idx="358">
                  <c:v>124</c:v>
                </c:pt>
                <c:pt idx="359">
                  <c:v>134</c:v>
                </c:pt>
                <c:pt idx="360">
                  <c:v>123</c:v>
                </c:pt>
                <c:pt idx="361">
                  <c:v>124</c:v>
                </c:pt>
                <c:pt idx="362">
                  <c:v>114</c:v>
                </c:pt>
                <c:pt idx="363">
                  <c:v>123</c:v>
                </c:pt>
                <c:pt idx="364">
                  <c:v>130</c:v>
                </c:pt>
              </c:numCache>
            </c:numRef>
          </c:val>
          <c:smooth val="0"/>
        </c:ser>
        <c:dLbls>
          <c:showLegendKey val="0"/>
          <c:showVal val="0"/>
          <c:showCatName val="0"/>
          <c:showSerName val="0"/>
          <c:showPercent val="0"/>
          <c:showBubbleSize val="0"/>
        </c:dLbls>
        <c:marker val="1"/>
        <c:smooth val="0"/>
        <c:axId val="193362376"/>
        <c:axId val="193362768"/>
      </c:lineChart>
      <c:catAx>
        <c:axId val="193362376"/>
        <c:scaling>
          <c:orientation val="minMax"/>
        </c:scaling>
        <c:delete val="0"/>
        <c:axPos val="b"/>
        <c:numFmt formatCode="General" sourceLinked="1"/>
        <c:majorTickMark val="out"/>
        <c:minorTickMark val="none"/>
        <c:tickLblPos val="nextTo"/>
        <c:txPr>
          <a:bodyPr/>
          <a:lstStyle/>
          <a:p>
            <a:pPr>
              <a:defRPr sz="900"/>
            </a:pPr>
            <a:endParaRPr lang="en-US"/>
          </a:p>
        </c:txPr>
        <c:crossAx val="193362768"/>
        <c:crosses val="autoZero"/>
        <c:auto val="1"/>
        <c:lblAlgn val="ctr"/>
        <c:lblOffset val="100"/>
        <c:tickLblSkip val="31"/>
        <c:tickMarkSkip val="31"/>
        <c:noMultiLvlLbl val="0"/>
      </c:catAx>
      <c:valAx>
        <c:axId val="193362768"/>
        <c:scaling>
          <c:orientation val="minMax"/>
          <c:max val="180"/>
          <c:min val="0"/>
        </c:scaling>
        <c:delete val="1"/>
        <c:axPos val="l"/>
        <c:numFmt formatCode="General" sourceLinked="1"/>
        <c:majorTickMark val="in"/>
        <c:minorTickMark val="none"/>
        <c:tickLblPos val="none"/>
        <c:crossAx val="193362376"/>
        <c:crosses val="autoZero"/>
        <c:crossBetween val="midCat"/>
        <c:majorUnit val="180"/>
      </c:valAx>
      <c:spPr>
        <a:ln>
          <a:noFill/>
        </a:ln>
      </c:spPr>
    </c:plotArea>
    <c:plotVisOnly val="1"/>
    <c:dispBlanksAs val="gap"/>
    <c:showDLblsOverMax val="0"/>
  </c:chart>
  <c:spPr>
    <a:ln w="6350">
      <a:noFill/>
    </a:ln>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ESH</c:v>
                </c:pt>
              </c:strCache>
            </c:strRef>
          </c:tx>
          <c:spPr>
            <a:solidFill>
              <a:schemeClr val="accent1">
                <a:lumMod val="40000"/>
                <a:lumOff val="60000"/>
              </a:schemeClr>
            </a:solidFill>
            <a:ln>
              <a:solidFill>
                <a:schemeClr val="bg1"/>
              </a:solidFill>
            </a:ln>
          </c:spPr>
          <c:invertIfNegative val="0"/>
          <c:dLbls>
            <c:numFmt formatCode="#,##0" sourceLinked="0"/>
            <c:spPr>
              <a:noFill/>
              <a:ln>
                <a:noFill/>
              </a:ln>
              <a:effectLst/>
            </c:spPr>
            <c:txPr>
              <a:bodyPr rot="-5400000" vert="horz"/>
              <a:lstStyle/>
              <a:p>
                <a:pPr>
                  <a:defRPr sz="1200" b="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Q4</c:v>
                </c:pt>
                <c:pt idx="1">
                  <c:v>Q1</c:v>
                </c:pt>
                <c:pt idx="2">
                  <c:v>Q2</c:v>
                </c:pt>
                <c:pt idx="3">
                  <c:v>Q3</c:v>
                </c:pt>
                <c:pt idx="4">
                  <c:v>Q4</c:v>
                </c:pt>
                <c:pt idx="5">
                  <c:v>Q1</c:v>
                </c:pt>
                <c:pt idx="6">
                  <c:v>Q2</c:v>
                </c:pt>
              </c:strCache>
            </c:strRef>
          </c:cat>
          <c:val>
            <c:numRef>
              <c:f>Sheet1!$B$2:$B$8</c:f>
              <c:numCache>
                <c:formatCode>General</c:formatCode>
                <c:ptCount val="7"/>
                <c:pt idx="0">
                  <c:v>120.3</c:v>
                </c:pt>
                <c:pt idx="1">
                  <c:v>85.1</c:v>
                </c:pt>
                <c:pt idx="2">
                  <c:v>41.2</c:v>
                </c:pt>
                <c:pt idx="3">
                  <c:v>41.8</c:v>
                </c:pt>
                <c:pt idx="4">
                  <c:v>59.3</c:v>
                </c:pt>
                <c:pt idx="5">
                  <c:v>67.599999999999994</c:v>
                </c:pt>
                <c:pt idx="6" formatCode="0.0">
                  <c:v>75</c:v>
                </c:pt>
              </c:numCache>
            </c:numRef>
          </c:val>
        </c:ser>
        <c:ser>
          <c:idx val="1"/>
          <c:order val="1"/>
          <c:tx>
            <c:strRef>
              <c:f>Sheet1!$C$1</c:f>
              <c:strCache>
                <c:ptCount val="1"/>
                <c:pt idx="0">
                  <c:v>WSH</c:v>
                </c:pt>
              </c:strCache>
            </c:strRef>
          </c:tx>
          <c:spPr>
            <a:solidFill>
              <a:schemeClr val="tx2"/>
            </a:solidFill>
            <a:ln>
              <a:solidFill>
                <a:schemeClr val="bg1"/>
              </a:solidFill>
            </a:ln>
          </c:spPr>
          <c:invertIfNegative val="0"/>
          <c:dLbls>
            <c:dLbl>
              <c:idx val="6"/>
              <c:layout>
                <c:manualLayout>
                  <c:x val="0"/>
                  <c:y val="7.6244274961666594E-2"/>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5400000" vert="horz"/>
              <a:lstStyle/>
              <a:p>
                <a:pPr>
                  <a:defRPr sz="12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Q4</c:v>
                </c:pt>
                <c:pt idx="1">
                  <c:v>Q1</c:v>
                </c:pt>
                <c:pt idx="2">
                  <c:v>Q2</c:v>
                </c:pt>
                <c:pt idx="3">
                  <c:v>Q3</c:v>
                </c:pt>
                <c:pt idx="4">
                  <c:v>Q4</c:v>
                </c:pt>
                <c:pt idx="5">
                  <c:v>Q1</c:v>
                </c:pt>
                <c:pt idx="6">
                  <c:v>Q2</c:v>
                </c:pt>
              </c:strCache>
            </c:strRef>
          </c:cat>
          <c:val>
            <c:numRef>
              <c:f>Sheet1!$C$2:$C$8</c:f>
              <c:numCache>
                <c:formatCode>General</c:formatCode>
                <c:ptCount val="7"/>
                <c:pt idx="0">
                  <c:v>28.5</c:v>
                </c:pt>
                <c:pt idx="1">
                  <c:v>25.6</c:v>
                </c:pt>
                <c:pt idx="2">
                  <c:v>30.6</c:v>
                </c:pt>
                <c:pt idx="3">
                  <c:v>33.799999999999997</c:v>
                </c:pt>
                <c:pt idx="4">
                  <c:v>30.7</c:v>
                </c:pt>
                <c:pt idx="5">
                  <c:v>22.1</c:v>
                </c:pt>
                <c:pt idx="6">
                  <c:v>13.7</c:v>
                </c:pt>
              </c:numCache>
            </c:numRef>
          </c:val>
        </c:ser>
        <c:dLbls>
          <c:showLegendKey val="0"/>
          <c:showVal val="0"/>
          <c:showCatName val="0"/>
          <c:showSerName val="0"/>
          <c:showPercent val="0"/>
          <c:showBubbleSize val="0"/>
        </c:dLbls>
        <c:gapWidth val="20"/>
        <c:axId val="193363552"/>
        <c:axId val="259537304"/>
      </c:barChart>
      <c:lineChart>
        <c:grouping val="standard"/>
        <c:varyColors val="0"/>
        <c:ser>
          <c:idx val="2"/>
          <c:order val="2"/>
          <c:tx>
            <c:strRef>
              <c:f>Sheet1!$D$1</c:f>
              <c:strCache>
                <c:ptCount val="1"/>
                <c:pt idx="0">
                  <c:v>Target</c:v>
                </c:pt>
              </c:strCache>
            </c:strRef>
          </c:tx>
          <c:spPr>
            <a:ln>
              <a:solidFill>
                <a:srgbClr val="FF0000"/>
              </a:solidFill>
            </a:ln>
          </c:spPr>
          <c:marker>
            <c:symbol val="none"/>
          </c:marker>
          <c:cat>
            <c:strRef>
              <c:f>Sheet1!$A$2:$A$8</c:f>
              <c:strCache>
                <c:ptCount val="7"/>
                <c:pt idx="0">
                  <c:v>Q4</c:v>
                </c:pt>
                <c:pt idx="1">
                  <c:v>Q1</c:v>
                </c:pt>
                <c:pt idx="2">
                  <c:v>Q2</c:v>
                </c:pt>
                <c:pt idx="3">
                  <c:v>Q3</c:v>
                </c:pt>
                <c:pt idx="4">
                  <c:v>Q4</c:v>
                </c:pt>
                <c:pt idx="5">
                  <c:v>Q1</c:v>
                </c:pt>
                <c:pt idx="6">
                  <c:v>Q2</c:v>
                </c:pt>
              </c:strCache>
            </c:strRef>
          </c:cat>
          <c:val>
            <c:numRef>
              <c:f>Sheet1!$D$2:$D$8</c:f>
              <c:numCache>
                <c:formatCode>General</c:formatCode>
                <c:ptCount val="7"/>
                <c:pt idx="0">
                  <c:v>7</c:v>
                </c:pt>
                <c:pt idx="1">
                  <c:v>7</c:v>
                </c:pt>
                <c:pt idx="2">
                  <c:v>7</c:v>
                </c:pt>
                <c:pt idx="3">
                  <c:v>7</c:v>
                </c:pt>
                <c:pt idx="4">
                  <c:v>7</c:v>
                </c:pt>
                <c:pt idx="5">
                  <c:v>7</c:v>
                </c:pt>
                <c:pt idx="6">
                  <c:v>7</c:v>
                </c:pt>
              </c:numCache>
            </c:numRef>
          </c:val>
          <c:smooth val="0"/>
        </c:ser>
        <c:ser>
          <c:idx val="3"/>
          <c:order val="3"/>
          <c:tx>
            <c:strRef>
              <c:f>Sheet1!$E$1</c:f>
              <c:strCache>
                <c:ptCount val="1"/>
                <c:pt idx="0">
                  <c:v>Average</c:v>
                </c:pt>
              </c:strCache>
            </c:strRef>
          </c:tx>
          <c:spPr>
            <a:ln w="28575">
              <a:solidFill>
                <a:schemeClr val="bg1">
                  <a:lumMod val="75000"/>
                </a:schemeClr>
              </a:solidFill>
            </a:ln>
          </c:spPr>
          <c:marker>
            <c:symbol val="none"/>
          </c:marker>
          <c:cat>
            <c:strRef>
              <c:f>Sheet1!$A$2:$A$8</c:f>
              <c:strCache>
                <c:ptCount val="7"/>
                <c:pt idx="0">
                  <c:v>Q4</c:v>
                </c:pt>
                <c:pt idx="1">
                  <c:v>Q1</c:v>
                </c:pt>
                <c:pt idx="2">
                  <c:v>Q2</c:v>
                </c:pt>
                <c:pt idx="3">
                  <c:v>Q3</c:v>
                </c:pt>
                <c:pt idx="4">
                  <c:v>Q4</c:v>
                </c:pt>
                <c:pt idx="5">
                  <c:v>Q1</c:v>
                </c:pt>
                <c:pt idx="6">
                  <c:v>Q2</c:v>
                </c:pt>
              </c:strCache>
            </c:strRef>
          </c:cat>
          <c:val>
            <c:numRef>
              <c:f>Sheet1!$E$2:$E$8</c:f>
              <c:numCache>
                <c:formatCode>0.0</c:formatCode>
                <c:ptCount val="7"/>
                <c:pt idx="0">
                  <c:v>46</c:v>
                </c:pt>
                <c:pt idx="1">
                  <c:v>36.1</c:v>
                </c:pt>
                <c:pt idx="2">
                  <c:v>33.1</c:v>
                </c:pt>
                <c:pt idx="3">
                  <c:v>36.700000000000003</c:v>
                </c:pt>
                <c:pt idx="4">
                  <c:v>37</c:v>
                </c:pt>
                <c:pt idx="5">
                  <c:v>34.700000000000003</c:v>
                </c:pt>
                <c:pt idx="6">
                  <c:v>36.9</c:v>
                </c:pt>
              </c:numCache>
            </c:numRef>
          </c:val>
          <c:smooth val="0"/>
        </c:ser>
        <c:dLbls>
          <c:showLegendKey val="0"/>
          <c:showVal val="0"/>
          <c:showCatName val="0"/>
          <c:showSerName val="0"/>
          <c:showPercent val="0"/>
          <c:showBubbleSize val="0"/>
        </c:dLbls>
        <c:marker val="1"/>
        <c:smooth val="0"/>
        <c:axId val="193363552"/>
        <c:axId val="259537304"/>
      </c:lineChart>
      <c:catAx>
        <c:axId val="193363552"/>
        <c:scaling>
          <c:orientation val="minMax"/>
        </c:scaling>
        <c:delete val="0"/>
        <c:axPos val="b"/>
        <c:numFmt formatCode="General" sourceLinked="0"/>
        <c:majorTickMark val="none"/>
        <c:minorTickMark val="none"/>
        <c:tickLblPos val="nextTo"/>
        <c:spPr>
          <a:ln>
            <a:solidFill>
              <a:schemeClr val="bg1">
                <a:lumMod val="75000"/>
              </a:schemeClr>
            </a:solidFill>
          </a:ln>
        </c:spPr>
        <c:txPr>
          <a:bodyPr rot="0" vert="horz"/>
          <a:lstStyle/>
          <a:p>
            <a:pPr>
              <a:defRPr sz="1200">
                <a:solidFill>
                  <a:schemeClr val="tx1">
                    <a:lumMod val="50000"/>
                    <a:lumOff val="50000"/>
                  </a:schemeClr>
                </a:solidFill>
              </a:defRPr>
            </a:pPr>
            <a:endParaRPr lang="en-US"/>
          </a:p>
        </c:txPr>
        <c:crossAx val="259537304"/>
        <c:crosses val="autoZero"/>
        <c:auto val="1"/>
        <c:lblAlgn val="ctr"/>
        <c:lblOffset val="50"/>
        <c:noMultiLvlLbl val="0"/>
      </c:catAx>
      <c:valAx>
        <c:axId val="259537304"/>
        <c:scaling>
          <c:orientation val="minMax"/>
          <c:max val="125"/>
          <c:min val="0"/>
        </c:scaling>
        <c:delete val="0"/>
        <c:axPos val="l"/>
        <c:numFmt formatCode="General" sourceLinked="1"/>
        <c:majorTickMark val="in"/>
        <c:minorTickMark val="none"/>
        <c:tickLblPos val="none"/>
        <c:spPr>
          <a:ln>
            <a:solidFill>
              <a:schemeClr val="bg1">
                <a:lumMod val="75000"/>
              </a:schemeClr>
            </a:solidFill>
          </a:ln>
        </c:spPr>
        <c:crossAx val="193363552"/>
        <c:crosses val="autoZero"/>
        <c:crossBetween val="between"/>
        <c:majorUnit val="125"/>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ESH</c:v>
                </c:pt>
              </c:strCache>
            </c:strRef>
          </c:tx>
          <c:spPr>
            <a:solidFill>
              <a:schemeClr val="accent1">
                <a:lumMod val="40000"/>
                <a:lumOff val="60000"/>
              </a:schemeClr>
            </a:solidFill>
            <a:ln>
              <a:solidFill>
                <a:schemeClr val="bg1"/>
              </a:solidFill>
            </a:ln>
          </c:spPr>
          <c:invertIfNegative val="0"/>
          <c:dLbls>
            <c:numFmt formatCode="#,##0" sourceLinked="0"/>
            <c:spPr>
              <a:noFill/>
              <a:ln>
                <a:noFill/>
              </a:ln>
              <a:effectLst/>
            </c:spPr>
            <c:txPr>
              <a:bodyPr rot="-5400000" vert="horz"/>
              <a:lstStyle/>
              <a:p>
                <a:pPr>
                  <a:defRPr sz="1200" b="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Q4</c:v>
                </c:pt>
                <c:pt idx="1">
                  <c:v>Q1</c:v>
                </c:pt>
                <c:pt idx="2">
                  <c:v>Q2</c:v>
                </c:pt>
                <c:pt idx="3">
                  <c:v>Q3</c:v>
                </c:pt>
                <c:pt idx="4">
                  <c:v>Q4</c:v>
                </c:pt>
                <c:pt idx="5">
                  <c:v>Q1</c:v>
                </c:pt>
                <c:pt idx="6">
                  <c:v>Q2</c:v>
                </c:pt>
              </c:strCache>
            </c:strRef>
          </c:cat>
          <c:val>
            <c:numRef>
              <c:f>Sheet1!$B$2:$B$8</c:f>
              <c:numCache>
                <c:formatCode>General</c:formatCode>
                <c:ptCount val="7"/>
                <c:pt idx="0">
                  <c:v>24.8</c:v>
                </c:pt>
                <c:pt idx="1">
                  <c:v>28</c:v>
                </c:pt>
                <c:pt idx="2">
                  <c:v>21.2</c:v>
                </c:pt>
                <c:pt idx="3">
                  <c:v>20</c:v>
                </c:pt>
                <c:pt idx="4">
                  <c:v>18.100000000000001</c:v>
                </c:pt>
                <c:pt idx="5">
                  <c:v>13.4</c:v>
                </c:pt>
                <c:pt idx="6" formatCode="0.0">
                  <c:v>32.1</c:v>
                </c:pt>
              </c:numCache>
            </c:numRef>
          </c:val>
        </c:ser>
        <c:ser>
          <c:idx val="1"/>
          <c:order val="1"/>
          <c:tx>
            <c:strRef>
              <c:f>Sheet1!$C$1</c:f>
              <c:strCache>
                <c:ptCount val="1"/>
                <c:pt idx="0">
                  <c:v>WSH</c:v>
                </c:pt>
              </c:strCache>
            </c:strRef>
          </c:tx>
          <c:spPr>
            <a:solidFill>
              <a:schemeClr val="tx2"/>
            </a:solidFill>
            <a:ln>
              <a:solidFill>
                <a:schemeClr val="bg1"/>
              </a:solidFill>
            </a:ln>
          </c:spPr>
          <c:invertIfNegative val="0"/>
          <c:dLbls>
            <c:dLbl>
              <c:idx val="6"/>
              <c:layout>
                <c:manualLayout>
                  <c:x val="0"/>
                  <c:y val="8.8930622082272079E-2"/>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5400000" vert="horz"/>
              <a:lstStyle/>
              <a:p>
                <a:pPr>
                  <a:defRPr sz="12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Q4</c:v>
                </c:pt>
                <c:pt idx="1">
                  <c:v>Q1</c:v>
                </c:pt>
                <c:pt idx="2">
                  <c:v>Q2</c:v>
                </c:pt>
                <c:pt idx="3">
                  <c:v>Q3</c:v>
                </c:pt>
                <c:pt idx="4">
                  <c:v>Q4</c:v>
                </c:pt>
                <c:pt idx="5">
                  <c:v>Q1</c:v>
                </c:pt>
                <c:pt idx="6">
                  <c:v>Q2</c:v>
                </c:pt>
              </c:strCache>
            </c:strRef>
          </c:cat>
          <c:val>
            <c:numRef>
              <c:f>Sheet1!$C$2:$C$8</c:f>
              <c:numCache>
                <c:formatCode>General</c:formatCode>
                <c:ptCount val="7"/>
                <c:pt idx="0">
                  <c:v>20.7</c:v>
                </c:pt>
                <c:pt idx="1">
                  <c:v>18.399999999999999</c:v>
                </c:pt>
                <c:pt idx="2">
                  <c:v>29.8</c:v>
                </c:pt>
                <c:pt idx="3">
                  <c:v>34.5</c:v>
                </c:pt>
                <c:pt idx="4">
                  <c:v>45.9</c:v>
                </c:pt>
                <c:pt idx="5">
                  <c:v>48.4</c:v>
                </c:pt>
                <c:pt idx="6">
                  <c:v>27.7</c:v>
                </c:pt>
              </c:numCache>
            </c:numRef>
          </c:val>
        </c:ser>
        <c:dLbls>
          <c:showLegendKey val="0"/>
          <c:showVal val="0"/>
          <c:showCatName val="0"/>
          <c:showSerName val="0"/>
          <c:showPercent val="0"/>
          <c:showBubbleSize val="0"/>
        </c:dLbls>
        <c:gapWidth val="20"/>
        <c:axId val="259538088"/>
        <c:axId val="259538480"/>
      </c:barChart>
      <c:lineChart>
        <c:grouping val="standard"/>
        <c:varyColors val="0"/>
        <c:ser>
          <c:idx val="2"/>
          <c:order val="2"/>
          <c:tx>
            <c:strRef>
              <c:f>Sheet1!$D$1</c:f>
              <c:strCache>
                <c:ptCount val="1"/>
                <c:pt idx="0">
                  <c:v>Target</c:v>
                </c:pt>
              </c:strCache>
            </c:strRef>
          </c:tx>
          <c:spPr>
            <a:ln>
              <a:solidFill>
                <a:srgbClr val="FF0000"/>
              </a:solidFill>
            </a:ln>
          </c:spPr>
          <c:marker>
            <c:symbol val="none"/>
          </c:marker>
          <c:cat>
            <c:strRef>
              <c:f>Sheet1!$A$2:$A$8</c:f>
              <c:strCache>
                <c:ptCount val="7"/>
                <c:pt idx="0">
                  <c:v>Q4</c:v>
                </c:pt>
                <c:pt idx="1">
                  <c:v>Q1</c:v>
                </c:pt>
                <c:pt idx="2">
                  <c:v>Q2</c:v>
                </c:pt>
                <c:pt idx="3">
                  <c:v>Q3</c:v>
                </c:pt>
                <c:pt idx="4">
                  <c:v>Q4</c:v>
                </c:pt>
                <c:pt idx="5">
                  <c:v>Q1</c:v>
                </c:pt>
                <c:pt idx="6">
                  <c:v>Q2</c:v>
                </c:pt>
              </c:strCache>
            </c:strRef>
          </c:cat>
          <c:val>
            <c:numRef>
              <c:f>Sheet1!$D$2:$D$8</c:f>
              <c:numCache>
                <c:formatCode>General</c:formatCode>
                <c:ptCount val="7"/>
                <c:pt idx="0">
                  <c:v>7</c:v>
                </c:pt>
                <c:pt idx="1">
                  <c:v>7</c:v>
                </c:pt>
                <c:pt idx="2">
                  <c:v>7</c:v>
                </c:pt>
                <c:pt idx="3">
                  <c:v>7</c:v>
                </c:pt>
                <c:pt idx="4">
                  <c:v>7</c:v>
                </c:pt>
                <c:pt idx="5">
                  <c:v>7</c:v>
                </c:pt>
                <c:pt idx="6">
                  <c:v>7</c:v>
                </c:pt>
              </c:numCache>
            </c:numRef>
          </c:val>
          <c:smooth val="0"/>
        </c:ser>
        <c:ser>
          <c:idx val="3"/>
          <c:order val="3"/>
          <c:tx>
            <c:strRef>
              <c:f>Sheet1!$E$1</c:f>
              <c:strCache>
                <c:ptCount val="1"/>
                <c:pt idx="0">
                  <c:v>Average</c:v>
                </c:pt>
              </c:strCache>
            </c:strRef>
          </c:tx>
          <c:spPr>
            <a:ln w="28575">
              <a:solidFill>
                <a:schemeClr val="bg1">
                  <a:lumMod val="75000"/>
                </a:schemeClr>
              </a:solidFill>
            </a:ln>
          </c:spPr>
          <c:marker>
            <c:symbol val="none"/>
          </c:marker>
          <c:cat>
            <c:strRef>
              <c:f>Sheet1!$A$2:$A$8</c:f>
              <c:strCache>
                <c:ptCount val="7"/>
                <c:pt idx="0">
                  <c:v>Q4</c:v>
                </c:pt>
                <c:pt idx="1">
                  <c:v>Q1</c:v>
                </c:pt>
                <c:pt idx="2">
                  <c:v>Q2</c:v>
                </c:pt>
                <c:pt idx="3">
                  <c:v>Q3</c:v>
                </c:pt>
                <c:pt idx="4">
                  <c:v>Q4</c:v>
                </c:pt>
                <c:pt idx="5">
                  <c:v>Q1</c:v>
                </c:pt>
                <c:pt idx="6">
                  <c:v>Q2</c:v>
                </c:pt>
              </c:strCache>
            </c:strRef>
          </c:cat>
          <c:val>
            <c:numRef>
              <c:f>Sheet1!$E$2:$E$8</c:f>
              <c:numCache>
                <c:formatCode>0.0</c:formatCode>
                <c:ptCount val="7"/>
                <c:pt idx="0">
                  <c:v>21.1</c:v>
                </c:pt>
                <c:pt idx="1">
                  <c:v>19.600000000000001</c:v>
                </c:pt>
                <c:pt idx="2">
                  <c:v>27.4</c:v>
                </c:pt>
                <c:pt idx="3">
                  <c:v>32.799999999999997</c:v>
                </c:pt>
                <c:pt idx="4">
                  <c:v>41.2</c:v>
                </c:pt>
                <c:pt idx="5">
                  <c:v>41.8</c:v>
                </c:pt>
                <c:pt idx="6">
                  <c:v>28</c:v>
                </c:pt>
              </c:numCache>
            </c:numRef>
          </c:val>
          <c:smooth val="0"/>
        </c:ser>
        <c:dLbls>
          <c:showLegendKey val="0"/>
          <c:showVal val="0"/>
          <c:showCatName val="0"/>
          <c:showSerName val="0"/>
          <c:showPercent val="0"/>
          <c:showBubbleSize val="0"/>
        </c:dLbls>
        <c:marker val="1"/>
        <c:smooth val="0"/>
        <c:axId val="259538088"/>
        <c:axId val="259538480"/>
      </c:lineChart>
      <c:catAx>
        <c:axId val="259538088"/>
        <c:scaling>
          <c:orientation val="minMax"/>
        </c:scaling>
        <c:delete val="0"/>
        <c:axPos val="b"/>
        <c:numFmt formatCode="General" sourceLinked="0"/>
        <c:majorTickMark val="none"/>
        <c:minorTickMark val="none"/>
        <c:tickLblPos val="nextTo"/>
        <c:spPr>
          <a:ln>
            <a:solidFill>
              <a:schemeClr val="bg1">
                <a:lumMod val="75000"/>
              </a:schemeClr>
            </a:solidFill>
          </a:ln>
        </c:spPr>
        <c:txPr>
          <a:bodyPr rot="0" vert="horz"/>
          <a:lstStyle/>
          <a:p>
            <a:pPr>
              <a:defRPr sz="1200">
                <a:solidFill>
                  <a:schemeClr val="tx1">
                    <a:lumMod val="50000"/>
                    <a:lumOff val="50000"/>
                  </a:schemeClr>
                </a:solidFill>
              </a:defRPr>
            </a:pPr>
            <a:endParaRPr lang="en-US"/>
          </a:p>
        </c:txPr>
        <c:crossAx val="259538480"/>
        <c:crosses val="autoZero"/>
        <c:auto val="1"/>
        <c:lblAlgn val="ctr"/>
        <c:lblOffset val="50"/>
        <c:noMultiLvlLbl val="0"/>
      </c:catAx>
      <c:valAx>
        <c:axId val="259538480"/>
        <c:scaling>
          <c:orientation val="minMax"/>
          <c:max val="125"/>
          <c:min val="0"/>
        </c:scaling>
        <c:delete val="0"/>
        <c:axPos val="l"/>
        <c:numFmt formatCode="General" sourceLinked="1"/>
        <c:majorTickMark val="in"/>
        <c:minorTickMark val="none"/>
        <c:tickLblPos val="none"/>
        <c:spPr>
          <a:ln>
            <a:solidFill>
              <a:schemeClr val="bg1">
                <a:lumMod val="75000"/>
              </a:schemeClr>
            </a:solidFill>
          </a:ln>
        </c:spPr>
        <c:crossAx val="259538088"/>
        <c:crosses val="autoZero"/>
        <c:crossBetween val="between"/>
        <c:majorUnit val="125"/>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916666666666665E-2"/>
          <c:y val="0.13171962130753098"/>
          <c:w val="0.95416666666666672"/>
          <c:h val="0.745917349401226"/>
        </c:manualLayout>
      </c:layout>
      <c:barChart>
        <c:barDir val="col"/>
        <c:grouping val="stacked"/>
        <c:varyColors val="0"/>
        <c:ser>
          <c:idx val="0"/>
          <c:order val="0"/>
          <c:spPr>
            <a:solidFill>
              <a:schemeClr val="tx2"/>
            </a:solidFill>
            <a:ln>
              <a:solidFill>
                <a:schemeClr val="bg1">
                  <a:lumMod val="85000"/>
                </a:schemeClr>
              </a:solidFill>
            </a:ln>
          </c:spPr>
          <c:invertIfNegative val="0"/>
          <c:cat>
            <c:strRef>
              <c:f>Sheet1!$B$1:$D$1</c:f>
              <c:strCache>
                <c:ptCount val="3"/>
                <c:pt idx="0">
                  <c:v>Beginning 2013-15 
Biennium</c:v>
                </c:pt>
                <c:pt idx="1">
                  <c:v>End 2013-15 
Biennium</c:v>
                </c:pt>
                <c:pt idx="2">
                  <c:v>2015-17 
Biennium</c:v>
                </c:pt>
              </c:strCache>
            </c:strRef>
          </c:cat>
          <c:val>
            <c:numRef>
              <c:f>Sheet1!$B$2:$D$2</c:f>
              <c:numCache>
                <c:formatCode>_("$"* #,##0_);_("$"* \(#,##0\);_("$"* "-"??_);_(@_)</c:formatCode>
                <c:ptCount val="3"/>
                <c:pt idx="0">
                  <c:v>1609493000</c:v>
                </c:pt>
                <c:pt idx="1">
                  <c:v>1930218000</c:v>
                </c:pt>
                <c:pt idx="2">
                  <c:v>2148236000</c:v>
                </c:pt>
              </c:numCache>
            </c:numRef>
          </c:val>
        </c:ser>
        <c:ser>
          <c:idx val="1"/>
          <c:order val="1"/>
          <c:spPr>
            <a:solidFill>
              <a:schemeClr val="accent6">
                <a:lumMod val="75000"/>
              </a:schemeClr>
            </a:solidFill>
            <a:ln>
              <a:solidFill>
                <a:schemeClr val="bg1">
                  <a:lumMod val="85000"/>
                </a:schemeClr>
              </a:solidFill>
            </a:ln>
          </c:spPr>
          <c:invertIfNegative val="0"/>
          <c:cat>
            <c:strRef>
              <c:f>Sheet1!$B$1:$D$1</c:f>
              <c:strCache>
                <c:ptCount val="3"/>
                <c:pt idx="0">
                  <c:v>Beginning 2013-15 
Biennium</c:v>
                </c:pt>
                <c:pt idx="1">
                  <c:v>End 2013-15 
Biennium</c:v>
                </c:pt>
                <c:pt idx="2">
                  <c:v>2015-17 
Biennium</c:v>
                </c:pt>
              </c:strCache>
            </c:strRef>
          </c:cat>
          <c:val>
            <c:numRef>
              <c:f>Sheet1!$B$3:$D$3</c:f>
              <c:numCache>
                <c:formatCode>_("$"* #,##0_);_("$"* \(#,##0\);_("$"* "-"??_);_(@_)</c:formatCode>
                <c:ptCount val="3"/>
                <c:pt idx="0">
                  <c:v>0</c:v>
                </c:pt>
                <c:pt idx="1">
                  <c:v>28356000</c:v>
                </c:pt>
                <c:pt idx="2">
                  <c:v>139400000</c:v>
                </c:pt>
              </c:numCache>
            </c:numRef>
          </c:val>
        </c:ser>
        <c:dLbls>
          <c:showLegendKey val="0"/>
          <c:showVal val="0"/>
          <c:showCatName val="0"/>
          <c:showSerName val="0"/>
          <c:showPercent val="0"/>
          <c:showBubbleSize val="0"/>
        </c:dLbls>
        <c:gapWidth val="40"/>
        <c:overlap val="100"/>
        <c:axId val="259539264"/>
        <c:axId val="259539656"/>
      </c:barChart>
      <c:catAx>
        <c:axId val="259539264"/>
        <c:scaling>
          <c:orientation val="minMax"/>
        </c:scaling>
        <c:delete val="0"/>
        <c:axPos val="b"/>
        <c:numFmt formatCode="General" sourceLinked="0"/>
        <c:majorTickMark val="none"/>
        <c:minorTickMark val="none"/>
        <c:tickLblPos val="nextTo"/>
        <c:spPr>
          <a:ln>
            <a:solidFill>
              <a:schemeClr val="bg1">
                <a:lumMod val="75000"/>
              </a:schemeClr>
            </a:solidFill>
          </a:ln>
        </c:spPr>
        <c:txPr>
          <a:bodyPr/>
          <a:lstStyle/>
          <a:p>
            <a:pPr>
              <a:defRPr sz="1200" b="1"/>
            </a:pPr>
            <a:endParaRPr lang="en-US"/>
          </a:p>
        </c:txPr>
        <c:crossAx val="259539656"/>
        <c:crosses val="autoZero"/>
        <c:auto val="1"/>
        <c:lblAlgn val="ctr"/>
        <c:lblOffset val="40"/>
        <c:noMultiLvlLbl val="0"/>
      </c:catAx>
      <c:valAx>
        <c:axId val="259539656"/>
        <c:scaling>
          <c:orientation val="minMax"/>
          <c:min val="0"/>
        </c:scaling>
        <c:delete val="1"/>
        <c:axPos val="l"/>
        <c:numFmt formatCode="_(&quot;$&quot;* #,##0_);_(&quot;$&quot;* \(#,##0\);_(&quot;$&quot;* &quot;-&quot;??_);_(@_)" sourceLinked="1"/>
        <c:majorTickMark val="out"/>
        <c:minorTickMark val="none"/>
        <c:tickLblPos val="nextTo"/>
        <c:crossAx val="2595392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65425552961658E-2"/>
          <c:y val="3.113941967445152E-2"/>
          <c:w val="0.92301072290586794"/>
          <c:h val="0.89267265158734144"/>
        </c:manualLayout>
      </c:layout>
      <c:areaChart>
        <c:grouping val="standard"/>
        <c:varyColors val="0"/>
        <c:ser>
          <c:idx val="0"/>
          <c:order val="0"/>
          <c:tx>
            <c:strRef>
              <c:f>Sheet1!$B$1</c:f>
              <c:strCache>
                <c:ptCount val="1"/>
                <c:pt idx="0">
                  <c:v>Series 1</c:v>
                </c:pt>
              </c:strCache>
            </c:strRef>
          </c:tx>
          <c:spPr>
            <a:gradFill>
              <a:gsLst>
                <a:gs pos="7000">
                  <a:srgbClr val="000066"/>
                </a:gs>
                <a:gs pos="46000">
                  <a:schemeClr val="tx2">
                    <a:lumMod val="60000"/>
                    <a:lumOff val="40000"/>
                  </a:schemeClr>
                </a:gs>
                <a:gs pos="97000">
                  <a:schemeClr val="bg1"/>
                </a:gs>
              </a:gsLst>
              <a:lin ang="5400000" scaled="0"/>
            </a:gradFill>
            <a:ln w="38100">
              <a:noFill/>
            </a:ln>
          </c:spPr>
          <c:cat>
            <c:strRef>
              <c:f>Sheet1!$A$2:$A$16</c:f>
              <c:strCache>
                <c:ptCount val="7"/>
                <c:pt idx="0">
                  <c:v>Jan-Mar</c:v>
                </c:pt>
                <c:pt idx="1">
                  <c:v>Apr-Jun</c:v>
                </c:pt>
                <c:pt idx="2">
                  <c:v>Jul-Sep</c:v>
                </c:pt>
                <c:pt idx="3">
                  <c:v>Oct-Dec</c:v>
                </c:pt>
                <c:pt idx="4">
                  <c:v>Jan-Mar</c:v>
                </c:pt>
                <c:pt idx="5">
                  <c:v>Apr-Jun</c:v>
                </c:pt>
                <c:pt idx="6">
                  <c:v>Jul-Sep</c:v>
                </c:pt>
              </c:strCache>
            </c:strRef>
          </c:cat>
          <c:val>
            <c:numRef>
              <c:f>Sheet1!$B$2:$B$16</c:f>
              <c:numCache>
                <c:formatCode>_(* #,##0_);_(* \(#,##0\);_(* "-"??_);_(@_)</c:formatCode>
                <c:ptCount val="7"/>
                <c:pt idx="0">
                  <c:v>58402</c:v>
                </c:pt>
                <c:pt idx="1">
                  <c:v>59350</c:v>
                </c:pt>
                <c:pt idx="2">
                  <c:v>58513</c:v>
                </c:pt>
                <c:pt idx="3">
                  <c:v>58735</c:v>
                </c:pt>
                <c:pt idx="4">
                  <c:v>63330</c:v>
                </c:pt>
                <c:pt idx="5">
                  <c:v>67763</c:v>
                </c:pt>
                <c:pt idx="6">
                  <c:v>69645</c:v>
                </c:pt>
              </c:numCache>
            </c:numRef>
          </c:val>
        </c:ser>
        <c:dLbls>
          <c:showLegendKey val="0"/>
          <c:showVal val="0"/>
          <c:showCatName val="0"/>
          <c:showSerName val="0"/>
          <c:showPercent val="0"/>
          <c:showBubbleSize val="0"/>
        </c:dLbls>
        <c:axId val="259540048"/>
        <c:axId val="260546496"/>
      </c:areaChart>
      <c:lineChart>
        <c:grouping val="standard"/>
        <c:varyColors val="0"/>
        <c:ser>
          <c:idx val="1"/>
          <c:order val="1"/>
          <c:tx>
            <c:strRef>
              <c:f>Sheet1!$C$1</c:f>
              <c:strCache>
                <c:ptCount val="1"/>
                <c:pt idx="0">
                  <c:v>Series 12</c:v>
                </c:pt>
              </c:strCache>
            </c:strRef>
          </c:tx>
          <c:spPr>
            <a:ln w="28575">
              <a:solidFill>
                <a:srgbClr val="000066"/>
              </a:solidFill>
            </a:ln>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Lst>
            </c:dLbl>
            <c:dLbl>
              <c:idx val="3"/>
              <c:dLblPos val="t"/>
              <c:showLegendKey val="0"/>
              <c:showVal val="1"/>
              <c:showCatName val="0"/>
              <c:showSerName val="0"/>
              <c:showPercent val="0"/>
              <c:showBubbleSize val="0"/>
              <c:extLst>
                <c:ext xmlns:c15="http://schemas.microsoft.com/office/drawing/2012/chart" uri="{CE6537A1-D6FC-4f65-9D91-7224C49458BB}"/>
              </c:extLst>
            </c:dLbl>
            <c:dLbl>
              <c:idx val="6"/>
              <c:dLblPos val="t"/>
              <c:showLegendKey val="0"/>
              <c:showVal val="1"/>
              <c:showCatName val="0"/>
              <c:showSerName val="0"/>
              <c:showPercent val="0"/>
              <c:showBubbleSize val="0"/>
              <c:extLst>
                <c:ext xmlns:c15="http://schemas.microsoft.com/office/drawing/2012/chart" uri="{CE6537A1-D6FC-4f65-9D91-7224C49458BB}"/>
              </c:extLst>
            </c:dLbl>
            <c:dLbl>
              <c:idx val="10"/>
              <c:layout>
                <c:manualLayout>
                  <c:x val="-7.96776533586568E-2"/>
                  <c:y val="-3.834383759354921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3"/>
              <c:dLblPos val="t"/>
              <c:showLegendKey val="0"/>
              <c:showVal val="1"/>
              <c:showCatName val="0"/>
              <c:showSerName val="0"/>
              <c:showPercent val="0"/>
              <c:showBubbleSize val="0"/>
              <c:extLst>
                <c:ext xmlns:c15="http://schemas.microsoft.com/office/drawing/2012/chart" uri="{CE6537A1-D6FC-4f65-9D91-7224C49458BB}"/>
              </c:extLst>
            </c:dLbl>
            <c:dLbl>
              <c:idx val="14"/>
              <c:layout>
                <c:manualLayout>
                  <c:x val="-1.0219074374498386E-3"/>
                  <c:y val="-3.5512981259508164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Sheet1!$A$2:$A$16</c:f>
              <c:strCache>
                <c:ptCount val="7"/>
                <c:pt idx="0">
                  <c:v>Jan-Mar</c:v>
                </c:pt>
                <c:pt idx="1">
                  <c:v>Apr-Jun</c:v>
                </c:pt>
                <c:pt idx="2">
                  <c:v>Jul-Sep</c:v>
                </c:pt>
                <c:pt idx="3">
                  <c:v>Oct-Dec</c:v>
                </c:pt>
                <c:pt idx="4">
                  <c:v>Jan-Mar</c:v>
                </c:pt>
                <c:pt idx="5">
                  <c:v>Apr-Jun</c:v>
                </c:pt>
                <c:pt idx="6">
                  <c:v>Jul-Sep</c:v>
                </c:pt>
              </c:strCache>
            </c:strRef>
          </c:cat>
          <c:val>
            <c:numRef>
              <c:f>Sheet1!$C$2:$C$16</c:f>
              <c:numCache>
                <c:formatCode>_(* #,##0_);_(* \(#,##0\);_(* "-"??_);_(@_)</c:formatCode>
                <c:ptCount val="7"/>
                <c:pt idx="0">
                  <c:v>58402</c:v>
                </c:pt>
                <c:pt idx="1">
                  <c:v>59350</c:v>
                </c:pt>
                <c:pt idx="2">
                  <c:v>58513</c:v>
                </c:pt>
                <c:pt idx="3">
                  <c:v>58735</c:v>
                </c:pt>
                <c:pt idx="4">
                  <c:v>63330</c:v>
                </c:pt>
                <c:pt idx="5">
                  <c:v>67763</c:v>
                </c:pt>
                <c:pt idx="6">
                  <c:v>69645</c:v>
                </c:pt>
              </c:numCache>
            </c:numRef>
          </c:val>
          <c:smooth val="0"/>
        </c:ser>
        <c:dLbls>
          <c:showLegendKey val="0"/>
          <c:showVal val="0"/>
          <c:showCatName val="0"/>
          <c:showSerName val="0"/>
          <c:showPercent val="0"/>
          <c:showBubbleSize val="0"/>
        </c:dLbls>
        <c:marker val="1"/>
        <c:smooth val="0"/>
        <c:axId val="259540048"/>
        <c:axId val="260546496"/>
      </c:lineChart>
      <c:catAx>
        <c:axId val="259540048"/>
        <c:scaling>
          <c:orientation val="minMax"/>
        </c:scaling>
        <c:delete val="0"/>
        <c:axPos val="b"/>
        <c:numFmt formatCode="General" sourceLinked="1"/>
        <c:majorTickMark val="out"/>
        <c:minorTickMark val="none"/>
        <c:tickLblPos val="nextTo"/>
        <c:txPr>
          <a:bodyPr/>
          <a:lstStyle/>
          <a:p>
            <a:pPr>
              <a:defRPr sz="1100"/>
            </a:pPr>
            <a:endParaRPr lang="en-US"/>
          </a:p>
        </c:txPr>
        <c:crossAx val="260546496"/>
        <c:crosses val="autoZero"/>
        <c:auto val="1"/>
        <c:lblAlgn val="ctr"/>
        <c:lblOffset val="100"/>
        <c:tickLblSkip val="1"/>
        <c:tickMarkSkip val="1"/>
        <c:noMultiLvlLbl val="0"/>
      </c:catAx>
      <c:valAx>
        <c:axId val="260546496"/>
        <c:scaling>
          <c:orientation val="minMax"/>
          <c:max val="75000"/>
          <c:min val="0"/>
        </c:scaling>
        <c:delete val="1"/>
        <c:axPos val="l"/>
        <c:numFmt formatCode="_(* #,##0_);_(* \(#,##0\);_(* &quot;-&quot;??_);_(@_)" sourceLinked="1"/>
        <c:majorTickMark val="in"/>
        <c:minorTickMark val="none"/>
        <c:tickLblPos val="none"/>
        <c:crossAx val="259540048"/>
        <c:crosses val="autoZero"/>
        <c:crossBetween val="midCat"/>
        <c:majorUnit val="75000"/>
      </c:valAx>
      <c:spPr>
        <a:ln>
          <a:noFill/>
        </a:ln>
      </c:spPr>
    </c:plotArea>
    <c:plotVisOnly val="1"/>
    <c:dispBlanksAs val="gap"/>
    <c:showDLblsOverMax val="0"/>
  </c:chart>
  <c:spPr>
    <a:ln w="6350">
      <a:no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CE5433F-4BA1-4641-AE0F-8D9DD88071D5}" type="datetimeFigureOut">
              <a:rPr lang="en-US" smtClean="0"/>
              <a:t>9/8/2015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6A9E378-22B4-427A-B887-D5227F82AA9A}" type="slidenum">
              <a:rPr lang="en-US" smtClean="0"/>
              <a:t>‹#›</a:t>
            </a:fld>
            <a:endParaRPr lang="en-US"/>
          </a:p>
        </p:txBody>
      </p:sp>
    </p:spTree>
    <p:extLst>
      <p:ext uri="{BB962C8B-B14F-4D97-AF65-F5344CB8AC3E}">
        <p14:creationId xmlns:p14="http://schemas.microsoft.com/office/powerpoint/2010/main" val="165821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FIRES RAGING:</a:t>
            </a:r>
          </a:p>
          <a:p>
            <a:pPr marL="232943" indent="-232943">
              <a:buFont typeface="+mj-lt"/>
              <a:buAutoNum type="arabicPeriod"/>
            </a:pPr>
            <a:r>
              <a:rPr lang="en-US" dirty="0" smtClean="0"/>
              <a:t>State Psychiatric Hospitals</a:t>
            </a:r>
          </a:p>
          <a:p>
            <a:pPr marL="232943" indent="-232943">
              <a:buFont typeface="+mj-lt"/>
              <a:buAutoNum type="arabicPeriod"/>
            </a:pPr>
            <a:r>
              <a:rPr lang="en-US" dirty="0" smtClean="0"/>
              <a:t>Children’s Intensive Mental</a:t>
            </a:r>
            <a:r>
              <a:rPr lang="en-US" baseline="0" dirty="0" smtClean="0"/>
              <a:t> Health Services</a:t>
            </a:r>
          </a:p>
          <a:p>
            <a:pPr marL="232943" indent="-232943">
              <a:buFont typeface="+mj-lt"/>
              <a:buAutoNum type="arabicPeriod"/>
            </a:pPr>
            <a:r>
              <a:rPr lang="en-US" baseline="0" dirty="0" smtClean="0"/>
              <a:t>Psychiatric Boarding</a:t>
            </a:r>
          </a:p>
          <a:p>
            <a:pPr marL="232943" indent="-232943">
              <a:buFont typeface="+mj-lt"/>
              <a:buAutoNum type="arabicPeriod"/>
            </a:pPr>
            <a:r>
              <a:rPr lang="en-US" baseline="0" dirty="0" smtClean="0"/>
              <a:t>Forensic Competency Services </a:t>
            </a:r>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1</a:t>
            </a:fld>
            <a:endParaRPr lang="en-US"/>
          </a:p>
        </p:txBody>
      </p:sp>
    </p:spTree>
    <p:extLst>
      <p:ext uri="{BB962C8B-B14F-4D97-AF65-F5344CB8AC3E}">
        <p14:creationId xmlns:p14="http://schemas.microsoft.com/office/powerpoint/2010/main" val="310368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from DAVE DANIELS to </a:t>
            </a:r>
            <a:r>
              <a:rPr lang="en-US" dirty="0" err="1" smtClean="0"/>
              <a:t>KWQ</a:t>
            </a:r>
            <a:r>
              <a:rPr lang="en-US" dirty="0" smtClean="0"/>
              <a:t> (not</a:t>
            </a:r>
            <a:r>
              <a:rPr lang="en-US" baseline="0" dirty="0" smtClean="0"/>
              <a:t> meant as talking points):</a:t>
            </a:r>
          </a:p>
          <a:p>
            <a:endParaRPr lang="en-US" baseline="0" dirty="0" smtClean="0"/>
          </a:p>
          <a:p>
            <a:r>
              <a:rPr lang="en-US" dirty="0"/>
              <a:t>This is based on 120 new beds (90 forensic/30 civil) with an average length of stay of 160 days, and an average occupancy rate of 95%.</a:t>
            </a:r>
          </a:p>
          <a:p>
            <a:pPr lvl="0"/>
            <a:r>
              <a:rPr lang="en-US" dirty="0"/>
              <a:t>120 beds X (365/160 LOS) X 0.95 = 260 that can be served each year</a:t>
            </a:r>
          </a:p>
          <a:p>
            <a:r>
              <a:rPr lang="en-US" dirty="0"/>
              <a:t> </a:t>
            </a:r>
          </a:p>
          <a:p>
            <a:r>
              <a:rPr lang="en-US" dirty="0"/>
              <a:t>I [Dave Daniels] double checked with a different methodology:</a:t>
            </a:r>
          </a:p>
          <a:p>
            <a:pPr lvl="0"/>
            <a:r>
              <a:rPr lang="en-US" dirty="0"/>
              <a:t>120 beds represents an 8.3% increase in capacity.  </a:t>
            </a:r>
          </a:p>
          <a:p>
            <a:pPr lvl="0"/>
            <a:r>
              <a:rPr lang="en-US" dirty="0"/>
              <a:t>Over the past 3 years the average number of unduplicated persons served each year was about 2,600</a:t>
            </a:r>
          </a:p>
          <a:p>
            <a:pPr lvl="0"/>
            <a:r>
              <a:rPr lang="en-US" dirty="0"/>
              <a:t>Taking the 8% bed increase and applying an improved occupancy rate of 5% (95% over 90% previously, which probably was actually lower) I come up with an increase of </a:t>
            </a:r>
            <a:r>
              <a:rPr lang="en-US" b="1" dirty="0"/>
              <a:t>226</a:t>
            </a:r>
            <a:r>
              <a:rPr lang="en-US" dirty="0"/>
              <a:t> persons served, which makes me fairly comfortable with the 260 number above.</a:t>
            </a:r>
          </a:p>
          <a:p>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37</a:t>
            </a:fld>
            <a:endParaRPr lang="en-US"/>
          </a:p>
        </p:txBody>
      </p:sp>
    </p:spTree>
    <p:extLst>
      <p:ext uri="{BB962C8B-B14F-4D97-AF65-F5344CB8AC3E}">
        <p14:creationId xmlns:p14="http://schemas.microsoft.com/office/powerpoint/2010/main" val="264269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altLang="en-US" dirty="0">
                <a:latin typeface="Arial" charset="0"/>
                <a:cs typeface="Arial" charset="0"/>
              </a:rPr>
              <a:t>This chart counts the average monthly caseload of persons ages 18 and older served in the community mental health system – over 150,000 persons a year</a:t>
            </a:r>
          </a:p>
          <a:p>
            <a:pPr marL="291179" indent="-291179">
              <a:buFont typeface="Arial" panose="020B0604020202020204" pitchFamily="34" charset="0"/>
              <a:buChar char="•"/>
            </a:pPr>
            <a:r>
              <a:rPr lang="en-US" altLang="en-US" dirty="0">
                <a:latin typeface="Arial" charset="0"/>
                <a:cs typeface="Arial" charset="0"/>
              </a:rPr>
              <a:t>Numbers of adults served in state hospital MH services have moderated downward over time (good thing). </a:t>
            </a:r>
          </a:p>
          <a:p>
            <a:pPr marL="291179" indent="-291179">
              <a:buFont typeface="Arial" panose="020B0604020202020204" pitchFamily="34" charset="0"/>
              <a:buChar char="•"/>
            </a:pPr>
            <a:r>
              <a:rPr lang="en-US" altLang="en-US" dirty="0">
                <a:latin typeface="Arial" charset="0"/>
                <a:cs typeface="Arial" charset="0"/>
              </a:rPr>
              <a:t>Increase in outpatient clients is attributed in part to the entry of newly eligible Medicaid clients through the ACA.</a:t>
            </a:r>
          </a:p>
          <a:p>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38</a:t>
            </a:fld>
            <a:endParaRPr lang="en-US"/>
          </a:p>
        </p:txBody>
      </p:sp>
    </p:spTree>
    <p:extLst>
      <p:ext uri="{BB962C8B-B14F-4D97-AF65-F5344CB8AC3E}">
        <p14:creationId xmlns:p14="http://schemas.microsoft.com/office/powerpoint/2010/main" val="194940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Dorothy Sawyer</a:t>
            </a:r>
          </a:p>
          <a:p>
            <a:r>
              <a:rPr lang="en-US" dirty="0"/>
              <a:t>1. As the hospital CEO, I am most proud of the leadership team that has been assembled during my tenure. This group of leaders has the talent, the skill set, the experience and the energy to carry out the DSHS Mission of Transforming Lives. They make me proud!</a:t>
            </a:r>
          </a:p>
          <a:p>
            <a:r>
              <a:rPr lang="en-US" dirty="0"/>
              <a:t>2. In relation to </a:t>
            </a:r>
            <a:r>
              <a:rPr lang="en-US" dirty="0" err="1"/>
              <a:t>NAMI</a:t>
            </a:r>
            <a:r>
              <a:rPr lang="en-US" dirty="0"/>
              <a:t> and mental health advocacy, I am very proud of the following:</a:t>
            </a:r>
          </a:p>
          <a:p>
            <a:pPr lvl="0"/>
            <a:r>
              <a:rPr lang="en-US" dirty="0"/>
              <a:t>Steve </a:t>
            </a:r>
            <a:r>
              <a:rPr lang="en-US" dirty="0" err="1"/>
              <a:t>Einhaus</a:t>
            </a:r>
            <a:r>
              <a:rPr lang="en-US" dirty="0"/>
              <a:t>, </a:t>
            </a:r>
            <a:r>
              <a:rPr lang="en-US" dirty="0" err="1"/>
              <a:t>ESH</a:t>
            </a:r>
            <a:r>
              <a:rPr lang="en-US" dirty="0"/>
              <a:t> Peer Specialist was awarded </a:t>
            </a:r>
            <a:r>
              <a:rPr lang="en-US" dirty="0" err="1"/>
              <a:t>NAMI</a:t>
            </a:r>
            <a:r>
              <a:rPr lang="en-US" dirty="0"/>
              <a:t> Volunteer for the year from the Spokane Chapter</a:t>
            </a:r>
          </a:p>
          <a:p>
            <a:pPr lvl="0"/>
            <a:r>
              <a:rPr lang="en-US" dirty="0" err="1"/>
              <a:t>ESH</a:t>
            </a:r>
            <a:r>
              <a:rPr lang="en-US" dirty="0"/>
              <a:t> has formed a Patient Rights Committee which will include patient members</a:t>
            </a:r>
          </a:p>
          <a:p>
            <a:pPr lvl="0"/>
            <a:r>
              <a:rPr lang="en-US" dirty="0" err="1"/>
              <a:t>ESH</a:t>
            </a:r>
            <a:r>
              <a:rPr lang="en-US" dirty="0"/>
              <a:t> facilitated a meeting between FSU patients and Washington State legislators where patients were able to voice their issues and concerns directly with elected representatives.</a:t>
            </a:r>
          </a:p>
          <a:p>
            <a:pPr lvl="0"/>
            <a:r>
              <a:rPr lang="en-US" dirty="0" err="1"/>
              <a:t>Lizanne</a:t>
            </a:r>
            <a:r>
              <a:rPr lang="en-US" dirty="0"/>
              <a:t> </a:t>
            </a:r>
            <a:r>
              <a:rPr lang="en-US" dirty="0" err="1"/>
              <a:t>Stolworthy</a:t>
            </a:r>
            <a:r>
              <a:rPr lang="en-US" dirty="0"/>
              <a:t> M.Ed., LMHC was successfully recruited to fill the position of Patient Advocate</a:t>
            </a:r>
          </a:p>
          <a:p>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6</a:t>
            </a:fld>
            <a:endParaRPr lang="en-US"/>
          </a:p>
        </p:txBody>
      </p:sp>
    </p:spTree>
    <p:extLst>
      <p:ext uri="{BB962C8B-B14F-4D97-AF65-F5344CB8AC3E}">
        <p14:creationId xmlns:p14="http://schemas.microsoft.com/office/powerpoint/2010/main" val="266684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A9E378-22B4-427A-B887-D5227F82AA9A}" type="slidenum">
              <a:rPr lang="en-US" smtClean="0"/>
              <a:t>9</a:t>
            </a:fld>
            <a:endParaRPr lang="en-US"/>
          </a:p>
        </p:txBody>
      </p:sp>
    </p:spTree>
    <p:extLst>
      <p:ext uri="{BB962C8B-B14F-4D97-AF65-F5344CB8AC3E}">
        <p14:creationId xmlns:p14="http://schemas.microsoft.com/office/powerpoint/2010/main" val="210588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10</a:t>
            </a:fld>
            <a:endParaRPr lang="en-US"/>
          </a:p>
        </p:txBody>
      </p:sp>
    </p:spTree>
    <p:extLst>
      <p:ext uri="{BB962C8B-B14F-4D97-AF65-F5344CB8AC3E}">
        <p14:creationId xmlns:p14="http://schemas.microsoft.com/office/powerpoint/2010/main" val="328754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amount for </a:t>
            </a:r>
            <a:r>
              <a:rPr lang="en-US" dirty="0" err="1" smtClean="0"/>
              <a:t>TR</a:t>
            </a:r>
            <a:r>
              <a:rPr lang="en-US" dirty="0" smtClean="0"/>
              <a:t> in 2015-17 = </a:t>
            </a:r>
            <a:r>
              <a:rPr lang="en-US" b="1" dirty="0" smtClean="0"/>
              <a:t>$130 million </a:t>
            </a:r>
            <a:r>
              <a:rPr lang="en-US" dirty="0" smtClean="0"/>
              <a:t>(per </a:t>
            </a:r>
            <a:r>
              <a:rPr lang="en-US" dirty="0" err="1" smtClean="0"/>
              <a:t>DBHR</a:t>
            </a:r>
            <a:r>
              <a:rPr lang="en-US" dirty="0" smtClean="0"/>
              <a:t>)</a:t>
            </a:r>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14</a:t>
            </a:fld>
            <a:endParaRPr lang="en-US"/>
          </a:p>
        </p:txBody>
      </p:sp>
    </p:spTree>
    <p:extLst>
      <p:ext uri="{BB962C8B-B14F-4D97-AF65-F5344CB8AC3E}">
        <p14:creationId xmlns:p14="http://schemas.microsoft.com/office/powerpoint/2010/main" val="429282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Data from the 2010 National Mental Health Services Survey (N-</a:t>
            </a:r>
            <a:r>
              <a:rPr lang="en-US" dirty="0" err="1"/>
              <a:t>MHSS</a:t>
            </a:r>
            <a:r>
              <a:rPr lang="en-US" dirty="0"/>
              <a:t>)</a:t>
            </a:r>
          </a:p>
          <a:p>
            <a:pPr marL="174708" indent="-174708">
              <a:buFont typeface="Arial" panose="020B0604020202020204" pitchFamily="34" charset="0"/>
              <a:buChar char="•"/>
            </a:pPr>
            <a:r>
              <a:rPr lang="en-US" dirty="0"/>
              <a:t>The N-</a:t>
            </a:r>
            <a:r>
              <a:rPr lang="en-US" dirty="0" err="1"/>
              <a:t>MHSS</a:t>
            </a:r>
            <a:r>
              <a:rPr lang="en-US" dirty="0"/>
              <a:t> is a survey of all known mental health treatment facilities in the nation conducted by the federal Substance Abuse and Mental Health Services Administration (SAMHSA)</a:t>
            </a:r>
          </a:p>
          <a:p>
            <a:pPr marL="174708" indent="-174708">
              <a:buFont typeface="Arial" panose="020B0604020202020204" pitchFamily="34" charset="0"/>
              <a:buChar char="•"/>
            </a:pPr>
            <a:r>
              <a:rPr lang="en-US" dirty="0"/>
              <a:t>When all short-term mental health facilities were considered </a:t>
            </a:r>
            <a:r>
              <a:rPr lang="en-US" u="sng" dirty="0"/>
              <a:t>including </a:t>
            </a:r>
            <a:r>
              <a:rPr lang="en-US" u="sng" dirty="0" err="1"/>
              <a:t>E&amp;Ts</a:t>
            </a:r>
            <a:r>
              <a:rPr lang="en-US" dirty="0"/>
              <a:t>, Washington’s ranked 46</a:t>
            </a:r>
            <a:r>
              <a:rPr lang="en-US" baseline="30000" dirty="0"/>
              <a:t>th</a:t>
            </a:r>
            <a:r>
              <a:rPr lang="en-US" dirty="0"/>
              <a:t> nationwide, with 619 beds per 100,000 residents.</a:t>
            </a:r>
          </a:p>
          <a:p>
            <a:pPr marL="174708" indent="-174708">
              <a:buFont typeface="Arial" panose="020B0604020202020204" pitchFamily="34" charset="0"/>
              <a:buChar char="•"/>
            </a:pPr>
            <a:r>
              <a:rPr lang="en-US" altLang="en-US" dirty="0"/>
              <a:t>Note: In the 2011 American Hospital Association survey WA ranked 49</a:t>
            </a:r>
            <a:r>
              <a:rPr lang="en-US" altLang="en-US" baseline="30000" dirty="0"/>
              <a:t>th</a:t>
            </a:r>
            <a:r>
              <a:rPr lang="en-US" altLang="en-US" dirty="0"/>
              <a:t>, but that survey did not include </a:t>
            </a:r>
            <a:r>
              <a:rPr lang="en-US" altLang="en-US" dirty="0" err="1"/>
              <a:t>E&amp;Ts</a:t>
            </a:r>
            <a:r>
              <a:rPr lang="en-US" altLang="en-US" dirty="0"/>
              <a:t> in the calculation.</a:t>
            </a:r>
            <a:endParaRPr lang="en-US" altLang="en-US" sz="1400" dirty="0">
              <a:latin typeface="Arial" charset="0"/>
              <a:cs typeface="Arial" charset="0"/>
            </a:endParaRPr>
          </a:p>
          <a:p>
            <a:endParaRPr lang="en-US" sz="1000" dirty="0"/>
          </a:p>
          <a:p>
            <a:r>
              <a:rPr lang="en-US" sz="1000" dirty="0"/>
              <a:t>IMAGE pulled from WSIPP report “Inpatient Psychiatric Capacity and Utilization in Washington State, January 2015 (data provided Mason Burley, author, for </a:t>
            </a:r>
            <a:r>
              <a:rPr lang="en-US" sz="1000" dirty="0" smtClean="0"/>
              <a:t>re-creation </a:t>
            </a:r>
            <a:r>
              <a:rPr lang="en-US" sz="1000" dirty="0"/>
              <a:t>here).</a:t>
            </a:r>
          </a:p>
          <a:p>
            <a:endParaRPr lang="en-US" sz="1000" dirty="0"/>
          </a:p>
          <a:p>
            <a:pPr defTabSz="931774">
              <a:defRPr/>
            </a:pPr>
            <a:r>
              <a:rPr lang="en-US" sz="1000" dirty="0"/>
              <a:t>Note from Mason Burley</a:t>
            </a:r>
            <a:r>
              <a:rPr lang="en-US" dirty="0" smtClean="0"/>
              <a:t> to</a:t>
            </a:r>
            <a:r>
              <a:rPr lang="en-US" baseline="0" dirty="0" smtClean="0"/>
              <a:t> Secretary Quigley:  “</a:t>
            </a:r>
            <a:r>
              <a:rPr lang="en-US" dirty="0"/>
              <a:t>You could tell Sec. Quigley that in 1995 I worked for Sen. John Moyer from Spokane as an intern.  I gave a closed door presentation to then Sen. Quigley and other members/staff on welfare reform, and completely botched my talk! Hopefully this makes up for it, nearly twenty years later.”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19</a:t>
            </a:fld>
            <a:endParaRPr lang="en-US"/>
          </a:p>
        </p:txBody>
      </p:sp>
    </p:spTree>
    <p:extLst>
      <p:ext uri="{BB962C8B-B14F-4D97-AF65-F5344CB8AC3E}">
        <p14:creationId xmlns:p14="http://schemas.microsoft.com/office/powerpoint/2010/main" val="5614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Because there was no definitive data that measured psychiatric boarding, the issuance of SBCs was used as a proxy for describing the possible bed impact of boarding across the state.</a:t>
            </a:r>
          </a:p>
          <a:p>
            <a:pPr marL="174708" indent="-174708">
              <a:buFont typeface="Arial" panose="020B0604020202020204" pitchFamily="34" charset="0"/>
              <a:buChar char="•"/>
            </a:pPr>
            <a:r>
              <a:rPr lang="en-US" dirty="0"/>
              <a:t>Before August 2014 the state hospitals authorized SBCs and collected information on the patient and location of the request, but scrutiny of SBC requests was not very rigorous, and many SBCs were approved to address lack of available beds.</a:t>
            </a:r>
          </a:p>
          <a:p>
            <a:pPr marL="174708" indent="-174708">
              <a:buFont typeface="Arial" panose="020B0604020202020204" pitchFamily="34" charset="0"/>
              <a:buChar char="•"/>
            </a:pPr>
            <a:r>
              <a:rPr lang="en-US" altLang="en-US" dirty="0"/>
              <a:t>Before November 2013 DSHS issued an average of 300+ SBCs – By the peak in the 6 months just prior to August 2014 SBCs issued averaged around 535.</a:t>
            </a:r>
            <a:endParaRPr lang="en-US" altLang="en-US" sz="1400"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C6A9E378-22B4-427A-B887-D5227F82AA9A}" type="slidenum">
              <a:rPr lang="en-US" smtClean="0"/>
              <a:t>20</a:t>
            </a:fld>
            <a:endParaRPr lang="en-US"/>
          </a:p>
        </p:txBody>
      </p:sp>
    </p:spTree>
    <p:extLst>
      <p:ext uri="{BB962C8B-B14F-4D97-AF65-F5344CB8AC3E}">
        <p14:creationId xmlns:p14="http://schemas.microsoft.com/office/powerpoint/2010/main" val="84786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resources were funded via:</a:t>
            </a:r>
          </a:p>
          <a:p>
            <a:pPr marL="174708" indent="-174708">
              <a:buFont typeface="Arial" panose="020B0604020202020204" pitchFamily="34" charset="0"/>
              <a:buChar char="•"/>
            </a:pPr>
            <a:r>
              <a:rPr lang="en-US" baseline="0" dirty="0" err="1" smtClean="0"/>
              <a:t>ESSB</a:t>
            </a:r>
            <a:r>
              <a:rPr lang="en-US" baseline="0" dirty="0" smtClean="0"/>
              <a:t> 5480 in 2013 – crisis and diversion services, including </a:t>
            </a:r>
            <a:r>
              <a:rPr lang="en-US" baseline="0" dirty="0" err="1" smtClean="0"/>
              <a:t>E&amp;T</a:t>
            </a:r>
            <a:r>
              <a:rPr lang="en-US" baseline="0" dirty="0" smtClean="0"/>
              <a:t>, crisis triage, PACT, and mobile crisis teams</a:t>
            </a:r>
          </a:p>
          <a:p>
            <a:pPr marL="174708" indent="-174708">
              <a:buFont typeface="Arial" panose="020B0604020202020204" pitchFamily="34" charset="0"/>
              <a:buChar char="•"/>
            </a:pPr>
            <a:r>
              <a:rPr lang="en-US" baseline="0" dirty="0" smtClean="0"/>
              <a:t>2014 Supplemental Budget – </a:t>
            </a:r>
            <a:r>
              <a:rPr lang="en-US" baseline="0" dirty="0" err="1" smtClean="0"/>
              <a:t>E&amp;Ts</a:t>
            </a:r>
            <a:r>
              <a:rPr lang="en-US" baseline="0" dirty="0" smtClean="0"/>
              <a:t> and Program for Assertive Community Treatment teams (PACT)</a:t>
            </a:r>
          </a:p>
          <a:p>
            <a:pPr marL="174708" indent="-174708">
              <a:buFont typeface="Arial" panose="020B0604020202020204" pitchFamily="34" charset="0"/>
              <a:buChar char="•"/>
            </a:pPr>
            <a:r>
              <a:rPr lang="en-US" dirty="0" smtClean="0"/>
              <a:t>SBC/Boarding</a:t>
            </a:r>
            <a:r>
              <a:rPr lang="en-US" baseline="0" dirty="0" smtClean="0"/>
              <a:t> response in 2015 – </a:t>
            </a:r>
            <a:r>
              <a:rPr lang="en-US" baseline="0" dirty="0" err="1" smtClean="0"/>
              <a:t>E&amp;Ts</a:t>
            </a:r>
            <a:r>
              <a:rPr lang="en-US" baseline="0" smtClean="0"/>
              <a:t> and community inpatient totaling 145 new beds</a:t>
            </a:r>
            <a:endParaRPr lang="en-US" smtClean="0"/>
          </a:p>
        </p:txBody>
      </p:sp>
      <p:sp>
        <p:nvSpPr>
          <p:cNvPr id="4" name="Slide Number Placeholder 3"/>
          <p:cNvSpPr>
            <a:spLocks noGrp="1"/>
          </p:cNvSpPr>
          <p:nvPr>
            <p:ph type="sldNum" sz="quarter" idx="10"/>
          </p:nvPr>
        </p:nvSpPr>
        <p:spPr/>
        <p:txBody>
          <a:bodyPr/>
          <a:lstStyle/>
          <a:p>
            <a:fld id="{C6A9E378-22B4-427A-B887-D5227F82AA9A}" type="slidenum">
              <a:rPr lang="en-US" smtClean="0"/>
              <a:t>24</a:t>
            </a:fld>
            <a:endParaRPr lang="en-US"/>
          </a:p>
        </p:txBody>
      </p:sp>
    </p:spTree>
    <p:extLst>
      <p:ext uri="{BB962C8B-B14F-4D97-AF65-F5344CB8AC3E}">
        <p14:creationId xmlns:p14="http://schemas.microsoft.com/office/powerpoint/2010/main" val="176261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cs typeface="Arial" charset="0"/>
              </a:rPr>
              <a:t>2ESSB 5177 diversion funded under the following assumptions:</a:t>
            </a:r>
          </a:p>
          <a:p>
            <a:pPr marL="291179" indent="-291179">
              <a:buFont typeface="Arial" panose="020B0604020202020204" pitchFamily="34" charset="0"/>
              <a:buChar char="•"/>
            </a:pPr>
            <a:r>
              <a:rPr lang="en-US" altLang="en-US" dirty="0">
                <a:latin typeface="Arial" charset="0"/>
                <a:cs typeface="Arial" charset="0"/>
              </a:rPr>
              <a:t>Estimated 200 persons a year with misdemeanors or non-violent felonies will have charges dismissed and receive outpatient services</a:t>
            </a:r>
          </a:p>
          <a:p>
            <a:pPr marL="291179" indent="-291179">
              <a:buFont typeface="Arial" panose="020B0604020202020204" pitchFamily="34" charset="0"/>
              <a:buChar char="•"/>
            </a:pPr>
            <a:r>
              <a:rPr lang="en-US" altLang="en-US" dirty="0">
                <a:latin typeface="Arial" charset="0"/>
                <a:cs typeface="Arial" charset="0"/>
              </a:rPr>
              <a:t>Cost for services to 200 persons - $1.7 million annually</a:t>
            </a:r>
          </a:p>
        </p:txBody>
      </p:sp>
      <p:sp>
        <p:nvSpPr>
          <p:cNvPr id="4" name="Slide Number Placeholder 3"/>
          <p:cNvSpPr>
            <a:spLocks noGrp="1"/>
          </p:cNvSpPr>
          <p:nvPr>
            <p:ph type="sldNum" sz="quarter" idx="10"/>
          </p:nvPr>
        </p:nvSpPr>
        <p:spPr/>
        <p:txBody>
          <a:bodyPr/>
          <a:lstStyle/>
          <a:p>
            <a:fld id="{C6A9E378-22B4-427A-B887-D5227F82AA9A}" type="slidenum">
              <a:rPr lang="en-US" smtClean="0"/>
              <a:t>30</a:t>
            </a:fld>
            <a:endParaRPr lang="en-US"/>
          </a:p>
        </p:txBody>
      </p:sp>
    </p:spTree>
    <p:extLst>
      <p:ext uri="{BB962C8B-B14F-4D97-AF65-F5344CB8AC3E}">
        <p14:creationId xmlns:p14="http://schemas.microsoft.com/office/powerpoint/2010/main" val="501320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620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44" y="5932967"/>
            <a:ext cx="1350062" cy="738432"/>
          </a:xfrm>
          <a:prstGeom prst="rect">
            <a:avLst/>
          </a:prstGeom>
        </p:spPr>
      </p:pic>
      <p:sp>
        <p:nvSpPr>
          <p:cNvPr id="3" name="TextBox 2"/>
          <p:cNvSpPr txBox="1"/>
          <p:nvPr/>
        </p:nvSpPr>
        <p:spPr>
          <a:xfrm>
            <a:off x="8144540" y="6453968"/>
            <a:ext cx="818707" cy="276999"/>
          </a:xfrm>
          <a:prstGeom prst="rect">
            <a:avLst/>
          </a:prstGeom>
          <a:noFill/>
        </p:spPr>
        <p:txBody>
          <a:bodyPr wrap="square" rtlCol="0">
            <a:spAutoFit/>
          </a:bodyPr>
          <a:lstStyle/>
          <a:p>
            <a:pPr algn="r"/>
            <a:fld id="{52270975-C632-432E-B820-9912B98BE446}" type="slidenum">
              <a:rPr lang="en-US" sz="1200" smtClean="0">
                <a:solidFill>
                  <a:schemeClr val="tx1">
                    <a:lumMod val="65000"/>
                    <a:lumOff val="35000"/>
                  </a:schemeClr>
                </a:solidFill>
              </a:rPr>
              <a:pPr algn="r"/>
              <a:t>‹#›</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2354663527"/>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lvebm\AppData\Local\Microsoft\Windows\Temporary Internet Files\Content.Outlook\36WC0MFS\Slide 1 - burning house 1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100693"/>
            <a:ext cx="9077325" cy="657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68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887" y="487104"/>
            <a:ext cx="1811522" cy="1107996"/>
          </a:xfrm>
          <a:prstGeom prst="rect">
            <a:avLst/>
          </a:prstGeom>
          <a:noFill/>
        </p:spPr>
        <p:txBody>
          <a:bodyPr wrap="square" rtlCol="0">
            <a:spAutoFit/>
          </a:bodyPr>
          <a:lstStyle/>
          <a:p>
            <a:r>
              <a:rPr lang="en-US" sz="6600" dirty="0">
                <a:solidFill>
                  <a:srgbClr val="FFC000"/>
                </a:solidFill>
                <a:latin typeface="Freestyle Script" panose="030804020302050B0404" pitchFamily="66" charset="0"/>
              </a:rPr>
              <a:t>Five </a:t>
            </a:r>
          </a:p>
        </p:txBody>
      </p:sp>
      <p:sp>
        <p:nvSpPr>
          <p:cNvPr id="5" name="TextBox 4"/>
          <p:cNvSpPr txBox="1"/>
          <p:nvPr/>
        </p:nvSpPr>
        <p:spPr>
          <a:xfrm>
            <a:off x="542260" y="990600"/>
            <a:ext cx="7825563" cy="707886"/>
          </a:xfrm>
          <a:prstGeom prst="rect">
            <a:avLst/>
          </a:prstGeom>
          <a:noFill/>
        </p:spPr>
        <p:txBody>
          <a:bodyPr wrap="square" rtlCol="0">
            <a:spAutoFit/>
          </a:bodyPr>
          <a:lstStyle/>
          <a:p>
            <a:pPr algn="ctr"/>
            <a:r>
              <a:rPr lang="en-US" sz="4000" b="1" dirty="0" smtClean="0">
                <a:ln w="3175">
                  <a:noFill/>
                </a:ln>
                <a:solidFill>
                  <a:schemeClr val="tx2">
                    <a:lumMod val="75000"/>
                  </a:schemeClr>
                </a:solidFill>
                <a:ea typeface="Malgun Gothic" panose="020B0503020000020004" pitchFamily="34" charset="-127"/>
              </a:rPr>
              <a:t>Goals for State Psychiatric Hospitals</a:t>
            </a:r>
            <a:endParaRPr lang="en-US" sz="4000" b="1" dirty="0">
              <a:ln w="3175">
                <a:noFill/>
              </a:ln>
              <a:solidFill>
                <a:schemeClr val="tx2">
                  <a:lumMod val="75000"/>
                </a:schemeClr>
              </a:solidFill>
              <a:ea typeface="Malgun Gothic" panose="020B0503020000020004" pitchFamily="34" charset="-127"/>
            </a:endParaRPr>
          </a:p>
        </p:txBody>
      </p:sp>
      <p:sp>
        <p:nvSpPr>
          <p:cNvPr id="4" name="TextBox 3"/>
          <p:cNvSpPr txBox="1"/>
          <p:nvPr/>
        </p:nvSpPr>
        <p:spPr>
          <a:xfrm>
            <a:off x="1766557" y="2102362"/>
            <a:ext cx="6153150" cy="3477875"/>
          </a:xfrm>
          <a:prstGeom prst="rect">
            <a:avLst/>
          </a:prstGeom>
          <a:noFill/>
        </p:spPr>
        <p:txBody>
          <a:bodyPr wrap="square" rtlCol="0">
            <a:spAutoFit/>
          </a:bodyPr>
          <a:lstStyle/>
          <a:p>
            <a:pPr algn="ctr">
              <a:spcAft>
                <a:spcPts val="1200"/>
              </a:spcAft>
            </a:pPr>
            <a:r>
              <a:rPr lang="en-US" sz="3600" b="1" dirty="0" smtClean="0">
                <a:solidFill>
                  <a:schemeClr val="accent4">
                    <a:lumMod val="75000"/>
                  </a:schemeClr>
                </a:solidFill>
              </a:rPr>
              <a:t>Eliminate waitlists</a:t>
            </a:r>
          </a:p>
          <a:p>
            <a:pPr algn="ctr">
              <a:spcAft>
                <a:spcPts val="1200"/>
              </a:spcAft>
            </a:pPr>
            <a:r>
              <a:rPr lang="en-US" sz="3600" b="1" dirty="0" smtClean="0">
                <a:solidFill>
                  <a:schemeClr val="accent3">
                    <a:lumMod val="75000"/>
                  </a:schemeClr>
                </a:solidFill>
              </a:rPr>
              <a:t>Increase treatment hours</a:t>
            </a:r>
          </a:p>
          <a:p>
            <a:pPr algn="ctr">
              <a:spcAft>
                <a:spcPts val="1200"/>
              </a:spcAft>
            </a:pPr>
            <a:r>
              <a:rPr lang="en-US" sz="3600" b="1" dirty="0" smtClean="0">
                <a:solidFill>
                  <a:schemeClr val="accent2">
                    <a:lumMod val="75000"/>
                  </a:schemeClr>
                </a:solidFill>
              </a:rPr>
              <a:t>Reduce assaults</a:t>
            </a:r>
          </a:p>
          <a:p>
            <a:pPr algn="ctr">
              <a:spcAft>
                <a:spcPts val="1200"/>
              </a:spcAft>
            </a:pPr>
            <a:r>
              <a:rPr lang="en-US" sz="3600" b="1" dirty="0" smtClean="0">
                <a:solidFill>
                  <a:schemeClr val="accent1">
                    <a:lumMod val="75000"/>
                  </a:schemeClr>
                </a:solidFill>
              </a:rPr>
              <a:t>Reduce seclusion and restraint</a:t>
            </a:r>
          </a:p>
          <a:p>
            <a:pPr algn="ctr">
              <a:spcAft>
                <a:spcPts val="800"/>
              </a:spcAft>
            </a:pPr>
            <a:r>
              <a:rPr lang="en-US" sz="3600" b="1" dirty="0" smtClean="0">
                <a:solidFill>
                  <a:srgbClr val="B76F1F"/>
                </a:solidFill>
              </a:rPr>
              <a:t>Reduce overtime</a:t>
            </a:r>
          </a:p>
        </p:txBody>
      </p:sp>
      <p:pic>
        <p:nvPicPr>
          <p:cNvPr id="14338" name="Picture 2"/>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1795132" y="268031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a:off x="2671432" y="3566139"/>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a:off x="1271257" y="426146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a:off x="2585707" y="4956789"/>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52674" y="2133600"/>
            <a:ext cx="672831" cy="58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032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53100"/>
            <a:ext cx="2781300"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felvebm\AppData\Local\Microsoft\Windows\Temporary Internet Files\Content.Outlook\36WC0MFS\Slide 12 - covered wag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2"/>
          <a:stretch/>
        </p:blipFill>
        <p:spPr bwMode="auto">
          <a:xfrm>
            <a:off x="215468" y="57149"/>
            <a:ext cx="8896219" cy="647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124476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686425"/>
            <a:ext cx="3381375" cy="117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felvebm\AppData\Local\Microsoft\Windows\Temporary Internet Files\Content.Outlook\36WC0MFS\Slide 13 -TR Client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7"/>
          <a:stretch/>
        </p:blipFill>
        <p:spPr bwMode="auto">
          <a:xfrm>
            <a:off x="320421" y="28574"/>
            <a:ext cx="8503159" cy="6619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CHILDREN’S INTENSIVE MENTAL HEALTH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458265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71600" y="751373"/>
            <a:ext cx="11887200" cy="5093702"/>
          </a:xfrm>
          <a:prstGeom prst="rect">
            <a:avLst/>
          </a:prstGeom>
          <a:noFill/>
        </p:spPr>
        <p:txBody>
          <a:bodyPr wrap="square" rtlCol="0">
            <a:spAutoFit/>
          </a:bodyPr>
          <a:lstStyle/>
          <a:p>
            <a:pPr algn="ctr"/>
            <a:r>
              <a:rPr lang="en-US" sz="32500" dirty="0" smtClean="0">
                <a:solidFill>
                  <a:schemeClr val="tx2"/>
                </a:solidFill>
                <a:latin typeface="Trebuchet MS" panose="020B0603020202020204" pitchFamily="34" charset="0"/>
              </a:rPr>
              <a:t>5970</a:t>
            </a:r>
            <a:endParaRPr lang="en-US" sz="32500" dirty="0">
              <a:solidFill>
                <a:schemeClr val="tx2"/>
              </a:solidFill>
              <a:latin typeface="Trebuchet MS" panose="020B0603020202020204" pitchFamily="34" charset="0"/>
            </a:endParaRPr>
          </a:p>
        </p:txBody>
      </p:sp>
      <p:grpSp>
        <p:nvGrpSpPr>
          <p:cNvPr id="2" name="Group 1"/>
          <p:cNvGrpSpPr/>
          <p:nvPr/>
        </p:nvGrpSpPr>
        <p:grpSpPr>
          <a:xfrm rot="21334308">
            <a:off x="1204487" y="712998"/>
            <a:ext cx="6993516" cy="4663440"/>
            <a:chOff x="1175912" y="589173"/>
            <a:chExt cx="6993516" cy="4663440"/>
          </a:xfrm>
        </p:grpSpPr>
        <p:pic>
          <p:nvPicPr>
            <p:cNvPr id="15362" name="Picture 2" descr="C:\Users\felvebm\AppData\Local\Microsoft\Windows\Temporary Internet Files\Content.IE5\IC4P9Y1V\ThinkstockPhotos-184671186.jp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75912" y="589173"/>
              <a:ext cx="6993516" cy="4663440"/>
            </a:xfrm>
            <a:prstGeom prst="rect">
              <a:avLst/>
            </a:prstGeom>
            <a:noFill/>
            <a:effectLst>
              <a:glow rad="50800">
                <a:schemeClr val="bg1">
                  <a:alpha val="86000"/>
                </a:schemeClr>
              </a:glo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100000">
              <a:off x="2541178" y="2187782"/>
              <a:ext cx="4433776" cy="1569660"/>
            </a:xfrm>
            <a:prstGeom prst="rect">
              <a:avLst/>
            </a:prstGeom>
            <a:noFill/>
          </p:spPr>
          <p:txBody>
            <a:bodyPr wrap="square" rtlCol="0">
              <a:spAutoFit/>
            </a:bodyPr>
            <a:lstStyle/>
            <a:p>
              <a:pPr algn="ctr"/>
              <a:r>
                <a:rPr lang="en-US" sz="4800" b="1" dirty="0" smtClean="0">
                  <a:solidFill>
                    <a:srgbClr val="B76F1F"/>
                  </a:solidFill>
                  <a:effectLst>
                    <a:glow rad="50800">
                      <a:schemeClr val="bg1">
                        <a:alpha val="85000"/>
                      </a:schemeClr>
                    </a:glow>
                  </a:effectLst>
                  <a:latin typeface="Papyrus" panose="03070502060502030205" pitchFamily="66" charset="0"/>
                  <a:cs typeface="Arial" panose="020B0604020202020204" pitchFamily="34" charset="0"/>
                </a:rPr>
                <a:t>SERVICES  DENIED</a:t>
              </a:r>
              <a:endParaRPr lang="en-US" sz="4800" b="1" dirty="0">
                <a:solidFill>
                  <a:srgbClr val="B76F1F"/>
                </a:solidFill>
                <a:effectLst>
                  <a:glow rad="50800">
                    <a:schemeClr val="bg1">
                      <a:alpha val="85000"/>
                    </a:schemeClr>
                  </a:glow>
                </a:effectLst>
                <a:latin typeface="Papyrus" panose="03070502060502030205" pitchFamily="66" charset="0"/>
                <a:cs typeface="Arial" panose="020B0604020202020204" pitchFamily="34" charset="0"/>
              </a:endParaRPr>
            </a:p>
          </p:txBody>
        </p:sp>
      </p:grpSp>
      <p:sp>
        <p:nvSpPr>
          <p:cNvPr id="19" name="TextBox 18"/>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CHILDREN’S INTENSIVE MENTAL HEALTH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4013533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7153218">
            <a:off x="4210205" y="1896209"/>
            <a:ext cx="4966647" cy="5827329"/>
            <a:chOff x="3916565" y="717086"/>
            <a:chExt cx="1297929" cy="1522850"/>
          </a:xfrm>
        </p:grpSpPr>
        <p:grpSp>
          <p:nvGrpSpPr>
            <p:cNvPr id="5" name="Group 42"/>
            <p:cNvGrpSpPr/>
            <p:nvPr/>
          </p:nvGrpSpPr>
          <p:grpSpPr>
            <a:xfrm>
              <a:off x="3916565" y="717086"/>
              <a:ext cx="1297929" cy="1522850"/>
              <a:chOff x="6637994" y="2714120"/>
              <a:chExt cx="1297929" cy="1522850"/>
            </a:xfrm>
          </p:grpSpPr>
          <p:pic>
            <p:nvPicPr>
              <p:cNvPr id="6" name="Picture 2" descr="C:\Users\felvebm\AppData\Local\Microsoft\Windows\Temporary Internet Files\Content.Outlook\22W4L1BJ\sun 001.jpg"/>
              <p:cNvPicPr>
                <a:picLocks noChangeAspect="1" noChangeArrowheads="1"/>
              </p:cNvPicPr>
              <p:nvPr/>
            </p:nvPicPr>
            <p:blipFill>
              <a:blip r:embed="rId3" cstate="print">
                <a:lum bright="-8000" contrast="16000"/>
              </a:blip>
              <a:srcRect l="4776" t="10192" r="2223" b="6902"/>
              <a:stretch>
                <a:fillRect/>
              </a:stretch>
            </p:blipFill>
            <p:spPr bwMode="auto">
              <a:xfrm rot="8100000">
                <a:off x="6842631" y="2714120"/>
                <a:ext cx="1093292" cy="1522850"/>
              </a:xfrm>
              <a:prstGeom prst="rect">
                <a:avLst/>
              </a:prstGeom>
              <a:noFill/>
              <a:ln>
                <a:noFill/>
              </a:ln>
            </p:spPr>
          </p:pic>
          <p:pic>
            <p:nvPicPr>
              <p:cNvPr id="7" name="Picture 4"/>
              <p:cNvPicPr>
                <a:picLocks noChangeAspect="1" noChangeArrowheads="1"/>
              </p:cNvPicPr>
              <p:nvPr/>
            </p:nvPicPr>
            <p:blipFill>
              <a:blip r:embed="rId4" cstate="print"/>
              <a:srcRect/>
              <a:stretch>
                <a:fillRect/>
              </a:stretch>
            </p:blipFill>
            <p:spPr bwMode="auto">
              <a:xfrm rot="3531624">
                <a:off x="6716562" y="3647750"/>
                <a:ext cx="86051" cy="243188"/>
              </a:xfrm>
              <a:prstGeom prst="rect">
                <a:avLst/>
              </a:prstGeom>
              <a:noFill/>
              <a:ln w="9525">
                <a:noFill/>
                <a:miter lim="800000"/>
                <a:headEnd/>
                <a:tailEnd/>
              </a:ln>
            </p:spPr>
          </p:pic>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85431">
              <a:off x="4081200" y="1760502"/>
              <a:ext cx="87406"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487192">
              <a:off x="4135246" y="2008333"/>
              <a:ext cx="297439" cy="9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62517" y="542925"/>
            <a:ext cx="8218966" cy="5109091"/>
          </a:xfrm>
          <a:prstGeom prst="rect">
            <a:avLst/>
          </a:prstGeom>
          <a:noFill/>
        </p:spPr>
        <p:txBody>
          <a:bodyPr wrap="square" rtlCol="0">
            <a:spAutoFit/>
          </a:bodyPr>
          <a:lstStyle/>
          <a:p>
            <a:pPr algn="ctr"/>
            <a:r>
              <a:rPr lang="en-US" sz="3000" b="1" dirty="0" err="1" smtClean="0">
                <a:ln w="3175">
                  <a:noFill/>
                </a:ln>
                <a:solidFill>
                  <a:schemeClr val="tx2">
                    <a:lumMod val="75000"/>
                  </a:schemeClr>
                </a:solidFill>
                <a:ea typeface="Malgun Gothic" panose="020B0503020000020004" pitchFamily="34" charset="-127"/>
              </a:rPr>
              <a:t>T.R</a:t>
            </a:r>
            <a:r>
              <a:rPr lang="en-US" sz="3000" b="1" dirty="0" smtClean="0">
                <a:ln w="3175">
                  <a:noFill/>
                </a:ln>
                <a:solidFill>
                  <a:schemeClr val="tx2">
                    <a:lumMod val="75000"/>
                  </a:schemeClr>
                </a:solidFill>
                <a:ea typeface="Malgun Gothic" panose="020B0503020000020004" pitchFamily="34" charset="-127"/>
              </a:rPr>
              <a:t>. Settlement (December 2013) Services to be Provided through CANS Screening </a:t>
            </a:r>
            <a:r>
              <a:rPr lang="en-US" sz="3000" b="1" dirty="0">
                <a:ln w="3175">
                  <a:noFill/>
                </a:ln>
                <a:solidFill>
                  <a:schemeClr val="tx2">
                    <a:lumMod val="75000"/>
                  </a:schemeClr>
                </a:solidFill>
                <a:ea typeface="Malgun Gothic" panose="020B0503020000020004" pitchFamily="34" charset="-127"/>
              </a:rPr>
              <a:t>and </a:t>
            </a:r>
            <a:r>
              <a:rPr lang="en-US" sz="3000" b="1" dirty="0" err="1">
                <a:ln w="3175">
                  <a:noFill/>
                </a:ln>
                <a:solidFill>
                  <a:schemeClr val="tx2">
                    <a:lumMod val="75000"/>
                  </a:schemeClr>
                </a:solidFill>
                <a:ea typeface="Malgun Gothic" panose="020B0503020000020004" pitchFamily="34" charset="-127"/>
              </a:rPr>
              <a:t>WISe</a:t>
            </a:r>
            <a:r>
              <a:rPr lang="en-US" sz="3000" b="1" dirty="0">
                <a:ln w="3175">
                  <a:noFill/>
                </a:ln>
                <a:solidFill>
                  <a:schemeClr val="tx2">
                    <a:lumMod val="75000"/>
                  </a:schemeClr>
                </a:solidFill>
                <a:ea typeface="Malgun Gothic" panose="020B0503020000020004" pitchFamily="34" charset="-127"/>
              </a:rPr>
              <a:t> M</a:t>
            </a:r>
            <a:r>
              <a:rPr lang="en-US" sz="3000" b="1" dirty="0" smtClean="0">
                <a:ln w="3175">
                  <a:noFill/>
                </a:ln>
                <a:solidFill>
                  <a:schemeClr val="tx2">
                    <a:lumMod val="75000"/>
                  </a:schemeClr>
                </a:solidFill>
                <a:ea typeface="Malgun Gothic" panose="020B0503020000020004" pitchFamily="34" charset="-127"/>
              </a:rPr>
              <a:t>odel</a:t>
            </a:r>
            <a:r>
              <a:rPr lang="en-US" sz="2800" b="1" dirty="0" smtClean="0">
                <a:ln w="3175">
                  <a:noFill/>
                </a:ln>
                <a:solidFill>
                  <a:schemeClr val="tx2">
                    <a:lumMod val="75000"/>
                  </a:schemeClr>
                </a:solidFill>
                <a:ea typeface="Malgun Gothic" panose="020B0503020000020004" pitchFamily="34" charset="-127"/>
              </a:rPr>
              <a:t> </a:t>
            </a:r>
            <a:endParaRPr lang="en-US" sz="2800" b="1" dirty="0">
              <a:ln w="3175">
                <a:noFill/>
              </a:ln>
              <a:solidFill>
                <a:schemeClr val="tx2">
                  <a:lumMod val="75000"/>
                </a:schemeClr>
              </a:solidFill>
              <a:ea typeface="Malgun Gothic" panose="020B0503020000020004" pitchFamily="34" charset="-127"/>
            </a:endParaRPr>
          </a:p>
          <a:p>
            <a:endParaRPr lang="en-US" sz="1200" b="1" dirty="0" smtClean="0">
              <a:solidFill>
                <a:schemeClr val="tx1">
                  <a:lumMod val="65000"/>
                  <a:lumOff val="35000"/>
                </a:schemeClr>
              </a:solidFill>
            </a:endParaRPr>
          </a:p>
          <a:p>
            <a:pPr marL="287338">
              <a:spcAft>
                <a:spcPts val="1200"/>
              </a:spcAft>
            </a:pPr>
            <a:r>
              <a:rPr lang="en-US" sz="2800" dirty="0" smtClean="0">
                <a:solidFill>
                  <a:schemeClr val="tx1">
                    <a:lumMod val="65000"/>
                    <a:lumOff val="35000"/>
                  </a:schemeClr>
                </a:solidFill>
              </a:rPr>
              <a:t>Child </a:t>
            </a:r>
            <a:r>
              <a:rPr lang="en-US" sz="2800" dirty="0">
                <a:solidFill>
                  <a:schemeClr val="tx1">
                    <a:lumMod val="65000"/>
                    <a:lumOff val="35000"/>
                  </a:schemeClr>
                </a:solidFill>
              </a:rPr>
              <a:t>and </a:t>
            </a:r>
            <a:r>
              <a:rPr lang="en-US" sz="2800" dirty="0" smtClean="0">
                <a:solidFill>
                  <a:schemeClr val="tx1">
                    <a:lumMod val="65000"/>
                    <a:lumOff val="35000"/>
                  </a:schemeClr>
                </a:solidFill>
              </a:rPr>
              <a:t>Adolescent Needs </a:t>
            </a:r>
            <a:r>
              <a:rPr lang="en-US" sz="2800" dirty="0">
                <a:solidFill>
                  <a:schemeClr val="tx1">
                    <a:lumMod val="65000"/>
                    <a:lumOff val="35000"/>
                  </a:schemeClr>
                </a:solidFill>
              </a:rPr>
              <a:t>and </a:t>
            </a:r>
            <a:r>
              <a:rPr lang="en-US" sz="2800" dirty="0" smtClean="0">
                <a:solidFill>
                  <a:schemeClr val="tx1">
                    <a:lumMod val="65000"/>
                    <a:lumOff val="35000"/>
                  </a:schemeClr>
                </a:solidFill>
              </a:rPr>
              <a:t>Strengths Screening </a:t>
            </a:r>
            <a:r>
              <a:rPr lang="en-US" sz="2800" dirty="0">
                <a:solidFill>
                  <a:schemeClr val="tx1">
                    <a:lumMod val="65000"/>
                    <a:lumOff val="35000"/>
                  </a:schemeClr>
                </a:solidFill>
              </a:rPr>
              <a:t>and </a:t>
            </a:r>
            <a:r>
              <a:rPr lang="en-US" sz="2800" dirty="0" smtClean="0">
                <a:solidFill>
                  <a:schemeClr val="tx1">
                    <a:lumMod val="65000"/>
                    <a:lumOff val="35000"/>
                  </a:schemeClr>
                </a:solidFill>
              </a:rPr>
              <a:t>Assessment (CANS)</a:t>
            </a:r>
            <a:endParaRPr lang="en-US" sz="2800" dirty="0">
              <a:solidFill>
                <a:schemeClr val="tx1">
                  <a:lumMod val="65000"/>
                  <a:lumOff val="35000"/>
                </a:schemeClr>
              </a:solidFill>
            </a:endParaRPr>
          </a:p>
          <a:p>
            <a:pPr marL="692150" indent="-171450">
              <a:spcAft>
                <a:spcPts val="1200"/>
              </a:spcAft>
              <a:buFont typeface="Arial" panose="020B0604020202020204" pitchFamily="34" charset="0"/>
              <a:buChar char="•"/>
            </a:pPr>
            <a:r>
              <a:rPr lang="en-US" sz="2200" dirty="0" smtClean="0">
                <a:solidFill>
                  <a:schemeClr val="tx1">
                    <a:lumMod val="85000"/>
                    <a:lumOff val="15000"/>
                  </a:schemeClr>
                </a:solidFill>
              </a:rPr>
              <a:t>Comprehensive and holistic assessment</a:t>
            </a:r>
          </a:p>
          <a:p>
            <a:pPr marL="692150" indent="-171450">
              <a:spcAft>
                <a:spcPts val="1200"/>
              </a:spcAft>
              <a:buFont typeface="Arial" panose="020B0604020202020204" pitchFamily="34" charset="0"/>
              <a:buChar char="•"/>
            </a:pPr>
            <a:r>
              <a:rPr lang="en-US" sz="2200" dirty="0" smtClean="0">
                <a:solidFill>
                  <a:schemeClr val="tx1">
                    <a:lumMod val="85000"/>
                    <a:lumOff val="15000"/>
                  </a:schemeClr>
                </a:solidFill>
              </a:rPr>
              <a:t>Available for any child</a:t>
            </a:r>
          </a:p>
          <a:p>
            <a:pPr marL="287338">
              <a:spcAft>
                <a:spcPts val="1200"/>
              </a:spcAft>
            </a:pPr>
            <a:r>
              <a:rPr lang="en-US" sz="2800" dirty="0" smtClean="0">
                <a:solidFill>
                  <a:schemeClr val="tx1">
                    <a:lumMod val="65000"/>
                    <a:lumOff val="35000"/>
                  </a:schemeClr>
                </a:solidFill>
              </a:rPr>
              <a:t>Wraparound </a:t>
            </a:r>
            <a:r>
              <a:rPr lang="en-US" sz="2800" dirty="0">
                <a:solidFill>
                  <a:schemeClr val="tx1">
                    <a:lumMod val="65000"/>
                    <a:lumOff val="35000"/>
                  </a:schemeClr>
                </a:solidFill>
              </a:rPr>
              <a:t>with Intensive </a:t>
            </a:r>
            <a:r>
              <a:rPr lang="en-US" sz="2800" dirty="0" smtClean="0">
                <a:solidFill>
                  <a:schemeClr val="tx1">
                    <a:lumMod val="65000"/>
                    <a:lumOff val="35000"/>
                  </a:schemeClr>
                </a:solidFill>
              </a:rPr>
              <a:t>Services (</a:t>
            </a:r>
            <a:r>
              <a:rPr lang="en-US" sz="2800" dirty="0" err="1" smtClean="0">
                <a:solidFill>
                  <a:schemeClr val="tx1">
                    <a:lumMod val="65000"/>
                    <a:lumOff val="35000"/>
                  </a:schemeClr>
                </a:solidFill>
              </a:rPr>
              <a:t>WISe</a:t>
            </a:r>
            <a:r>
              <a:rPr lang="en-US" sz="2800" dirty="0" smtClean="0">
                <a:solidFill>
                  <a:schemeClr val="tx1">
                    <a:lumMod val="65000"/>
                    <a:lumOff val="35000"/>
                  </a:schemeClr>
                </a:solidFill>
              </a:rPr>
              <a:t>)</a:t>
            </a:r>
            <a:endParaRPr lang="en-US" sz="2800" dirty="0">
              <a:solidFill>
                <a:schemeClr val="tx1">
                  <a:lumMod val="65000"/>
                  <a:lumOff val="35000"/>
                </a:schemeClr>
              </a:solidFill>
            </a:endParaRPr>
          </a:p>
          <a:p>
            <a:pPr marL="692150" indent="-171450">
              <a:spcAft>
                <a:spcPts val="1200"/>
              </a:spcAft>
              <a:buFont typeface="Arial" panose="020B0604020202020204" pitchFamily="34" charset="0"/>
              <a:buChar char="•"/>
            </a:pPr>
            <a:r>
              <a:rPr lang="en-US" sz="2200" dirty="0" smtClean="0">
                <a:solidFill>
                  <a:schemeClr val="tx1">
                    <a:lumMod val="85000"/>
                    <a:lumOff val="15000"/>
                  </a:schemeClr>
                </a:solidFill>
              </a:rPr>
              <a:t>Intensive care coordination</a:t>
            </a:r>
          </a:p>
          <a:p>
            <a:pPr marL="692150" indent="-171450">
              <a:spcAft>
                <a:spcPts val="1200"/>
              </a:spcAft>
              <a:buFont typeface="Arial" panose="020B0604020202020204" pitchFamily="34" charset="0"/>
              <a:buChar char="•"/>
            </a:pPr>
            <a:r>
              <a:rPr lang="en-US" sz="2200" dirty="0" smtClean="0">
                <a:solidFill>
                  <a:schemeClr val="tx1">
                    <a:lumMod val="85000"/>
                    <a:lumOff val="15000"/>
                  </a:schemeClr>
                </a:solidFill>
              </a:rPr>
              <a:t>Intensive services provided in home and community setting</a:t>
            </a:r>
          </a:p>
          <a:p>
            <a:pPr marL="692150" indent="-171450">
              <a:spcAft>
                <a:spcPts val="1200"/>
              </a:spcAft>
              <a:buFont typeface="Arial" panose="020B0604020202020204" pitchFamily="34" charset="0"/>
              <a:buChar char="•"/>
            </a:pPr>
            <a:r>
              <a:rPr lang="en-US" sz="2200" dirty="0" smtClean="0">
                <a:solidFill>
                  <a:schemeClr val="tx1">
                    <a:lumMod val="85000"/>
                    <a:lumOff val="15000"/>
                  </a:schemeClr>
                </a:solidFill>
              </a:rPr>
              <a:t>Mobile crisis </a:t>
            </a:r>
            <a:r>
              <a:rPr lang="en-US" sz="2200" dirty="0">
                <a:solidFill>
                  <a:schemeClr val="tx1">
                    <a:lumMod val="85000"/>
                    <a:lumOff val="15000"/>
                  </a:schemeClr>
                </a:solidFill>
              </a:rPr>
              <a:t>intervention and </a:t>
            </a:r>
            <a:r>
              <a:rPr lang="en-US" sz="2200" dirty="0" smtClean="0">
                <a:solidFill>
                  <a:schemeClr val="tx1">
                    <a:lumMod val="85000"/>
                    <a:lumOff val="15000"/>
                  </a:schemeClr>
                </a:solidFill>
              </a:rPr>
              <a:t>stabilization</a:t>
            </a:r>
            <a:endParaRPr lang="en-US" dirty="0" smtClean="0"/>
          </a:p>
        </p:txBody>
      </p:sp>
      <p:sp>
        <p:nvSpPr>
          <p:cNvPr id="13" name="TextBox 12"/>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CHILDREN’S INTENSIVE MENTAL HEALTH SERVICES</a:t>
            </a:r>
            <a:endParaRPr lang="en-US" sz="1200" dirty="0">
              <a:solidFill>
                <a:schemeClr val="tx1">
                  <a:lumMod val="65000"/>
                  <a:lumOff val="35000"/>
                </a:schemeClr>
              </a:solidFill>
            </a:endParaRPr>
          </a:p>
        </p:txBody>
      </p:sp>
      <p:sp>
        <p:nvSpPr>
          <p:cNvPr id="14" name="TextBox 13"/>
          <p:cNvSpPr txBox="1"/>
          <p:nvPr/>
        </p:nvSpPr>
        <p:spPr>
          <a:xfrm>
            <a:off x="8144540" y="6453968"/>
            <a:ext cx="818707" cy="276999"/>
          </a:xfrm>
          <a:prstGeom prst="rect">
            <a:avLst/>
          </a:prstGeom>
          <a:noFill/>
        </p:spPr>
        <p:txBody>
          <a:bodyPr wrap="square" rtlCol="0">
            <a:spAutoFit/>
          </a:bodyPr>
          <a:lstStyle/>
          <a:p>
            <a:pPr algn="r"/>
            <a:fld id="{52270975-C632-432E-B820-9912B98BE446}" type="slidenum">
              <a:rPr lang="en-US" sz="1200" smtClean="0">
                <a:solidFill>
                  <a:schemeClr val="tx1">
                    <a:lumMod val="65000"/>
                    <a:lumOff val="35000"/>
                  </a:schemeClr>
                </a:solidFill>
              </a:rPr>
              <a:pPr algn="r"/>
              <a:t>14</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3398065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8195" y="543137"/>
            <a:ext cx="7576205" cy="1954381"/>
          </a:xfrm>
          <a:prstGeom prst="rect">
            <a:avLst/>
          </a:prstGeom>
          <a:noFill/>
        </p:spPr>
        <p:txBody>
          <a:bodyPr wrap="square" rtlCol="0">
            <a:spAutoFit/>
          </a:bodyPr>
          <a:lstStyle/>
          <a:p>
            <a:pPr algn="ctr"/>
            <a:r>
              <a:rPr lang="en-US" sz="4000" b="1" dirty="0" err="1">
                <a:ln w="3175">
                  <a:noFill/>
                </a:ln>
                <a:solidFill>
                  <a:schemeClr val="tx2">
                    <a:lumMod val="75000"/>
                  </a:schemeClr>
                </a:solidFill>
                <a:ea typeface="Malgun Gothic" panose="020B0503020000020004" pitchFamily="34" charset="-127"/>
              </a:rPr>
              <a:t>WISe</a:t>
            </a:r>
            <a:r>
              <a:rPr lang="en-US" sz="4000" b="1" dirty="0">
                <a:ln w="3175">
                  <a:noFill/>
                </a:ln>
                <a:solidFill>
                  <a:schemeClr val="tx2">
                    <a:lumMod val="75000"/>
                  </a:schemeClr>
                </a:solidFill>
                <a:ea typeface="Malgun Gothic" panose="020B0503020000020004" pitchFamily="34" charset="-127"/>
              </a:rPr>
              <a:t> </a:t>
            </a:r>
            <a:r>
              <a:rPr lang="en-US" sz="4000" b="1" dirty="0" smtClean="0">
                <a:ln w="3175">
                  <a:noFill/>
                </a:ln>
                <a:solidFill>
                  <a:schemeClr val="tx2">
                    <a:lumMod val="75000"/>
                  </a:schemeClr>
                </a:solidFill>
                <a:ea typeface="Malgun Gothic" panose="020B0503020000020004" pitchFamily="34" charset="-127"/>
              </a:rPr>
              <a:t>Rollout as of August 2015</a:t>
            </a:r>
            <a:endParaRPr lang="en-US" sz="4000" b="1" dirty="0">
              <a:ln w="3175">
                <a:noFill/>
              </a:ln>
              <a:solidFill>
                <a:schemeClr val="tx2">
                  <a:lumMod val="75000"/>
                </a:schemeClr>
              </a:solidFill>
              <a:ea typeface="Malgun Gothic" panose="020B0503020000020004" pitchFamily="34" charset="-127"/>
            </a:endParaRPr>
          </a:p>
          <a:p>
            <a:pPr marL="171450" indent="-171450">
              <a:spcBef>
                <a:spcPts val="600"/>
              </a:spcBef>
              <a:spcAft>
                <a:spcPts val="400"/>
              </a:spcAft>
              <a:buFont typeface="Arial" panose="020B0604020202020204" pitchFamily="34" charset="0"/>
              <a:buChar char="•"/>
            </a:pPr>
            <a:r>
              <a:rPr lang="en-US" sz="2400" dirty="0" smtClean="0">
                <a:solidFill>
                  <a:schemeClr val="tx1">
                    <a:lumMod val="65000"/>
                    <a:lumOff val="35000"/>
                  </a:schemeClr>
                </a:solidFill>
              </a:rPr>
              <a:t>19 </a:t>
            </a:r>
            <a:r>
              <a:rPr lang="en-US" sz="2400" dirty="0">
                <a:solidFill>
                  <a:schemeClr val="tx1">
                    <a:lumMod val="65000"/>
                    <a:lumOff val="35000"/>
                  </a:schemeClr>
                </a:solidFill>
              </a:rPr>
              <a:t>of Washington’s 39 counties currently offer </a:t>
            </a:r>
            <a:r>
              <a:rPr lang="en-US" sz="2400" dirty="0" err="1">
                <a:solidFill>
                  <a:schemeClr val="tx1">
                    <a:lumMod val="65000"/>
                    <a:lumOff val="35000"/>
                  </a:schemeClr>
                </a:solidFill>
              </a:rPr>
              <a:t>WISe</a:t>
            </a:r>
            <a:r>
              <a:rPr lang="en-US" sz="2400" dirty="0">
                <a:solidFill>
                  <a:schemeClr val="tx1">
                    <a:lumMod val="65000"/>
                    <a:lumOff val="35000"/>
                  </a:schemeClr>
                </a:solidFill>
              </a:rPr>
              <a:t>, with a statewide monthly caseload capacity of 740 youth and their families/caregivers receiving services each month</a:t>
            </a:r>
          </a:p>
        </p:txBody>
      </p:sp>
      <p:grpSp>
        <p:nvGrpSpPr>
          <p:cNvPr id="3" name="Group 2"/>
          <p:cNvGrpSpPr>
            <a:grpSpLocks/>
          </p:cNvGrpSpPr>
          <p:nvPr/>
        </p:nvGrpSpPr>
        <p:grpSpPr bwMode="auto">
          <a:xfrm>
            <a:off x="3043121" y="2884627"/>
            <a:ext cx="5376963" cy="3201848"/>
            <a:chOff x="1063257" y="1317250"/>
            <a:chExt cx="7769391" cy="4626348"/>
          </a:xfrm>
          <a:effectLst>
            <a:outerShdw blurRad="50800" dist="38100" dir="2700000" algn="tl" rotWithShape="0">
              <a:prstClr val="black">
                <a:alpha val="40000"/>
              </a:prstClr>
            </a:outerShdw>
          </a:effectLst>
        </p:grpSpPr>
        <p:grpSp>
          <p:nvGrpSpPr>
            <p:cNvPr id="4" name="Group 3"/>
            <p:cNvGrpSpPr>
              <a:grpSpLocks/>
            </p:cNvGrpSpPr>
            <p:nvPr/>
          </p:nvGrpSpPr>
          <p:grpSpPr bwMode="auto">
            <a:xfrm>
              <a:off x="1063257" y="1317250"/>
              <a:ext cx="7612880" cy="4626348"/>
              <a:chOff x="232" y="736"/>
              <a:chExt cx="5195" cy="3157"/>
            </a:xfrm>
          </p:grpSpPr>
          <p:sp>
            <p:nvSpPr>
              <p:cNvPr id="44" name="Freeform 43"/>
              <p:cNvSpPr>
                <a:spLocks/>
              </p:cNvSpPr>
              <p:nvPr/>
            </p:nvSpPr>
            <p:spPr bwMode="auto">
              <a:xfrm>
                <a:off x="3765" y="2328"/>
                <a:ext cx="940" cy="494"/>
              </a:xfrm>
              <a:custGeom>
                <a:avLst/>
                <a:gdLst>
                  <a:gd name="T0" fmla="*/ 854 w 940"/>
                  <a:gd name="T1" fmla="*/ 436 h 496"/>
                  <a:gd name="T2" fmla="*/ 845 w 940"/>
                  <a:gd name="T3" fmla="*/ 441 h 496"/>
                  <a:gd name="T4" fmla="*/ 837 w 940"/>
                  <a:gd name="T5" fmla="*/ 448 h 496"/>
                  <a:gd name="T6" fmla="*/ 815 w 940"/>
                  <a:gd name="T7" fmla="*/ 454 h 496"/>
                  <a:gd name="T8" fmla="*/ 809 w 940"/>
                  <a:gd name="T9" fmla="*/ 461 h 496"/>
                  <a:gd name="T10" fmla="*/ 797 w 940"/>
                  <a:gd name="T11" fmla="*/ 465 h 496"/>
                  <a:gd name="T12" fmla="*/ 789 w 940"/>
                  <a:gd name="T13" fmla="*/ 461 h 496"/>
                  <a:gd name="T14" fmla="*/ 782 w 940"/>
                  <a:gd name="T15" fmla="*/ 470 h 496"/>
                  <a:gd name="T16" fmla="*/ 778 w 940"/>
                  <a:gd name="T17" fmla="*/ 473 h 496"/>
                  <a:gd name="T18" fmla="*/ 482 w 940"/>
                  <a:gd name="T19" fmla="*/ 483 h 496"/>
                  <a:gd name="T20" fmla="*/ 315 w 940"/>
                  <a:gd name="T21" fmla="*/ 485 h 496"/>
                  <a:gd name="T22" fmla="*/ 3 w 940"/>
                  <a:gd name="T23" fmla="*/ 495 h 496"/>
                  <a:gd name="T24" fmla="*/ 0 w 940"/>
                  <a:gd name="T25" fmla="*/ 334 h 496"/>
                  <a:gd name="T26" fmla="*/ 80 w 940"/>
                  <a:gd name="T27" fmla="*/ 334 h 496"/>
                  <a:gd name="T28" fmla="*/ 257 w 940"/>
                  <a:gd name="T29" fmla="*/ 332 h 496"/>
                  <a:gd name="T30" fmla="*/ 252 w 940"/>
                  <a:gd name="T31" fmla="*/ 175 h 496"/>
                  <a:gd name="T32" fmla="*/ 249 w 940"/>
                  <a:gd name="T33" fmla="*/ 90 h 496"/>
                  <a:gd name="T34" fmla="*/ 249 w 940"/>
                  <a:gd name="T35" fmla="*/ 15 h 496"/>
                  <a:gd name="T36" fmla="*/ 925 w 940"/>
                  <a:gd name="T37" fmla="*/ 0 h 496"/>
                  <a:gd name="T38" fmla="*/ 932 w 940"/>
                  <a:gd name="T39" fmla="*/ 167 h 496"/>
                  <a:gd name="T40" fmla="*/ 939 w 940"/>
                  <a:gd name="T41" fmla="*/ 308 h 496"/>
                  <a:gd name="T42" fmla="*/ 932 w 940"/>
                  <a:gd name="T43" fmla="*/ 352 h 496"/>
                  <a:gd name="T44" fmla="*/ 924 w 940"/>
                  <a:gd name="T45" fmla="*/ 358 h 496"/>
                  <a:gd name="T46" fmla="*/ 917 w 940"/>
                  <a:gd name="T47" fmla="*/ 366 h 496"/>
                  <a:gd name="T48" fmla="*/ 911 w 940"/>
                  <a:gd name="T49" fmla="*/ 376 h 496"/>
                  <a:gd name="T50" fmla="*/ 917 w 940"/>
                  <a:gd name="T51" fmla="*/ 381 h 496"/>
                  <a:gd name="T52" fmla="*/ 914 w 940"/>
                  <a:gd name="T53" fmla="*/ 390 h 496"/>
                  <a:gd name="T54" fmla="*/ 909 w 940"/>
                  <a:gd name="T55" fmla="*/ 399 h 496"/>
                  <a:gd name="T56" fmla="*/ 902 w 940"/>
                  <a:gd name="T57" fmla="*/ 405 h 496"/>
                  <a:gd name="T58" fmla="*/ 904 w 940"/>
                  <a:gd name="T59" fmla="*/ 413 h 496"/>
                  <a:gd name="T60" fmla="*/ 907 w 940"/>
                  <a:gd name="T61" fmla="*/ 425 h 496"/>
                  <a:gd name="T62" fmla="*/ 898 w 940"/>
                  <a:gd name="T63" fmla="*/ 425 h 496"/>
                  <a:gd name="T64" fmla="*/ 887 w 940"/>
                  <a:gd name="T65" fmla="*/ 430 h 496"/>
                  <a:gd name="T66" fmla="*/ 887 w 940"/>
                  <a:gd name="T67" fmla="*/ 441 h 496"/>
                  <a:gd name="T68" fmla="*/ 871 w 940"/>
                  <a:gd name="T69" fmla="*/ 441 h 496"/>
                  <a:gd name="T70" fmla="*/ 854 w 940"/>
                  <a:gd name="T71" fmla="*/ 436 h 4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0"/>
                  <a:gd name="T109" fmla="*/ 0 h 496"/>
                  <a:gd name="T110" fmla="*/ 940 w 940"/>
                  <a:gd name="T111" fmla="*/ 496 h 4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45" name="Freeform 44"/>
              <p:cNvSpPr>
                <a:spLocks/>
              </p:cNvSpPr>
              <p:nvPr/>
            </p:nvSpPr>
            <p:spPr bwMode="auto">
              <a:xfrm>
                <a:off x="5048" y="3025"/>
                <a:ext cx="379" cy="427"/>
              </a:xfrm>
              <a:custGeom>
                <a:avLst/>
                <a:gdLst>
                  <a:gd name="T0" fmla="*/ 150 w 384"/>
                  <a:gd name="T1" fmla="*/ 0 h 427"/>
                  <a:gd name="T2" fmla="*/ 165 w 384"/>
                  <a:gd name="T3" fmla="*/ 12 h 427"/>
                  <a:gd name="T4" fmla="*/ 165 w 384"/>
                  <a:gd name="T5" fmla="*/ 33 h 427"/>
                  <a:gd name="T6" fmla="*/ 184 w 384"/>
                  <a:gd name="T7" fmla="*/ 37 h 427"/>
                  <a:gd name="T8" fmla="*/ 212 w 384"/>
                  <a:gd name="T9" fmla="*/ 28 h 427"/>
                  <a:gd name="T10" fmla="*/ 231 w 384"/>
                  <a:gd name="T11" fmla="*/ 33 h 427"/>
                  <a:gd name="T12" fmla="*/ 264 w 384"/>
                  <a:gd name="T13" fmla="*/ 28 h 427"/>
                  <a:gd name="T14" fmla="*/ 279 w 384"/>
                  <a:gd name="T15" fmla="*/ 28 h 427"/>
                  <a:gd name="T16" fmla="*/ 281 w 384"/>
                  <a:gd name="T17" fmla="*/ 50 h 427"/>
                  <a:gd name="T18" fmla="*/ 279 w 384"/>
                  <a:gd name="T19" fmla="*/ 70 h 427"/>
                  <a:gd name="T20" fmla="*/ 269 w 384"/>
                  <a:gd name="T21" fmla="*/ 86 h 427"/>
                  <a:gd name="T22" fmla="*/ 279 w 384"/>
                  <a:gd name="T23" fmla="*/ 101 h 427"/>
                  <a:gd name="T24" fmla="*/ 296 w 384"/>
                  <a:gd name="T25" fmla="*/ 106 h 427"/>
                  <a:gd name="T26" fmla="*/ 300 w 384"/>
                  <a:gd name="T27" fmla="*/ 126 h 427"/>
                  <a:gd name="T28" fmla="*/ 316 w 384"/>
                  <a:gd name="T29" fmla="*/ 139 h 427"/>
                  <a:gd name="T30" fmla="*/ 320 w 384"/>
                  <a:gd name="T31" fmla="*/ 156 h 427"/>
                  <a:gd name="T32" fmla="*/ 336 w 384"/>
                  <a:gd name="T33" fmla="*/ 170 h 427"/>
                  <a:gd name="T34" fmla="*/ 346 w 384"/>
                  <a:gd name="T35" fmla="*/ 192 h 427"/>
                  <a:gd name="T36" fmla="*/ 346 w 384"/>
                  <a:gd name="T37" fmla="*/ 213 h 427"/>
                  <a:gd name="T38" fmla="*/ 355 w 384"/>
                  <a:gd name="T39" fmla="*/ 238 h 427"/>
                  <a:gd name="T40" fmla="*/ 364 w 384"/>
                  <a:gd name="T41" fmla="*/ 250 h 427"/>
                  <a:gd name="T42" fmla="*/ 369 w 384"/>
                  <a:gd name="T43" fmla="*/ 266 h 427"/>
                  <a:gd name="T44" fmla="*/ 366 w 384"/>
                  <a:gd name="T45" fmla="*/ 283 h 427"/>
                  <a:gd name="T46" fmla="*/ 356 w 384"/>
                  <a:gd name="T47" fmla="*/ 308 h 427"/>
                  <a:gd name="T48" fmla="*/ 341 w 384"/>
                  <a:gd name="T49" fmla="*/ 321 h 427"/>
                  <a:gd name="T50" fmla="*/ 341 w 384"/>
                  <a:gd name="T51" fmla="*/ 339 h 427"/>
                  <a:gd name="T52" fmla="*/ 361 w 384"/>
                  <a:gd name="T53" fmla="*/ 352 h 427"/>
                  <a:gd name="T54" fmla="*/ 369 w 384"/>
                  <a:gd name="T55" fmla="*/ 371 h 427"/>
                  <a:gd name="T56" fmla="*/ 378 w 384"/>
                  <a:gd name="T57" fmla="*/ 391 h 427"/>
                  <a:gd name="T58" fmla="*/ 256 w 384"/>
                  <a:gd name="T59" fmla="*/ 418 h 427"/>
                  <a:gd name="T60" fmla="*/ 0 w 384"/>
                  <a:gd name="T61" fmla="*/ 312 h 427"/>
                  <a:gd name="T62" fmla="*/ 30 w 384"/>
                  <a:gd name="T63" fmla="*/ 153 h 427"/>
                  <a:gd name="T64" fmla="*/ 41 w 384"/>
                  <a:gd name="T65" fmla="*/ 78 h 427"/>
                  <a:gd name="T66" fmla="*/ 67 w 384"/>
                  <a:gd name="T67" fmla="*/ 63 h 427"/>
                  <a:gd name="T68" fmla="*/ 152 w 384"/>
                  <a:gd name="T69" fmla="*/ 46 h 4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427"/>
                  <a:gd name="T107" fmla="*/ 384 w 384"/>
                  <a:gd name="T108" fmla="*/ 427 h 4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46" name="Freeform 45"/>
              <p:cNvSpPr>
                <a:spLocks/>
              </p:cNvSpPr>
              <p:nvPr/>
            </p:nvSpPr>
            <p:spPr bwMode="auto">
              <a:xfrm>
                <a:off x="3424" y="2829"/>
                <a:ext cx="642" cy="808"/>
              </a:xfrm>
              <a:custGeom>
                <a:avLst/>
                <a:gdLst>
                  <a:gd name="T0" fmla="*/ 57 w 642"/>
                  <a:gd name="T1" fmla="*/ 797 h 808"/>
                  <a:gd name="T2" fmla="*/ 13 w 642"/>
                  <a:gd name="T3" fmla="*/ 624 h 808"/>
                  <a:gd name="T4" fmla="*/ 8 w 642"/>
                  <a:gd name="T5" fmla="*/ 475 h 808"/>
                  <a:gd name="T6" fmla="*/ 0 w 642"/>
                  <a:gd name="T7" fmla="*/ 93 h 808"/>
                  <a:gd name="T8" fmla="*/ 33 w 642"/>
                  <a:gd name="T9" fmla="*/ 97 h 808"/>
                  <a:gd name="T10" fmla="*/ 55 w 642"/>
                  <a:gd name="T11" fmla="*/ 90 h 808"/>
                  <a:gd name="T12" fmla="*/ 83 w 642"/>
                  <a:gd name="T13" fmla="*/ 88 h 808"/>
                  <a:gd name="T14" fmla="*/ 126 w 642"/>
                  <a:gd name="T15" fmla="*/ 75 h 808"/>
                  <a:gd name="T16" fmla="*/ 164 w 642"/>
                  <a:gd name="T17" fmla="*/ 77 h 808"/>
                  <a:gd name="T18" fmla="*/ 184 w 642"/>
                  <a:gd name="T19" fmla="*/ 68 h 808"/>
                  <a:gd name="T20" fmla="*/ 226 w 642"/>
                  <a:gd name="T21" fmla="*/ 17 h 808"/>
                  <a:gd name="T22" fmla="*/ 240 w 642"/>
                  <a:gd name="T23" fmla="*/ 0 h 808"/>
                  <a:gd name="T24" fmla="*/ 259 w 642"/>
                  <a:gd name="T25" fmla="*/ 12 h 808"/>
                  <a:gd name="T26" fmla="*/ 277 w 642"/>
                  <a:gd name="T27" fmla="*/ 32 h 808"/>
                  <a:gd name="T28" fmla="*/ 282 w 642"/>
                  <a:gd name="T29" fmla="*/ 45 h 808"/>
                  <a:gd name="T30" fmla="*/ 293 w 642"/>
                  <a:gd name="T31" fmla="*/ 61 h 808"/>
                  <a:gd name="T32" fmla="*/ 309 w 642"/>
                  <a:gd name="T33" fmla="*/ 70 h 808"/>
                  <a:gd name="T34" fmla="*/ 315 w 642"/>
                  <a:gd name="T35" fmla="*/ 99 h 808"/>
                  <a:gd name="T36" fmla="*/ 342 w 642"/>
                  <a:gd name="T37" fmla="*/ 133 h 808"/>
                  <a:gd name="T38" fmla="*/ 366 w 642"/>
                  <a:gd name="T39" fmla="*/ 146 h 808"/>
                  <a:gd name="T40" fmla="*/ 406 w 642"/>
                  <a:gd name="T41" fmla="*/ 183 h 808"/>
                  <a:gd name="T42" fmla="*/ 412 w 642"/>
                  <a:gd name="T43" fmla="*/ 208 h 808"/>
                  <a:gd name="T44" fmla="*/ 412 w 642"/>
                  <a:gd name="T45" fmla="*/ 228 h 808"/>
                  <a:gd name="T46" fmla="*/ 412 w 642"/>
                  <a:gd name="T47" fmla="*/ 255 h 808"/>
                  <a:gd name="T48" fmla="*/ 411 w 642"/>
                  <a:gd name="T49" fmla="*/ 286 h 808"/>
                  <a:gd name="T50" fmla="*/ 412 w 642"/>
                  <a:gd name="T51" fmla="*/ 310 h 808"/>
                  <a:gd name="T52" fmla="*/ 412 w 642"/>
                  <a:gd name="T53" fmla="*/ 337 h 808"/>
                  <a:gd name="T54" fmla="*/ 422 w 642"/>
                  <a:gd name="T55" fmla="*/ 362 h 808"/>
                  <a:gd name="T56" fmla="*/ 412 w 642"/>
                  <a:gd name="T57" fmla="*/ 392 h 808"/>
                  <a:gd name="T58" fmla="*/ 419 w 642"/>
                  <a:gd name="T59" fmla="*/ 412 h 808"/>
                  <a:gd name="T60" fmla="*/ 453 w 642"/>
                  <a:gd name="T61" fmla="*/ 437 h 808"/>
                  <a:gd name="T62" fmla="*/ 479 w 642"/>
                  <a:gd name="T63" fmla="*/ 446 h 808"/>
                  <a:gd name="T64" fmla="*/ 509 w 642"/>
                  <a:gd name="T65" fmla="*/ 448 h 808"/>
                  <a:gd name="T66" fmla="*/ 582 w 642"/>
                  <a:gd name="T67" fmla="*/ 490 h 808"/>
                  <a:gd name="T68" fmla="*/ 614 w 642"/>
                  <a:gd name="T69" fmla="*/ 528 h 808"/>
                  <a:gd name="T70" fmla="*/ 622 w 642"/>
                  <a:gd name="T71" fmla="*/ 548 h 808"/>
                  <a:gd name="T72" fmla="*/ 634 w 642"/>
                  <a:gd name="T73" fmla="*/ 592 h 808"/>
                  <a:gd name="T74" fmla="*/ 641 w 642"/>
                  <a:gd name="T75" fmla="*/ 620 h 808"/>
                  <a:gd name="T76" fmla="*/ 627 w 642"/>
                  <a:gd name="T77" fmla="*/ 630 h 808"/>
                  <a:gd name="T78" fmla="*/ 594 w 642"/>
                  <a:gd name="T79" fmla="*/ 670 h 808"/>
                  <a:gd name="T80" fmla="*/ 514 w 642"/>
                  <a:gd name="T81" fmla="*/ 713 h 808"/>
                  <a:gd name="T82" fmla="*/ 486 w 642"/>
                  <a:gd name="T83" fmla="*/ 719 h 808"/>
                  <a:gd name="T84" fmla="*/ 427 w 642"/>
                  <a:gd name="T85" fmla="*/ 708 h 808"/>
                  <a:gd name="T86" fmla="*/ 355 w 642"/>
                  <a:gd name="T87" fmla="*/ 724 h 808"/>
                  <a:gd name="T88" fmla="*/ 295 w 642"/>
                  <a:gd name="T89" fmla="*/ 730 h 808"/>
                  <a:gd name="T90" fmla="*/ 247 w 642"/>
                  <a:gd name="T91" fmla="*/ 739 h 808"/>
                  <a:gd name="T92" fmla="*/ 193 w 642"/>
                  <a:gd name="T93" fmla="*/ 730 h 808"/>
                  <a:gd name="T94" fmla="*/ 148 w 642"/>
                  <a:gd name="T95" fmla="*/ 788 h 8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808"/>
                  <a:gd name="T146" fmla="*/ 642 w 642"/>
                  <a:gd name="T147" fmla="*/ 808 h 8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47" name="Freeform 46"/>
              <p:cNvSpPr>
                <a:spLocks/>
              </p:cNvSpPr>
              <p:nvPr/>
            </p:nvSpPr>
            <p:spPr bwMode="auto">
              <a:xfrm>
                <a:off x="2560" y="1199"/>
                <a:ext cx="862" cy="1161"/>
              </a:xfrm>
              <a:custGeom>
                <a:avLst/>
                <a:gdLst>
                  <a:gd name="T0" fmla="*/ 450 w 862"/>
                  <a:gd name="T1" fmla="*/ 1112 h 1161"/>
                  <a:gd name="T2" fmla="*/ 399 w 862"/>
                  <a:gd name="T3" fmla="*/ 1113 h 1161"/>
                  <a:gd name="T4" fmla="*/ 349 w 862"/>
                  <a:gd name="T5" fmla="*/ 1086 h 1161"/>
                  <a:gd name="T6" fmla="*/ 299 w 862"/>
                  <a:gd name="T7" fmla="*/ 1057 h 1161"/>
                  <a:gd name="T8" fmla="*/ 254 w 862"/>
                  <a:gd name="T9" fmla="*/ 1026 h 1161"/>
                  <a:gd name="T10" fmla="*/ 207 w 862"/>
                  <a:gd name="T11" fmla="*/ 1018 h 1161"/>
                  <a:gd name="T12" fmla="*/ 150 w 862"/>
                  <a:gd name="T13" fmla="*/ 979 h 1161"/>
                  <a:gd name="T14" fmla="*/ 101 w 862"/>
                  <a:gd name="T15" fmla="*/ 921 h 1161"/>
                  <a:gd name="T16" fmla="*/ 57 w 862"/>
                  <a:gd name="T17" fmla="*/ 873 h 1161"/>
                  <a:gd name="T18" fmla="*/ 35 w 862"/>
                  <a:gd name="T19" fmla="*/ 828 h 1161"/>
                  <a:gd name="T20" fmla="*/ 45 w 862"/>
                  <a:gd name="T21" fmla="*/ 774 h 1161"/>
                  <a:gd name="T22" fmla="*/ 61 w 862"/>
                  <a:gd name="T23" fmla="*/ 743 h 1161"/>
                  <a:gd name="T24" fmla="*/ 39 w 862"/>
                  <a:gd name="T25" fmla="*/ 692 h 1161"/>
                  <a:gd name="T26" fmla="*/ 63 w 862"/>
                  <a:gd name="T27" fmla="*/ 643 h 1161"/>
                  <a:gd name="T28" fmla="*/ 15 w 862"/>
                  <a:gd name="T29" fmla="*/ 626 h 1161"/>
                  <a:gd name="T30" fmla="*/ 5 w 862"/>
                  <a:gd name="T31" fmla="*/ 576 h 1161"/>
                  <a:gd name="T32" fmla="*/ 17 w 862"/>
                  <a:gd name="T33" fmla="*/ 522 h 1161"/>
                  <a:gd name="T34" fmla="*/ 23 w 862"/>
                  <a:gd name="T35" fmla="*/ 470 h 1161"/>
                  <a:gd name="T36" fmla="*/ 63 w 862"/>
                  <a:gd name="T37" fmla="*/ 437 h 1161"/>
                  <a:gd name="T38" fmla="*/ 121 w 862"/>
                  <a:gd name="T39" fmla="*/ 415 h 1161"/>
                  <a:gd name="T40" fmla="*/ 139 w 862"/>
                  <a:gd name="T41" fmla="*/ 374 h 1161"/>
                  <a:gd name="T42" fmla="*/ 174 w 862"/>
                  <a:gd name="T43" fmla="*/ 335 h 1161"/>
                  <a:gd name="T44" fmla="*/ 143 w 862"/>
                  <a:gd name="T45" fmla="*/ 288 h 1161"/>
                  <a:gd name="T46" fmla="*/ 115 w 862"/>
                  <a:gd name="T47" fmla="*/ 234 h 1161"/>
                  <a:gd name="T48" fmla="*/ 73 w 862"/>
                  <a:gd name="T49" fmla="*/ 195 h 1161"/>
                  <a:gd name="T50" fmla="*/ 79 w 862"/>
                  <a:gd name="T51" fmla="*/ 150 h 1161"/>
                  <a:gd name="T52" fmla="*/ 92 w 862"/>
                  <a:gd name="T53" fmla="*/ 95 h 1161"/>
                  <a:gd name="T54" fmla="*/ 119 w 862"/>
                  <a:gd name="T55" fmla="*/ 50 h 1161"/>
                  <a:gd name="T56" fmla="*/ 167 w 862"/>
                  <a:gd name="T57" fmla="*/ 19 h 1161"/>
                  <a:gd name="T58" fmla="*/ 214 w 862"/>
                  <a:gd name="T59" fmla="*/ 0 h 1161"/>
                  <a:gd name="T60" fmla="*/ 252 w 862"/>
                  <a:gd name="T61" fmla="*/ 37 h 1161"/>
                  <a:gd name="T62" fmla="*/ 312 w 862"/>
                  <a:gd name="T63" fmla="*/ 13 h 1161"/>
                  <a:gd name="T64" fmla="*/ 343 w 862"/>
                  <a:gd name="T65" fmla="*/ 37 h 1161"/>
                  <a:gd name="T66" fmla="*/ 342 w 862"/>
                  <a:gd name="T67" fmla="*/ 86 h 1161"/>
                  <a:gd name="T68" fmla="*/ 357 w 862"/>
                  <a:gd name="T69" fmla="*/ 135 h 1161"/>
                  <a:gd name="T70" fmla="*/ 397 w 862"/>
                  <a:gd name="T71" fmla="*/ 179 h 1161"/>
                  <a:gd name="T72" fmla="*/ 432 w 862"/>
                  <a:gd name="T73" fmla="*/ 210 h 1161"/>
                  <a:gd name="T74" fmla="*/ 484 w 862"/>
                  <a:gd name="T75" fmla="*/ 262 h 1161"/>
                  <a:gd name="T76" fmla="*/ 524 w 862"/>
                  <a:gd name="T77" fmla="*/ 295 h 1161"/>
                  <a:gd name="T78" fmla="*/ 534 w 862"/>
                  <a:gd name="T79" fmla="*/ 342 h 1161"/>
                  <a:gd name="T80" fmla="*/ 579 w 862"/>
                  <a:gd name="T81" fmla="*/ 379 h 1161"/>
                  <a:gd name="T82" fmla="*/ 632 w 862"/>
                  <a:gd name="T83" fmla="*/ 422 h 1161"/>
                  <a:gd name="T84" fmla="*/ 679 w 862"/>
                  <a:gd name="T85" fmla="*/ 442 h 1161"/>
                  <a:gd name="T86" fmla="*/ 714 w 862"/>
                  <a:gd name="T87" fmla="*/ 481 h 1161"/>
                  <a:gd name="T88" fmla="*/ 854 w 862"/>
                  <a:gd name="T89" fmla="*/ 526 h 1161"/>
                  <a:gd name="T90" fmla="*/ 833 w 862"/>
                  <a:gd name="T91" fmla="*/ 574 h 1161"/>
                  <a:gd name="T92" fmla="*/ 796 w 862"/>
                  <a:gd name="T93" fmla="*/ 637 h 1161"/>
                  <a:gd name="T94" fmla="*/ 762 w 862"/>
                  <a:gd name="T95" fmla="*/ 689 h 1161"/>
                  <a:gd name="T96" fmla="*/ 632 w 862"/>
                  <a:gd name="T97" fmla="*/ 724 h 1161"/>
                  <a:gd name="T98" fmla="*/ 634 w 862"/>
                  <a:gd name="T99" fmla="*/ 794 h 1161"/>
                  <a:gd name="T100" fmla="*/ 619 w 862"/>
                  <a:gd name="T101" fmla="*/ 853 h 1161"/>
                  <a:gd name="T102" fmla="*/ 574 w 862"/>
                  <a:gd name="T103" fmla="*/ 926 h 1161"/>
                  <a:gd name="T104" fmla="*/ 579 w 862"/>
                  <a:gd name="T105" fmla="*/ 1021 h 1161"/>
                  <a:gd name="T106" fmla="*/ 644 w 862"/>
                  <a:gd name="T107" fmla="*/ 1053 h 1161"/>
                  <a:gd name="T108" fmla="*/ 722 w 862"/>
                  <a:gd name="T109" fmla="*/ 1086 h 1161"/>
                  <a:gd name="T110" fmla="*/ 714 w 862"/>
                  <a:gd name="T111" fmla="*/ 1157 h 1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2"/>
                  <a:gd name="T169" fmla="*/ 0 h 1161"/>
                  <a:gd name="T170" fmla="*/ 862 w 862"/>
                  <a:gd name="T171" fmla="*/ 1161 h 11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48" name="Freeform 47"/>
              <p:cNvSpPr>
                <a:spLocks/>
              </p:cNvSpPr>
              <p:nvPr/>
            </p:nvSpPr>
            <p:spPr bwMode="auto">
              <a:xfrm>
                <a:off x="232" y="1277"/>
                <a:ext cx="1197" cy="518"/>
              </a:xfrm>
              <a:custGeom>
                <a:avLst/>
                <a:gdLst>
                  <a:gd name="T0" fmla="*/ 1196 w 1197"/>
                  <a:gd name="T1" fmla="*/ 309 h 514"/>
                  <a:gd name="T2" fmla="*/ 1117 w 1197"/>
                  <a:gd name="T3" fmla="*/ 319 h 514"/>
                  <a:gd name="T4" fmla="*/ 1088 w 1197"/>
                  <a:gd name="T5" fmla="*/ 274 h 514"/>
                  <a:gd name="T6" fmla="*/ 1069 w 1197"/>
                  <a:gd name="T7" fmla="*/ 257 h 514"/>
                  <a:gd name="T8" fmla="*/ 1069 w 1197"/>
                  <a:gd name="T9" fmla="*/ 227 h 514"/>
                  <a:gd name="T10" fmla="*/ 1037 w 1197"/>
                  <a:gd name="T11" fmla="*/ 242 h 514"/>
                  <a:gd name="T12" fmla="*/ 1002 w 1197"/>
                  <a:gd name="T13" fmla="*/ 272 h 514"/>
                  <a:gd name="T14" fmla="*/ 969 w 1197"/>
                  <a:gd name="T15" fmla="*/ 286 h 514"/>
                  <a:gd name="T16" fmla="*/ 937 w 1197"/>
                  <a:gd name="T17" fmla="*/ 286 h 514"/>
                  <a:gd name="T18" fmla="*/ 892 w 1197"/>
                  <a:gd name="T19" fmla="*/ 284 h 514"/>
                  <a:gd name="T20" fmla="*/ 862 w 1197"/>
                  <a:gd name="T21" fmla="*/ 274 h 514"/>
                  <a:gd name="T22" fmla="*/ 846 w 1197"/>
                  <a:gd name="T23" fmla="*/ 259 h 514"/>
                  <a:gd name="T24" fmla="*/ 809 w 1197"/>
                  <a:gd name="T25" fmla="*/ 264 h 514"/>
                  <a:gd name="T26" fmla="*/ 787 w 1197"/>
                  <a:gd name="T27" fmla="*/ 247 h 514"/>
                  <a:gd name="T28" fmla="*/ 755 w 1197"/>
                  <a:gd name="T29" fmla="*/ 259 h 514"/>
                  <a:gd name="T30" fmla="*/ 726 w 1197"/>
                  <a:gd name="T31" fmla="*/ 247 h 514"/>
                  <a:gd name="T32" fmla="*/ 684 w 1197"/>
                  <a:gd name="T33" fmla="*/ 229 h 514"/>
                  <a:gd name="T34" fmla="*/ 640 w 1197"/>
                  <a:gd name="T35" fmla="*/ 239 h 514"/>
                  <a:gd name="T36" fmla="*/ 597 w 1197"/>
                  <a:gd name="T37" fmla="*/ 234 h 514"/>
                  <a:gd name="T38" fmla="*/ 559 w 1197"/>
                  <a:gd name="T39" fmla="*/ 232 h 514"/>
                  <a:gd name="T40" fmla="*/ 530 w 1197"/>
                  <a:gd name="T41" fmla="*/ 224 h 514"/>
                  <a:gd name="T42" fmla="*/ 494 w 1197"/>
                  <a:gd name="T43" fmla="*/ 219 h 514"/>
                  <a:gd name="T44" fmla="*/ 452 w 1197"/>
                  <a:gd name="T45" fmla="*/ 204 h 514"/>
                  <a:gd name="T46" fmla="*/ 428 w 1197"/>
                  <a:gd name="T47" fmla="*/ 184 h 514"/>
                  <a:gd name="T48" fmla="*/ 407 w 1197"/>
                  <a:gd name="T49" fmla="*/ 165 h 514"/>
                  <a:gd name="T50" fmla="*/ 365 w 1197"/>
                  <a:gd name="T51" fmla="*/ 144 h 514"/>
                  <a:gd name="T52" fmla="*/ 340 w 1197"/>
                  <a:gd name="T53" fmla="*/ 132 h 514"/>
                  <a:gd name="T54" fmla="*/ 315 w 1197"/>
                  <a:gd name="T55" fmla="*/ 139 h 514"/>
                  <a:gd name="T56" fmla="*/ 279 w 1197"/>
                  <a:gd name="T57" fmla="*/ 113 h 514"/>
                  <a:gd name="T58" fmla="*/ 257 w 1197"/>
                  <a:gd name="T59" fmla="*/ 108 h 514"/>
                  <a:gd name="T60" fmla="*/ 105 w 1197"/>
                  <a:gd name="T61" fmla="*/ 15 h 514"/>
                  <a:gd name="T62" fmla="*/ 79 w 1197"/>
                  <a:gd name="T63" fmla="*/ 5 h 514"/>
                  <a:gd name="T64" fmla="*/ 21 w 1197"/>
                  <a:gd name="T65" fmla="*/ 0 h 514"/>
                  <a:gd name="T66" fmla="*/ 43 w 1197"/>
                  <a:gd name="T67" fmla="*/ 35 h 514"/>
                  <a:gd name="T68" fmla="*/ 65 w 1197"/>
                  <a:gd name="T69" fmla="*/ 68 h 514"/>
                  <a:gd name="T70" fmla="*/ 53 w 1197"/>
                  <a:gd name="T71" fmla="*/ 97 h 514"/>
                  <a:gd name="T72" fmla="*/ 52 w 1197"/>
                  <a:gd name="T73" fmla="*/ 125 h 514"/>
                  <a:gd name="T74" fmla="*/ 46 w 1197"/>
                  <a:gd name="T75" fmla="*/ 155 h 514"/>
                  <a:gd name="T76" fmla="*/ 37 w 1197"/>
                  <a:gd name="T77" fmla="*/ 185 h 514"/>
                  <a:gd name="T78" fmla="*/ 0 w 1197"/>
                  <a:gd name="T79" fmla="*/ 193 h 514"/>
                  <a:gd name="T80" fmla="*/ 28 w 1197"/>
                  <a:gd name="T81" fmla="*/ 227 h 514"/>
                  <a:gd name="T82" fmla="*/ 41 w 1197"/>
                  <a:gd name="T83" fmla="*/ 257 h 514"/>
                  <a:gd name="T84" fmla="*/ 35 w 1197"/>
                  <a:gd name="T85" fmla="*/ 286 h 514"/>
                  <a:gd name="T86" fmla="*/ 43 w 1197"/>
                  <a:gd name="T87" fmla="*/ 312 h 514"/>
                  <a:gd name="T88" fmla="*/ 28 w 1197"/>
                  <a:gd name="T89" fmla="*/ 344 h 514"/>
                  <a:gd name="T90" fmla="*/ 46 w 1197"/>
                  <a:gd name="T91" fmla="*/ 376 h 514"/>
                  <a:gd name="T92" fmla="*/ 57 w 1197"/>
                  <a:gd name="T93" fmla="*/ 401 h 514"/>
                  <a:gd name="T94" fmla="*/ 65 w 1197"/>
                  <a:gd name="T95" fmla="*/ 429 h 514"/>
                  <a:gd name="T96" fmla="*/ 68 w 1197"/>
                  <a:gd name="T97" fmla="*/ 461 h 514"/>
                  <a:gd name="T98" fmla="*/ 827 w 1197"/>
                  <a:gd name="T99" fmla="*/ 499 h 514"/>
                  <a:gd name="T100" fmla="*/ 1168 w 1197"/>
                  <a:gd name="T101" fmla="*/ 513 h 514"/>
                  <a:gd name="T102" fmla="*/ 1188 w 1197"/>
                  <a:gd name="T103" fmla="*/ 334 h 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97"/>
                  <a:gd name="T157" fmla="*/ 0 h 514"/>
                  <a:gd name="T158" fmla="*/ 1197 w 1197"/>
                  <a:gd name="T159" fmla="*/ 514 h 5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49" name="Freeform 48"/>
              <p:cNvSpPr>
                <a:spLocks/>
              </p:cNvSpPr>
              <p:nvPr/>
            </p:nvSpPr>
            <p:spPr bwMode="auto">
              <a:xfrm>
                <a:off x="1449" y="3429"/>
                <a:ext cx="376" cy="464"/>
              </a:xfrm>
              <a:custGeom>
                <a:avLst/>
                <a:gdLst>
                  <a:gd name="T0" fmla="*/ 0 w 376"/>
                  <a:gd name="T1" fmla="*/ 216 h 464"/>
                  <a:gd name="T2" fmla="*/ 6 w 376"/>
                  <a:gd name="T3" fmla="*/ 183 h 464"/>
                  <a:gd name="T4" fmla="*/ 17 w 376"/>
                  <a:gd name="T5" fmla="*/ 169 h 464"/>
                  <a:gd name="T6" fmla="*/ 35 w 376"/>
                  <a:gd name="T7" fmla="*/ 159 h 464"/>
                  <a:gd name="T8" fmla="*/ 45 w 376"/>
                  <a:gd name="T9" fmla="*/ 154 h 464"/>
                  <a:gd name="T10" fmla="*/ 32 w 376"/>
                  <a:gd name="T11" fmla="*/ 134 h 464"/>
                  <a:gd name="T12" fmla="*/ 38 w 376"/>
                  <a:gd name="T13" fmla="*/ 119 h 464"/>
                  <a:gd name="T14" fmla="*/ 63 w 376"/>
                  <a:gd name="T15" fmla="*/ 105 h 464"/>
                  <a:gd name="T16" fmla="*/ 90 w 376"/>
                  <a:gd name="T17" fmla="*/ 102 h 464"/>
                  <a:gd name="T18" fmla="*/ 100 w 376"/>
                  <a:gd name="T19" fmla="*/ 102 h 464"/>
                  <a:gd name="T20" fmla="*/ 120 w 376"/>
                  <a:gd name="T21" fmla="*/ 102 h 464"/>
                  <a:gd name="T22" fmla="*/ 140 w 376"/>
                  <a:gd name="T23" fmla="*/ 88 h 464"/>
                  <a:gd name="T24" fmla="*/ 160 w 376"/>
                  <a:gd name="T25" fmla="*/ 87 h 464"/>
                  <a:gd name="T26" fmla="*/ 171 w 376"/>
                  <a:gd name="T27" fmla="*/ 75 h 464"/>
                  <a:gd name="T28" fmla="*/ 182 w 376"/>
                  <a:gd name="T29" fmla="*/ 61 h 464"/>
                  <a:gd name="T30" fmla="*/ 200 w 376"/>
                  <a:gd name="T31" fmla="*/ 65 h 464"/>
                  <a:gd name="T32" fmla="*/ 236 w 376"/>
                  <a:gd name="T33" fmla="*/ 61 h 464"/>
                  <a:gd name="T34" fmla="*/ 251 w 376"/>
                  <a:gd name="T35" fmla="*/ 67 h 464"/>
                  <a:gd name="T36" fmla="*/ 271 w 376"/>
                  <a:gd name="T37" fmla="*/ 75 h 464"/>
                  <a:gd name="T38" fmla="*/ 288 w 376"/>
                  <a:gd name="T39" fmla="*/ 81 h 464"/>
                  <a:gd name="T40" fmla="*/ 315 w 376"/>
                  <a:gd name="T41" fmla="*/ 81 h 464"/>
                  <a:gd name="T42" fmla="*/ 321 w 376"/>
                  <a:gd name="T43" fmla="*/ 61 h 464"/>
                  <a:gd name="T44" fmla="*/ 320 w 376"/>
                  <a:gd name="T45" fmla="*/ 43 h 464"/>
                  <a:gd name="T46" fmla="*/ 328 w 376"/>
                  <a:gd name="T47" fmla="*/ 26 h 464"/>
                  <a:gd name="T48" fmla="*/ 341 w 376"/>
                  <a:gd name="T49" fmla="*/ 6 h 464"/>
                  <a:gd name="T50" fmla="*/ 356 w 376"/>
                  <a:gd name="T51" fmla="*/ 0 h 464"/>
                  <a:gd name="T52" fmla="*/ 375 w 376"/>
                  <a:gd name="T53" fmla="*/ 0 h 464"/>
                  <a:gd name="T54" fmla="*/ 365 w 376"/>
                  <a:gd name="T55" fmla="*/ 354 h 464"/>
                  <a:gd name="T56" fmla="*/ 348 w 376"/>
                  <a:gd name="T57" fmla="*/ 463 h 464"/>
                  <a:gd name="T58" fmla="*/ 308 w 376"/>
                  <a:gd name="T59" fmla="*/ 456 h 464"/>
                  <a:gd name="T60" fmla="*/ 276 w 376"/>
                  <a:gd name="T61" fmla="*/ 433 h 464"/>
                  <a:gd name="T62" fmla="*/ 253 w 376"/>
                  <a:gd name="T63" fmla="*/ 438 h 464"/>
                  <a:gd name="T64" fmla="*/ 223 w 376"/>
                  <a:gd name="T65" fmla="*/ 438 h 464"/>
                  <a:gd name="T66" fmla="*/ 160 w 376"/>
                  <a:gd name="T67" fmla="*/ 411 h 464"/>
                  <a:gd name="T68" fmla="*/ 97 w 376"/>
                  <a:gd name="T69" fmla="*/ 398 h 464"/>
                  <a:gd name="T70" fmla="*/ 63 w 376"/>
                  <a:gd name="T71" fmla="*/ 384 h 464"/>
                  <a:gd name="T72" fmla="*/ 32 w 376"/>
                  <a:gd name="T73" fmla="*/ 364 h 464"/>
                  <a:gd name="T74" fmla="*/ 8 w 376"/>
                  <a:gd name="T75" fmla="*/ 331 h 464"/>
                  <a:gd name="T76" fmla="*/ 17 w 376"/>
                  <a:gd name="T77" fmla="*/ 289 h 464"/>
                  <a:gd name="T78" fmla="*/ 18 w 376"/>
                  <a:gd name="T79" fmla="*/ 259 h 464"/>
                  <a:gd name="T80" fmla="*/ 13 w 376"/>
                  <a:gd name="T81" fmla="*/ 242 h 4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6"/>
                  <a:gd name="T124" fmla="*/ 0 h 464"/>
                  <a:gd name="T125" fmla="*/ 376 w 376"/>
                  <a:gd name="T126" fmla="*/ 464 h 4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0" name="Freeform 49"/>
              <p:cNvSpPr>
                <a:spLocks/>
              </p:cNvSpPr>
              <p:nvPr/>
            </p:nvSpPr>
            <p:spPr bwMode="auto">
              <a:xfrm>
                <a:off x="4519" y="2901"/>
                <a:ext cx="452" cy="562"/>
              </a:xfrm>
              <a:custGeom>
                <a:avLst/>
                <a:gdLst>
                  <a:gd name="T0" fmla="*/ 12 w 452"/>
                  <a:gd name="T1" fmla="*/ 37 h 562"/>
                  <a:gd name="T2" fmla="*/ 15 w 452"/>
                  <a:gd name="T3" fmla="*/ 37 h 562"/>
                  <a:gd name="T4" fmla="*/ 25 w 452"/>
                  <a:gd name="T5" fmla="*/ 45 h 562"/>
                  <a:gd name="T6" fmla="*/ 37 w 452"/>
                  <a:gd name="T7" fmla="*/ 57 h 562"/>
                  <a:gd name="T8" fmla="*/ 45 w 452"/>
                  <a:gd name="T9" fmla="*/ 66 h 562"/>
                  <a:gd name="T10" fmla="*/ 53 w 452"/>
                  <a:gd name="T11" fmla="*/ 68 h 562"/>
                  <a:gd name="T12" fmla="*/ 65 w 452"/>
                  <a:gd name="T13" fmla="*/ 66 h 562"/>
                  <a:gd name="T14" fmla="*/ 80 w 452"/>
                  <a:gd name="T15" fmla="*/ 66 h 562"/>
                  <a:gd name="T16" fmla="*/ 90 w 452"/>
                  <a:gd name="T17" fmla="*/ 63 h 562"/>
                  <a:gd name="T18" fmla="*/ 95 w 452"/>
                  <a:gd name="T19" fmla="*/ 53 h 562"/>
                  <a:gd name="T20" fmla="*/ 100 w 452"/>
                  <a:gd name="T21" fmla="*/ 48 h 562"/>
                  <a:gd name="T22" fmla="*/ 115 w 452"/>
                  <a:gd name="T23" fmla="*/ 48 h 562"/>
                  <a:gd name="T24" fmla="*/ 124 w 452"/>
                  <a:gd name="T25" fmla="*/ 45 h 562"/>
                  <a:gd name="T26" fmla="*/ 138 w 452"/>
                  <a:gd name="T27" fmla="*/ 37 h 562"/>
                  <a:gd name="T28" fmla="*/ 148 w 452"/>
                  <a:gd name="T29" fmla="*/ 33 h 562"/>
                  <a:gd name="T30" fmla="*/ 162 w 452"/>
                  <a:gd name="T31" fmla="*/ 33 h 562"/>
                  <a:gd name="T32" fmla="*/ 171 w 452"/>
                  <a:gd name="T33" fmla="*/ 37 h 562"/>
                  <a:gd name="T34" fmla="*/ 191 w 452"/>
                  <a:gd name="T35" fmla="*/ 28 h 562"/>
                  <a:gd name="T36" fmla="*/ 220 w 452"/>
                  <a:gd name="T37" fmla="*/ 33 h 562"/>
                  <a:gd name="T38" fmla="*/ 229 w 452"/>
                  <a:gd name="T39" fmla="*/ 33 h 562"/>
                  <a:gd name="T40" fmla="*/ 236 w 452"/>
                  <a:gd name="T41" fmla="*/ 33 h 562"/>
                  <a:gd name="T42" fmla="*/ 241 w 452"/>
                  <a:gd name="T43" fmla="*/ 21 h 562"/>
                  <a:gd name="T44" fmla="*/ 241 w 452"/>
                  <a:gd name="T45" fmla="*/ 10 h 562"/>
                  <a:gd name="T46" fmla="*/ 248 w 452"/>
                  <a:gd name="T47" fmla="*/ 1 h 562"/>
                  <a:gd name="T48" fmla="*/ 253 w 452"/>
                  <a:gd name="T49" fmla="*/ 0 h 562"/>
                  <a:gd name="T50" fmla="*/ 258 w 452"/>
                  <a:gd name="T51" fmla="*/ 0 h 562"/>
                  <a:gd name="T52" fmla="*/ 260 w 452"/>
                  <a:gd name="T53" fmla="*/ 57 h 562"/>
                  <a:gd name="T54" fmla="*/ 256 w 452"/>
                  <a:gd name="T55" fmla="*/ 138 h 562"/>
                  <a:gd name="T56" fmla="*/ 339 w 452"/>
                  <a:gd name="T57" fmla="*/ 131 h 562"/>
                  <a:gd name="T58" fmla="*/ 341 w 452"/>
                  <a:gd name="T59" fmla="*/ 158 h 562"/>
                  <a:gd name="T60" fmla="*/ 354 w 452"/>
                  <a:gd name="T61" fmla="*/ 158 h 562"/>
                  <a:gd name="T62" fmla="*/ 356 w 452"/>
                  <a:gd name="T63" fmla="*/ 197 h 562"/>
                  <a:gd name="T64" fmla="*/ 371 w 452"/>
                  <a:gd name="T65" fmla="*/ 197 h 562"/>
                  <a:gd name="T66" fmla="*/ 371 w 452"/>
                  <a:gd name="T67" fmla="*/ 210 h 562"/>
                  <a:gd name="T68" fmla="*/ 386 w 452"/>
                  <a:gd name="T69" fmla="*/ 210 h 562"/>
                  <a:gd name="T70" fmla="*/ 386 w 452"/>
                  <a:gd name="T71" fmla="*/ 250 h 562"/>
                  <a:gd name="T72" fmla="*/ 428 w 452"/>
                  <a:gd name="T73" fmla="*/ 248 h 562"/>
                  <a:gd name="T74" fmla="*/ 432 w 452"/>
                  <a:gd name="T75" fmla="*/ 288 h 562"/>
                  <a:gd name="T76" fmla="*/ 451 w 452"/>
                  <a:gd name="T77" fmla="*/ 554 h 562"/>
                  <a:gd name="T78" fmla="*/ 195 w 452"/>
                  <a:gd name="T79" fmla="*/ 561 h 562"/>
                  <a:gd name="T80" fmla="*/ 183 w 452"/>
                  <a:gd name="T81" fmla="*/ 561 h 562"/>
                  <a:gd name="T82" fmla="*/ 180 w 452"/>
                  <a:gd name="T83" fmla="*/ 375 h 562"/>
                  <a:gd name="T84" fmla="*/ 95 w 452"/>
                  <a:gd name="T85" fmla="*/ 376 h 562"/>
                  <a:gd name="T86" fmla="*/ 93 w 452"/>
                  <a:gd name="T87" fmla="*/ 316 h 562"/>
                  <a:gd name="T88" fmla="*/ 93 w 452"/>
                  <a:gd name="T89" fmla="*/ 301 h 562"/>
                  <a:gd name="T90" fmla="*/ 46 w 452"/>
                  <a:gd name="T91" fmla="*/ 301 h 562"/>
                  <a:gd name="T92" fmla="*/ 8 w 452"/>
                  <a:gd name="T93" fmla="*/ 303 h 562"/>
                  <a:gd name="T94" fmla="*/ 0 w 452"/>
                  <a:gd name="T95" fmla="*/ 63 h 562"/>
                  <a:gd name="T96" fmla="*/ 8 w 452"/>
                  <a:gd name="T97" fmla="*/ 63 h 562"/>
                  <a:gd name="T98" fmla="*/ 8 w 452"/>
                  <a:gd name="T99" fmla="*/ 33 h 562"/>
                  <a:gd name="T100" fmla="*/ 12 w 452"/>
                  <a:gd name="T101" fmla="*/ 37 h 5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2"/>
                  <a:gd name="T154" fmla="*/ 0 h 562"/>
                  <a:gd name="T155" fmla="*/ 452 w 452"/>
                  <a:gd name="T156" fmla="*/ 562 h 5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1" name="Freeform 50"/>
              <p:cNvSpPr>
                <a:spLocks/>
              </p:cNvSpPr>
              <p:nvPr/>
            </p:nvSpPr>
            <p:spPr bwMode="auto">
              <a:xfrm>
                <a:off x="1175" y="3122"/>
                <a:ext cx="663" cy="493"/>
              </a:xfrm>
              <a:custGeom>
                <a:avLst/>
                <a:gdLst>
                  <a:gd name="T0" fmla="*/ 121 w 664"/>
                  <a:gd name="T1" fmla="*/ 223 h 493"/>
                  <a:gd name="T2" fmla="*/ 137 w 664"/>
                  <a:gd name="T3" fmla="*/ 228 h 493"/>
                  <a:gd name="T4" fmla="*/ 207 w 664"/>
                  <a:gd name="T5" fmla="*/ 280 h 493"/>
                  <a:gd name="T6" fmla="*/ 223 w 664"/>
                  <a:gd name="T7" fmla="*/ 323 h 493"/>
                  <a:gd name="T8" fmla="*/ 237 w 664"/>
                  <a:gd name="T9" fmla="*/ 342 h 493"/>
                  <a:gd name="T10" fmla="*/ 265 w 664"/>
                  <a:gd name="T11" fmla="*/ 390 h 493"/>
                  <a:gd name="T12" fmla="*/ 270 w 664"/>
                  <a:gd name="T13" fmla="*/ 412 h 493"/>
                  <a:gd name="T14" fmla="*/ 274 w 664"/>
                  <a:gd name="T15" fmla="*/ 458 h 493"/>
                  <a:gd name="T16" fmla="*/ 285 w 664"/>
                  <a:gd name="T17" fmla="*/ 492 h 493"/>
                  <a:gd name="T18" fmla="*/ 307 w 664"/>
                  <a:gd name="T19" fmla="*/ 478 h 493"/>
                  <a:gd name="T20" fmla="*/ 319 w 664"/>
                  <a:gd name="T21" fmla="*/ 475 h 493"/>
                  <a:gd name="T22" fmla="*/ 317 w 664"/>
                  <a:gd name="T23" fmla="*/ 455 h 493"/>
                  <a:gd name="T24" fmla="*/ 316 w 664"/>
                  <a:gd name="T25" fmla="*/ 444 h 493"/>
                  <a:gd name="T26" fmla="*/ 329 w 664"/>
                  <a:gd name="T27" fmla="*/ 422 h 493"/>
                  <a:gd name="T28" fmla="*/ 345 w 664"/>
                  <a:gd name="T29" fmla="*/ 409 h 493"/>
                  <a:gd name="T30" fmla="*/ 372 w 664"/>
                  <a:gd name="T31" fmla="*/ 420 h 493"/>
                  <a:gd name="T32" fmla="*/ 385 w 664"/>
                  <a:gd name="T33" fmla="*/ 412 h 493"/>
                  <a:gd name="T34" fmla="*/ 409 w 664"/>
                  <a:gd name="T35" fmla="*/ 409 h 493"/>
                  <a:gd name="T36" fmla="*/ 426 w 664"/>
                  <a:gd name="T37" fmla="*/ 400 h 493"/>
                  <a:gd name="T38" fmla="*/ 439 w 664"/>
                  <a:gd name="T39" fmla="*/ 392 h 493"/>
                  <a:gd name="T40" fmla="*/ 456 w 664"/>
                  <a:gd name="T41" fmla="*/ 382 h 493"/>
                  <a:gd name="T42" fmla="*/ 466 w 664"/>
                  <a:gd name="T43" fmla="*/ 375 h 493"/>
                  <a:gd name="T44" fmla="*/ 494 w 664"/>
                  <a:gd name="T45" fmla="*/ 370 h 493"/>
                  <a:gd name="T46" fmla="*/ 520 w 664"/>
                  <a:gd name="T47" fmla="*/ 382 h 493"/>
                  <a:gd name="T48" fmla="*/ 540 w 664"/>
                  <a:gd name="T49" fmla="*/ 385 h 493"/>
                  <a:gd name="T50" fmla="*/ 556 w 664"/>
                  <a:gd name="T51" fmla="*/ 390 h 493"/>
                  <a:gd name="T52" fmla="*/ 578 w 664"/>
                  <a:gd name="T53" fmla="*/ 400 h 493"/>
                  <a:gd name="T54" fmla="*/ 598 w 664"/>
                  <a:gd name="T55" fmla="*/ 382 h 493"/>
                  <a:gd name="T56" fmla="*/ 601 w 664"/>
                  <a:gd name="T57" fmla="*/ 365 h 493"/>
                  <a:gd name="T58" fmla="*/ 604 w 664"/>
                  <a:gd name="T59" fmla="*/ 350 h 493"/>
                  <a:gd name="T60" fmla="*/ 616 w 664"/>
                  <a:gd name="T61" fmla="*/ 330 h 493"/>
                  <a:gd name="T62" fmla="*/ 629 w 664"/>
                  <a:gd name="T63" fmla="*/ 315 h 493"/>
                  <a:gd name="T64" fmla="*/ 649 w 664"/>
                  <a:gd name="T65" fmla="*/ 312 h 493"/>
                  <a:gd name="T66" fmla="*/ 655 w 664"/>
                  <a:gd name="T67" fmla="*/ 232 h 493"/>
                  <a:gd name="T68" fmla="*/ 357 w 664"/>
                  <a:gd name="T69" fmla="*/ 8 h 493"/>
                  <a:gd name="T70" fmla="*/ 65 w 664"/>
                  <a:gd name="T71" fmla="*/ 3 h 493"/>
                  <a:gd name="T72" fmla="*/ 0 w 664"/>
                  <a:gd name="T73" fmla="*/ 198 h 493"/>
                  <a:gd name="T74" fmla="*/ 30 w 664"/>
                  <a:gd name="T75" fmla="*/ 180 h 493"/>
                  <a:gd name="T76" fmla="*/ 67 w 664"/>
                  <a:gd name="T77" fmla="*/ 185 h 493"/>
                  <a:gd name="T78" fmla="*/ 97 w 664"/>
                  <a:gd name="T79" fmla="*/ 208 h 493"/>
                  <a:gd name="T80" fmla="*/ 121 w 664"/>
                  <a:gd name="T81" fmla="*/ 220 h 4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4"/>
                  <a:gd name="T124" fmla="*/ 0 h 493"/>
                  <a:gd name="T125" fmla="*/ 664 w 664"/>
                  <a:gd name="T126" fmla="*/ 493 h 4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2" name="Freeform 51"/>
              <p:cNvSpPr>
                <a:spLocks/>
              </p:cNvSpPr>
              <p:nvPr/>
            </p:nvSpPr>
            <p:spPr bwMode="auto">
              <a:xfrm>
                <a:off x="3128" y="1548"/>
                <a:ext cx="884" cy="845"/>
              </a:xfrm>
              <a:custGeom>
                <a:avLst/>
                <a:gdLst>
                  <a:gd name="T0" fmla="*/ 639 w 884"/>
                  <a:gd name="T1" fmla="*/ 75 h 847"/>
                  <a:gd name="T2" fmla="*/ 665 w 884"/>
                  <a:gd name="T3" fmla="*/ 35 h 847"/>
                  <a:gd name="T4" fmla="*/ 704 w 884"/>
                  <a:gd name="T5" fmla="*/ 32 h 847"/>
                  <a:gd name="T6" fmla="*/ 750 w 884"/>
                  <a:gd name="T7" fmla="*/ 8 h 847"/>
                  <a:gd name="T8" fmla="*/ 790 w 884"/>
                  <a:gd name="T9" fmla="*/ 12 h 847"/>
                  <a:gd name="T10" fmla="*/ 835 w 884"/>
                  <a:gd name="T11" fmla="*/ 32 h 847"/>
                  <a:gd name="T12" fmla="*/ 869 w 884"/>
                  <a:gd name="T13" fmla="*/ 100 h 847"/>
                  <a:gd name="T14" fmla="*/ 878 w 884"/>
                  <a:gd name="T15" fmla="*/ 146 h 847"/>
                  <a:gd name="T16" fmla="*/ 790 w 884"/>
                  <a:gd name="T17" fmla="*/ 182 h 847"/>
                  <a:gd name="T18" fmla="*/ 761 w 884"/>
                  <a:gd name="T19" fmla="*/ 222 h 847"/>
                  <a:gd name="T20" fmla="*/ 719 w 884"/>
                  <a:gd name="T21" fmla="*/ 257 h 847"/>
                  <a:gd name="T22" fmla="*/ 708 w 884"/>
                  <a:gd name="T23" fmla="*/ 342 h 847"/>
                  <a:gd name="T24" fmla="*/ 681 w 884"/>
                  <a:gd name="T25" fmla="*/ 382 h 847"/>
                  <a:gd name="T26" fmla="*/ 653 w 884"/>
                  <a:gd name="T27" fmla="*/ 471 h 847"/>
                  <a:gd name="T28" fmla="*/ 599 w 884"/>
                  <a:gd name="T29" fmla="*/ 499 h 847"/>
                  <a:gd name="T30" fmla="*/ 570 w 884"/>
                  <a:gd name="T31" fmla="*/ 524 h 847"/>
                  <a:gd name="T32" fmla="*/ 543 w 884"/>
                  <a:gd name="T33" fmla="*/ 549 h 847"/>
                  <a:gd name="T34" fmla="*/ 518 w 884"/>
                  <a:gd name="T35" fmla="*/ 644 h 847"/>
                  <a:gd name="T36" fmla="*/ 291 w 884"/>
                  <a:gd name="T37" fmla="*/ 672 h 847"/>
                  <a:gd name="T38" fmla="*/ 263 w 884"/>
                  <a:gd name="T39" fmla="*/ 714 h 847"/>
                  <a:gd name="T40" fmla="*/ 235 w 884"/>
                  <a:gd name="T41" fmla="*/ 739 h 847"/>
                  <a:gd name="T42" fmla="*/ 208 w 884"/>
                  <a:gd name="T43" fmla="*/ 846 h 847"/>
                  <a:gd name="T44" fmla="*/ 153 w 884"/>
                  <a:gd name="T45" fmla="*/ 827 h 847"/>
                  <a:gd name="T46" fmla="*/ 153 w 884"/>
                  <a:gd name="T47" fmla="*/ 794 h 847"/>
                  <a:gd name="T48" fmla="*/ 155 w 884"/>
                  <a:gd name="T49" fmla="*/ 738 h 847"/>
                  <a:gd name="T50" fmla="*/ 122 w 884"/>
                  <a:gd name="T51" fmla="*/ 714 h 847"/>
                  <a:gd name="T52" fmla="*/ 52 w 884"/>
                  <a:gd name="T53" fmla="*/ 704 h 847"/>
                  <a:gd name="T54" fmla="*/ 13 w 884"/>
                  <a:gd name="T55" fmla="*/ 671 h 847"/>
                  <a:gd name="T56" fmla="*/ 0 w 884"/>
                  <a:gd name="T57" fmla="*/ 634 h 847"/>
                  <a:gd name="T58" fmla="*/ 28 w 884"/>
                  <a:gd name="T59" fmla="*/ 549 h 847"/>
                  <a:gd name="T60" fmla="*/ 55 w 884"/>
                  <a:gd name="T61" fmla="*/ 505 h 847"/>
                  <a:gd name="T62" fmla="*/ 57 w 884"/>
                  <a:gd name="T63" fmla="*/ 464 h 847"/>
                  <a:gd name="T64" fmla="*/ 77 w 884"/>
                  <a:gd name="T65" fmla="*/ 427 h 847"/>
                  <a:gd name="T66" fmla="*/ 66 w 884"/>
                  <a:gd name="T67" fmla="*/ 375 h 847"/>
                  <a:gd name="T68" fmla="*/ 138 w 884"/>
                  <a:gd name="T69" fmla="*/ 353 h 847"/>
                  <a:gd name="T70" fmla="*/ 213 w 884"/>
                  <a:gd name="T71" fmla="*/ 329 h 847"/>
                  <a:gd name="T72" fmla="*/ 231 w 884"/>
                  <a:gd name="T73" fmla="*/ 290 h 847"/>
                  <a:gd name="T74" fmla="*/ 263 w 884"/>
                  <a:gd name="T75" fmla="*/ 248 h 847"/>
                  <a:gd name="T76" fmla="*/ 278 w 884"/>
                  <a:gd name="T77" fmla="*/ 213 h 847"/>
                  <a:gd name="T78" fmla="*/ 288 w 884"/>
                  <a:gd name="T79" fmla="*/ 179 h 847"/>
                  <a:gd name="T80" fmla="*/ 289 w 884"/>
                  <a:gd name="T81" fmla="*/ 140 h 847"/>
                  <a:gd name="T82" fmla="*/ 276 w 884"/>
                  <a:gd name="T83" fmla="*/ 92 h 847"/>
                  <a:gd name="T84" fmla="*/ 320 w 884"/>
                  <a:gd name="T85" fmla="*/ 68 h 847"/>
                  <a:gd name="T86" fmla="*/ 363 w 884"/>
                  <a:gd name="T87" fmla="*/ 50 h 847"/>
                  <a:gd name="T88" fmla="*/ 400 w 884"/>
                  <a:gd name="T89" fmla="*/ 63 h 847"/>
                  <a:gd name="T90" fmla="*/ 405 w 884"/>
                  <a:gd name="T91" fmla="*/ 106 h 847"/>
                  <a:gd name="T92" fmla="*/ 443 w 884"/>
                  <a:gd name="T93" fmla="*/ 145 h 847"/>
                  <a:gd name="T94" fmla="*/ 470 w 884"/>
                  <a:gd name="T95" fmla="*/ 117 h 847"/>
                  <a:gd name="T96" fmla="*/ 510 w 884"/>
                  <a:gd name="T97" fmla="*/ 88 h 847"/>
                  <a:gd name="T98" fmla="*/ 543 w 884"/>
                  <a:gd name="T99" fmla="*/ 68 h 847"/>
                  <a:gd name="T100" fmla="*/ 578 w 884"/>
                  <a:gd name="T101" fmla="*/ 80 h 847"/>
                  <a:gd name="T102" fmla="*/ 619 w 884"/>
                  <a:gd name="T103" fmla="*/ 88 h 8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847"/>
                  <a:gd name="T158" fmla="*/ 884 w 884"/>
                  <a:gd name="T159" fmla="*/ 847 h 8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3" name="Freeform 52"/>
              <p:cNvSpPr>
                <a:spLocks/>
              </p:cNvSpPr>
              <p:nvPr/>
            </p:nvSpPr>
            <p:spPr bwMode="auto">
              <a:xfrm>
                <a:off x="4054" y="769"/>
                <a:ext cx="494" cy="1052"/>
              </a:xfrm>
              <a:custGeom>
                <a:avLst/>
                <a:gdLst>
                  <a:gd name="T0" fmla="*/ 490 w 494"/>
                  <a:gd name="T1" fmla="*/ 299 h 1054"/>
                  <a:gd name="T2" fmla="*/ 481 w 494"/>
                  <a:gd name="T3" fmla="*/ 267 h 1054"/>
                  <a:gd name="T4" fmla="*/ 474 w 494"/>
                  <a:gd name="T5" fmla="*/ 240 h 1054"/>
                  <a:gd name="T6" fmla="*/ 476 w 494"/>
                  <a:gd name="T7" fmla="*/ 220 h 1054"/>
                  <a:gd name="T8" fmla="*/ 474 w 494"/>
                  <a:gd name="T9" fmla="*/ 197 h 1054"/>
                  <a:gd name="T10" fmla="*/ 458 w 494"/>
                  <a:gd name="T11" fmla="*/ 186 h 1054"/>
                  <a:gd name="T12" fmla="*/ 446 w 494"/>
                  <a:gd name="T13" fmla="*/ 159 h 1054"/>
                  <a:gd name="T14" fmla="*/ 423 w 494"/>
                  <a:gd name="T15" fmla="*/ 126 h 1054"/>
                  <a:gd name="T16" fmla="*/ 413 w 494"/>
                  <a:gd name="T17" fmla="*/ 97 h 1054"/>
                  <a:gd name="T18" fmla="*/ 419 w 494"/>
                  <a:gd name="T19" fmla="*/ 70 h 1054"/>
                  <a:gd name="T20" fmla="*/ 413 w 494"/>
                  <a:gd name="T21" fmla="*/ 26 h 1054"/>
                  <a:gd name="T22" fmla="*/ 413 w 494"/>
                  <a:gd name="T23" fmla="*/ 6 h 1054"/>
                  <a:gd name="T24" fmla="*/ 325 w 494"/>
                  <a:gd name="T25" fmla="*/ 1 h 1054"/>
                  <a:gd name="T26" fmla="*/ 21 w 494"/>
                  <a:gd name="T27" fmla="*/ 319 h 1054"/>
                  <a:gd name="T28" fmla="*/ 21 w 494"/>
                  <a:gd name="T29" fmla="*/ 477 h 1054"/>
                  <a:gd name="T30" fmla="*/ 41 w 494"/>
                  <a:gd name="T31" fmla="*/ 954 h 1054"/>
                  <a:gd name="T32" fmla="*/ 53 w 494"/>
                  <a:gd name="T33" fmla="*/ 979 h 1054"/>
                  <a:gd name="T34" fmla="*/ 83 w 494"/>
                  <a:gd name="T35" fmla="*/ 985 h 1054"/>
                  <a:gd name="T36" fmla="*/ 112 w 494"/>
                  <a:gd name="T37" fmla="*/ 994 h 1054"/>
                  <a:gd name="T38" fmla="*/ 125 w 494"/>
                  <a:gd name="T39" fmla="*/ 963 h 1054"/>
                  <a:gd name="T40" fmla="*/ 155 w 494"/>
                  <a:gd name="T41" fmla="*/ 966 h 1054"/>
                  <a:gd name="T42" fmla="*/ 185 w 494"/>
                  <a:gd name="T43" fmla="*/ 966 h 1054"/>
                  <a:gd name="T44" fmla="*/ 210 w 494"/>
                  <a:gd name="T45" fmla="*/ 965 h 1054"/>
                  <a:gd name="T46" fmla="*/ 235 w 494"/>
                  <a:gd name="T47" fmla="*/ 994 h 1054"/>
                  <a:gd name="T48" fmla="*/ 243 w 494"/>
                  <a:gd name="T49" fmla="*/ 1014 h 1054"/>
                  <a:gd name="T50" fmla="*/ 288 w 494"/>
                  <a:gd name="T51" fmla="*/ 1014 h 1054"/>
                  <a:gd name="T52" fmla="*/ 303 w 494"/>
                  <a:gd name="T53" fmla="*/ 1043 h 1054"/>
                  <a:gd name="T54" fmla="*/ 353 w 494"/>
                  <a:gd name="T55" fmla="*/ 1041 h 1054"/>
                  <a:gd name="T56" fmla="*/ 359 w 494"/>
                  <a:gd name="T57" fmla="*/ 1005 h 1054"/>
                  <a:gd name="T58" fmla="*/ 358 w 494"/>
                  <a:gd name="T59" fmla="*/ 971 h 1054"/>
                  <a:gd name="T60" fmla="*/ 353 w 494"/>
                  <a:gd name="T61" fmla="*/ 941 h 1054"/>
                  <a:gd name="T62" fmla="*/ 341 w 494"/>
                  <a:gd name="T63" fmla="*/ 906 h 1054"/>
                  <a:gd name="T64" fmla="*/ 348 w 494"/>
                  <a:gd name="T65" fmla="*/ 854 h 1054"/>
                  <a:gd name="T66" fmla="*/ 399 w 494"/>
                  <a:gd name="T67" fmla="*/ 861 h 1054"/>
                  <a:gd name="T68" fmla="*/ 423 w 494"/>
                  <a:gd name="T69" fmla="*/ 845 h 1054"/>
                  <a:gd name="T70" fmla="*/ 428 w 494"/>
                  <a:gd name="T71" fmla="*/ 818 h 1054"/>
                  <a:gd name="T72" fmla="*/ 412 w 494"/>
                  <a:gd name="T73" fmla="*/ 789 h 1054"/>
                  <a:gd name="T74" fmla="*/ 434 w 494"/>
                  <a:gd name="T75" fmla="*/ 774 h 1054"/>
                  <a:gd name="T76" fmla="*/ 452 w 494"/>
                  <a:gd name="T77" fmla="*/ 747 h 1054"/>
                  <a:gd name="T78" fmla="*/ 454 w 494"/>
                  <a:gd name="T79" fmla="*/ 714 h 1054"/>
                  <a:gd name="T80" fmla="*/ 485 w 494"/>
                  <a:gd name="T81" fmla="*/ 656 h 1054"/>
                  <a:gd name="T82" fmla="*/ 468 w 494"/>
                  <a:gd name="T83" fmla="*/ 626 h 1054"/>
                  <a:gd name="T84" fmla="*/ 456 w 494"/>
                  <a:gd name="T85" fmla="*/ 596 h 1054"/>
                  <a:gd name="T86" fmla="*/ 446 w 494"/>
                  <a:gd name="T87" fmla="*/ 554 h 1054"/>
                  <a:gd name="T88" fmla="*/ 436 w 494"/>
                  <a:gd name="T89" fmla="*/ 519 h 1054"/>
                  <a:gd name="T90" fmla="*/ 428 w 494"/>
                  <a:gd name="T91" fmla="*/ 491 h 1054"/>
                  <a:gd name="T92" fmla="*/ 445 w 494"/>
                  <a:gd name="T93" fmla="*/ 464 h 1054"/>
                  <a:gd name="T94" fmla="*/ 458 w 494"/>
                  <a:gd name="T95" fmla="*/ 427 h 1054"/>
                  <a:gd name="T96" fmla="*/ 470 w 494"/>
                  <a:gd name="T97" fmla="*/ 409 h 1054"/>
                  <a:gd name="T98" fmla="*/ 476 w 494"/>
                  <a:gd name="T99" fmla="*/ 375 h 1054"/>
                  <a:gd name="T100" fmla="*/ 479 w 494"/>
                  <a:gd name="T101" fmla="*/ 342 h 1054"/>
                  <a:gd name="T102" fmla="*/ 493 w 494"/>
                  <a:gd name="T103" fmla="*/ 319 h 10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4"/>
                  <a:gd name="T157" fmla="*/ 0 h 1054"/>
                  <a:gd name="T158" fmla="*/ 494 w 494"/>
                  <a:gd name="T159" fmla="*/ 1054 h 10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4" name="Freeform 53"/>
              <p:cNvSpPr>
                <a:spLocks/>
              </p:cNvSpPr>
              <p:nvPr/>
            </p:nvSpPr>
            <p:spPr bwMode="auto">
              <a:xfrm>
                <a:off x="3708" y="2804"/>
                <a:ext cx="843" cy="507"/>
              </a:xfrm>
              <a:custGeom>
                <a:avLst/>
                <a:gdLst>
                  <a:gd name="T0" fmla="*/ 555 w 843"/>
                  <a:gd name="T1" fmla="*/ 266 h 507"/>
                  <a:gd name="T2" fmla="*/ 552 w 843"/>
                  <a:gd name="T3" fmla="*/ 286 h 507"/>
                  <a:gd name="T4" fmla="*/ 543 w 843"/>
                  <a:gd name="T5" fmla="*/ 306 h 507"/>
                  <a:gd name="T6" fmla="*/ 528 w 843"/>
                  <a:gd name="T7" fmla="*/ 326 h 507"/>
                  <a:gd name="T8" fmla="*/ 513 w 843"/>
                  <a:gd name="T9" fmla="*/ 346 h 507"/>
                  <a:gd name="T10" fmla="*/ 485 w 843"/>
                  <a:gd name="T11" fmla="*/ 349 h 507"/>
                  <a:gd name="T12" fmla="*/ 472 w 843"/>
                  <a:gd name="T13" fmla="*/ 378 h 507"/>
                  <a:gd name="T14" fmla="*/ 468 w 843"/>
                  <a:gd name="T15" fmla="*/ 398 h 507"/>
                  <a:gd name="T16" fmla="*/ 460 w 843"/>
                  <a:gd name="T17" fmla="*/ 413 h 507"/>
                  <a:gd name="T18" fmla="*/ 443 w 843"/>
                  <a:gd name="T19" fmla="*/ 413 h 507"/>
                  <a:gd name="T20" fmla="*/ 427 w 843"/>
                  <a:gd name="T21" fmla="*/ 427 h 507"/>
                  <a:gd name="T22" fmla="*/ 413 w 843"/>
                  <a:gd name="T23" fmla="*/ 441 h 507"/>
                  <a:gd name="T24" fmla="*/ 352 w 843"/>
                  <a:gd name="T25" fmla="*/ 459 h 507"/>
                  <a:gd name="T26" fmla="*/ 325 w 843"/>
                  <a:gd name="T27" fmla="*/ 467 h 507"/>
                  <a:gd name="T28" fmla="*/ 303 w 843"/>
                  <a:gd name="T29" fmla="*/ 479 h 507"/>
                  <a:gd name="T30" fmla="*/ 290 w 843"/>
                  <a:gd name="T31" fmla="*/ 494 h 507"/>
                  <a:gd name="T32" fmla="*/ 228 w 843"/>
                  <a:gd name="T33" fmla="*/ 476 h 507"/>
                  <a:gd name="T34" fmla="*/ 199 w 843"/>
                  <a:gd name="T35" fmla="*/ 472 h 507"/>
                  <a:gd name="T36" fmla="*/ 172 w 843"/>
                  <a:gd name="T37" fmla="*/ 463 h 507"/>
                  <a:gd name="T38" fmla="*/ 139 w 843"/>
                  <a:gd name="T39" fmla="*/ 438 h 507"/>
                  <a:gd name="T40" fmla="*/ 133 w 843"/>
                  <a:gd name="T41" fmla="*/ 418 h 507"/>
                  <a:gd name="T42" fmla="*/ 141 w 843"/>
                  <a:gd name="T43" fmla="*/ 389 h 507"/>
                  <a:gd name="T44" fmla="*/ 133 w 843"/>
                  <a:gd name="T45" fmla="*/ 363 h 507"/>
                  <a:gd name="T46" fmla="*/ 130 w 843"/>
                  <a:gd name="T47" fmla="*/ 336 h 507"/>
                  <a:gd name="T48" fmla="*/ 130 w 843"/>
                  <a:gd name="T49" fmla="*/ 313 h 507"/>
                  <a:gd name="T50" fmla="*/ 133 w 843"/>
                  <a:gd name="T51" fmla="*/ 281 h 507"/>
                  <a:gd name="T52" fmla="*/ 130 w 843"/>
                  <a:gd name="T53" fmla="*/ 256 h 507"/>
                  <a:gd name="T54" fmla="*/ 133 w 843"/>
                  <a:gd name="T55" fmla="*/ 236 h 507"/>
                  <a:gd name="T56" fmla="*/ 125 w 843"/>
                  <a:gd name="T57" fmla="*/ 211 h 507"/>
                  <a:gd name="T58" fmla="*/ 85 w 843"/>
                  <a:gd name="T59" fmla="*/ 171 h 507"/>
                  <a:gd name="T60" fmla="*/ 63 w 843"/>
                  <a:gd name="T61" fmla="*/ 160 h 507"/>
                  <a:gd name="T62" fmla="*/ 33 w 843"/>
                  <a:gd name="T63" fmla="*/ 124 h 507"/>
                  <a:gd name="T64" fmla="*/ 28 w 843"/>
                  <a:gd name="T65" fmla="*/ 97 h 507"/>
                  <a:gd name="T66" fmla="*/ 10 w 843"/>
                  <a:gd name="T67" fmla="*/ 88 h 507"/>
                  <a:gd name="T68" fmla="*/ 0 w 843"/>
                  <a:gd name="T69" fmla="*/ 71 h 507"/>
                  <a:gd name="T70" fmla="*/ 55 w 843"/>
                  <a:gd name="T71" fmla="*/ 18 h 507"/>
                  <a:gd name="T72" fmla="*/ 533 w 843"/>
                  <a:gd name="T73" fmla="*/ 6 h 507"/>
                  <a:gd name="T74" fmla="*/ 814 w 843"/>
                  <a:gd name="T75" fmla="*/ 3 h 507"/>
                  <a:gd name="T76" fmla="*/ 827 w 843"/>
                  <a:gd name="T77" fmla="*/ 50 h 507"/>
                  <a:gd name="T78" fmla="*/ 819 w 843"/>
                  <a:gd name="T79" fmla="*/ 71 h 507"/>
                  <a:gd name="T80" fmla="*/ 830 w 843"/>
                  <a:gd name="T81" fmla="*/ 88 h 507"/>
                  <a:gd name="T82" fmla="*/ 839 w 843"/>
                  <a:gd name="T83" fmla="*/ 100 h 507"/>
                  <a:gd name="T84" fmla="*/ 835 w 843"/>
                  <a:gd name="T85" fmla="*/ 117 h 507"/>
                  <a:gd name="T86" fmla="*/ 832 w 843"/>
                  <a:gd name="T87" fmla="*/ 131 h 507"/>
                  <a:gd name="T88" fmla="*/ 820 w 843"/>
                  <a:gd name="T89" fmla="*/ 130 h 507"/>
                  <a:gd name="T90" fmla="*/ 792 w 843"/>
                  <a:gd name="T91" fmla="*/ 130 h 507"/>
                  <a:gd name="T92" fmla="*/ 777 w 843"/>
                  <a:gd name="T93" fmla="*/ 124 h 507"/>
                  <a:gd name="T94" fmla="*/ 759 w 843"/>
                  <a:gd name="T95" fmla="*/ 120 h 507"/>
                  <a:gd name="T96" fmla="*/ 720 w 843"/>
                  <a:gd name="T97" fmla="*/ 138 h 507"/>
                  <a:gd name="T98" fmla="*/ 699 w 843"/>
                  <a:gd name="T99" fmla="*/ 144 h 507"/>
                  <a:gd name="T100" fmla="*/ 677 w 843"/>
                  <a:gd name="T101" fmla="*/ 135 h 507"/>
                  <a:gd name="T102" fmla="*/ 663 w 843"/>
                  <a:gd name="T103" fmla="*/ 130 h 507"/>
                  <a:gd name="T104" fmla="*/ 648 w 843"/>
                  <a:gd name="T105" fmla="*/ 144 h 507"/>
                  <a:gd name="T106" fmla="*/ 632 w 843"/>
                  <a:gd name="T107" fmla="*/ 155 h 507"/>
                  <a:gd name="T108" fmla="*/ 608 w 843"/>
                  <a:gd name="T109" fmla="*/ 170 h 507"/>
                  <a:gd name="T110" fmla="*/ 585 w 843"/>
                  <a:gd name="T111" fmla="*/ 193 h 507"/>
                  <a:gd name="T112" fmla="*/ 560 w 843"/>
                  <a:gd name="T113" fmla="*/ 228 h 5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3"/>
                  <a:gd name="T172" fmla="*/ 0 h 507"/>
                  <a:gd name="T173" fmla="*/ 843 w 843"/>
                  <a:gd name="T174" fmla="*/ 507 h 5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5" name="Freeform 54"/>
              <p:cNvSpPr>
                <a:spLocks/>
              </p:cNvSpPr>
              <p:nvPr/>
            </p:nvSpPr>
            <p:spPr bwMode="auto">
              <a:xfrm>
                <a:off x="4779" y="2819"/>
                <a:ext cx="430" cy="638"/>
              </a:xfrm>
              <a:custGeom>
                <a:avLst/>
                <a:gdLst>
                  <a:gd name="T0" fmla="*/ 314 w 430"/>
                  <a:gd name="T1" fmla="*/ 61 h 638"/>
                  <a:gd name="T2" fmla="*/ 308 w 430"/>
                  <a:gd name="T3" fmla="*/ 41 h 638"/>
                  <a:gd name="T4" fmla="*/ 290 w 430"/>
                  <a:gd name="T5" fmla="*/ 37 h 638"/>
                  <a:gd name="T6" fmla="*/ 274 w 430"/>
                  <a:gd name="T7" fmla="*/ 26 h 638"/>
                  <a:gd name="T8" fmla="*/ 267 w 430"/>
                  <a:gd name="T9" fmla="*/ 10 h 638"/>
                  <a:gd name="T10" fmla="*/ 250 w 430"/>
                  <a:gd name="T11" fmla="*/ 0 h 638"/>
                  <a:gd name="T12" fmla="*/ 230 w 430"/>
                  <a:gd name="T13" fmla="*/ 21 h 638"/>
                  <a:gd name="T14" fmla="*/ 207 w 430"/>
                  <a:gd name="T15" fmla="*/ 21 h 638"/>
                  <a:gd name="T16" fmla="*/ 179 w 430"/>
                  <a:gd name="T17" fmla="*/ 26 h 638"/>
                  <a:gd name="T18" fmla="*/ 159 w 430"/>
                  <a:gd name="T19" fmla="*/ 26 h 638"/>
                  <a:gd name="T20" fmla="*/ 140 w 430"/>
                  <a:gd name="T21" fmla="*/ 10 h 638"/>
                  <a:gd name="T22" fmla="*/ 110 w 430"/>
                  <a:gd name="T23" fmla="*/ 3 h 638"/>
                  <a:gd name="T24" fmla="*/ 70 w 430"/>
                  <a:gd name="T25" fmla="*/ 12 h 638"/>
                  <a:gd name="T26" fmla="*/ 63 w 430"/>
                  <a:gd name="T27" fmla="*/ 32 h 638"/>
                  <a:gd name="T28" fmla="*/ 55 w 430"/>
                  <a:gd name="T29" fmla="*/ 52 h 638"/>
                  <a:gd name="T30" fmla="*/ 39 w 430"/>
                  <a:gd name="T31" fmla="*/ 72 h 638"/>
                  <a:gd name="T32" fmla="*/ 21 w 430"/>
                  <a:gd name="T33" fmla="*/ 80 h 638"/>
                  <a:gd name="T34" fmla="*/ 5 w 430"/>
                  <a:gd name="T35" fmla="*/ 137 h 638"/>
                  <a:gd name="T36" fmla="*/ 85 w 430"/>
                  <a:gd name="T37" fmla="*/ 212 h 638"/>
                  <a:gd name="T38" fmla="*/ 99 w 430"/>
                  <a:gd name="T39" fmla="*/ 237 h 638"/>
                  <a:gd name="T40" fmla="*/ 117 w 430"/>
                  <a:gd name="T41" fmla="*/ 277 h 638"/>
                  <a:gd name="T42" fmla="*/ 132 w 430"/>
                  <a:gd name="T43" fmla="*/ 290 h 638"/>
                  <a:gd name="T44" fmla="*/ 173 w 430"/>
                  <a:gd name="T45" fmla="*/ 328 h 638"/>
                  <a:gd name="T46" fmla="*/ 193 w 430"/>
                  <a:gd name="T47" fmla="*/ 637 h 638"/>
                  <a:gd name="T48" fmla="*/ 274 w 430"/>
                  <a:gd name="T49" fmla="*/ 520 h 638"/>
                  <a:gd name="T50" fmla="*/ 307 w 430"/>
                  <a:gd name="T51" fmla="*/ 360 h 638"/>
                  <a:gd name="T52" fmla="*/ 317 w 430"/>
                  <a:gd name="T53" fmla="*/ 285 h 638"/>
                  <a:gd name="T54" fmla="*/ 342 w 430"/>
                  <a:gd name="T55" fmla="*/ 270 h 638"/>
                  <a:gd name="T56" fmla="*/ 429 w 430"/>
                  <a:gd name="T57" fmla="*/ 252 h 638"/>
                  <a:gd name="T58" fmla="*/ 419 w 430"/>
                  <a:gd name="T59" fmla="*/ 201 h 638"/>
                  <a:gd name="T60" fmla="*/ 424 w 430"/>
                  <a:gd name="T61" fmla="*/ 175 h 638"/>
                  <a:gd name="T62" fmla="*/ 415 w 430"/>
                  <a:gd name="T63" fmla="*/ 153 h 638"/>
                  <a:gd name="T64" fmla="*/ 406 w 430"/>
                  <a:gd name="T65" fmla="*/ 137 h 638"/>
                  <a:gd name="T66" fmla="*/ 384 w 430"/>
                  <a:gd name="T67" fmla="*/ 120 h 638"/>
                  <a:gd name="T68" fmla="*/ 374 w 430"/>
                  <a:gd name="T69" fmla="*/ 105 h 638"/>
                  <a:gd name="T70" fmla="*/ 348 w 430"/>
                  <a:gd name="T71" fmla="*/ 101 h 638"/>
                  <a:gd name="T72" fmla="*/ 334 w 430"/>
                  <a:gd name="T73" fmla="*/ 85 h 638"/>
                  <a:gd name="T74" fmla="*/ 317 w 430"/>
                  <a:gd name="T75" fmla="*/ 75 h 6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0"/>
                  <a:gd name="T115" fmla="*/ 0 h 638"/>
                  <a:gd name="T116" fmla="*/ 430 w 430"/>
                  <a:gd name="T117" fmla="*/ 638 h 6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6" name="Freeform 55"/>
              <p:cNvSpPr>
                <a:spLocks/>
              </p:cNvSpPr>
              <p:nvPr/>
            </p:nvSpPr>
            <p:spPr bwMode="auto">
              <a:xfrm>
                <a:off x="3316" y="1717"/>
                <a:ext cx="705" cy="1211"/>
              </a:xfrm>
              <a:custGeom>
                <a:avLst/>
                <a:gdLst>
                  <a:gd name="T0" fmla="*/ 60 w 706"/>
                  <a:gd name="T1" fmla="*/ 1086 h 1214"/>
                  <a:gd name="T2" fmla="*/ 77 w 706"/>
                  <a:gd name="T3" fmla="*/ 1046 h 1214"/>
                  <a:gd name="T4" fmla="*/ 50 w 706"/>
                  <a:gd name="T5" fmla="*/ 976 h 1214"/>
                  <a:gd name="T6" fmla="*/ 33 w 706"/>
                  <a:gd name="T7" fmla="*/ 896 h 1214"/>
                  <a:gd name="T8" fmla="*/ 23 w 706"/>
                  <a:gd name="T9" fmla="*/ 861 h 1214"/>
                  <a:gd name="T10" fmla="*/ 0 w 706"/>
                  <a:gd name="T11" fmla="*/ 817 h 1214"/>
                  <a:gd name="T12" fmla="*/ 6 w 706"/>
                  <a:gd name="T13" fmla="*/ 783 h 1214"/>
                  <a:gd name="T14" fmla="*/ 23 w 706"/>
                  <a:gd name="T15" fmla="*/ 766 h 1214"/>
                  <a:gd name="T16" fmla="*/ 19 w 706"/>
                  <a:gd name="T17" fmla="*/ 736 h 1214"/>
                  <a:gd name="T18" fmla="*/ 19 w 706"/>
                  <a:gd name="T19" fmla="*/ 697 h 1214"/>
                  <a:gd name="T20" fmla="*/ 23 w 706"/>
                  <a:gd name="T21" fmla="*/ 589 h 1214"/>
                  <a:gd name="T22" fmla="*/ 46 w 706"/>
                  <a:gd name="T23" fmla="*/ 574 h 1214"/>
                  <a:gd name="T24" fmla="*/ 63 w 706"/>
                  <a:gd name="T25" fmla="*/ 549 h 1214"/>
                  <a:gd name="T26" fmla="*/ 90 w 706"/>
                  <a:gd name="T27" fmla="*/ 521 h 1214"/>
                  <a:gd name="T28" fmla="*/ 102 w 706"/>
                  <a:gd name="T29" fmla="*/ 481 h 1214"/>
                  <a:gd name="T30" fmla="*/ 329 w 706"/>
                  <a:gd name="T31" fmla="*/ 475 h 1214"/>
                  <a:gd name="T32" fmla="*/ 342 w 706"/>
                  <a:gd name="T33" fmla="*/ 382 h 1214"/>
                  <a:gd name="T34" fmla="*/ 369 w 706"/>
                  <a:gd name="T35" fmla="*/ 370 h 1214"/>
                  <a:gd name="T36" fmla="*/ 382 w 706"/>
                  <a:gd name="T37" fmla="*/ 345 h 1214"/>
                  <a:gd name="T38" fmla="*/ 411 w 706"/>
                  <a:gd name="T39" fmla="*/ 330 h 1214"/>
                  <a:gd name="T40" fmla="*/ 451 w 706"/>
                  <a:gd name="T41" fmla="*/ 305 h 1214"/>
                  <a:gd name="T42" fmla="*/ 479 w 706"/>
                  <a:gd name="T43" fmla="*/ 268 h 1214"/>
                  <a:gd name="T44" fmla="*/ 493 w 706"/>
                  <a:gd name="T45" fmla="*/ 199 h 1214"/>
                  <a:gd name="T46" fmla="*/ 521 w 706"/>
                  <a:gd name="T47" fmla="*/ 173 h 1214"/>
                  <a:gd name="T48" fmla="*/ 533 w 706"/>
                  <a:gd name="T49" fmla="*/ 125 h 1214"/>
                  <a:gd name="T50" fmla="*/ 546 w 706"/>
                  <a:gd name="T51" fmla="*/ 68 h 1214"/>
                  <a:gd name="T52" fmla="*/ 573 w 706"/>
                  <a:gd name="T53" fmla="*/ 41 h 1214"/>
                  <a:gd name="T54" fmla="*/ 603 w 706"/>
                  <a:gd name="T55" fmla="*/ 13 h 1214"/>
                  <a:gd name="T56" fmla="*/ 682 w 706"/>
                  <a:gd name="T57" fmla="*/ 10 h 1214"/>
                  <a:gd name="T58" fmla="*/ 695 w 706"/>
                  <a:gd name="T59" fmla="*/ 407 h 1214"/>
                  <a:gd name="T60" fmla="*/ 700 w 706"/>
                  <a:gd name="T61" fmla="*/ 789 h 1214"/>
                  <a:gd name="T62" fmla="*/ 448 w 706"/>
                  <a:gd name="T63" fmla="*/ 948 h 1214"/>
                  <a:gd name="T64" fmla="*/ 396 w 706"/>
                  <a:gd name="T65" fmla="*/ 1159 h 1214"/>
                  <a:gd name="T66" fmla="*/ 382 w 706"/>
                  <a:gd name="T67" fmla="*/ 1139 h 1214"/>
                  <a:gd name="T68" fmla="*/ 355 w 706"/>
                  <a:gd name="T69" fmla="*/ 1116 h 1214"/>
                  <a:gd name="T70" fmla="*/ 306 w 706"/>
                  <a:gd name="T71" fmla="*/ 1174 h 1214"/>
                  <a:gd name="T72" fmla="*/ 281 w 706"/>
                  <a:gd name="T73" fmla="*/ 1194 h 1214"/>
                  <a:gd name="T74" fmla="*/ 217 w 706"/>
                  <a:gd name="T75" fmla="*/ 1190 h 1214"/>
                  <a:gd name="T76" fmla="*/ 170 w 706"/>
                  <a:gd name="T77" fmla="*/ 1206 h 1214"/>
                  <a:gd name="T78" fmla="*/ 127 w 706"/>
                  <a:gd name="T79" fmla="*/ 1213 h 1214"/>
                  <a:gd name="T80" fmla="*/ 93 w 706"/>
                  <a:gd name="T81" fmla="*/ 1205 h 1214"/>
                  <a:gd name="T82" fmla="*/ 73 w 706"/>
                  <a:gd name="T83" fmla="*/ 1178 h 1214"/>
                  <a:gd name="T84" fmla="*/ 46 w 706"/>
                  <a:gd name="T85" fmla="*/ 1123 h 1214"/>
                  <a:gd name="T86" fmla="*/ 46 w 706"/>
                  <a:gd name="T87" fmla="*/ 1098 h 12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6"/>
                  <a:gd name="T133" fmla="*/ 0 h 1214"/>
                  <a:gd name="T134" fmla="*/ 706 w 706"/>
                  <a:gd name="T135" fmla="*/ 1214 h 12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7" name="Freeform 56"/>
              <p:cNvSpPr>
                <a:spLocks/>
              </p:cNvSpPr>
              <p:nvPr/>
            </p:nvSpPr>
            <p:spPr bwMode="auto">
              <a:xfrm>
                <a:off x="460" y="2061"/>
                <a:ext cx="780" cy="695"/>
              </a:xfrm>
              <a:custGeom>
                <a:avLst/>
                <a:gdLst>
                  <a:gd name="T0" fmla="*/ 564 w 777"/>
                  <a:gd name="T1" fmla="*/ 267 h 696"/>
                  <a:gd name="T2" fmla="*/ 641 w 777"/>
                  <a:gd name="T3" fmla="*/ 424 h 696"/>
                  <a:gd name="T4" fmla="*/ 753 w 777"/>
                  <a:gd name="T5" fmla="*/ 428 h 696"/>
                  <a:gd name="T6" fmla="*/ 748 w 777"/>
                  <a:gd name="T7" fmla="*/ 506 h 696"/>
                  <a:gd name="T8" fmla="*/ 776 w 777"/>
                  <a:gd name="T9" fmla="*/ 510 h 696"/>
                  <a:gd name="T10" fmla="*/ 769 w 777"/>
                  <a:gd name="T11" fmla="*/ 695 h 696"/>
                  <a:gd name="T12" fmla="*/ 526 w 777"/>
                  <a:gd name="T13" fmla="*/ 685 h 696"/>
                  <a:gd name="T14" fmla="*/ 143 w 777"/>
                  <a:gd name="T15" fmla="*/ 672 h 696"/>
                  <a:gd name="T16" fmla="*/ 132 w 777"/>
                  <a:gd name="T17" fmla="*/ 603 h 696"/>
                  <a:gd name="T18" fmla="*/ 123 w 777"/>
                  <a:gd name="T19" fmla="*/ 573 h 696"/>
                  <a:gd name="T20" fmla="*/ 128 w 777"/>
                  <a:gd name="T21" fmla="*/ 573 h 696"/>
                  <a:gd name="T22" fmla="*/ 143 w 777"/>
                  <a:gd name="T23" fmla="*/ 573 h 696"/>
                  <a:gd name="T24" fmla="*/ 152 w 777"/>
                  <a:gd name="T25" fmla="*/ 585 h 696"/>
                  <a:gd name="T26" fmla="*/ 160 w 777"/>
                  <a:gd name="T27" fmla="*/ 612 h 696"/>
                  <a:gd name="T28" fmla="*/ 175 w 777"/>
                  <a:gd name="T29" fmla="*/ 600 h 696"/>
                  <a:gd name="T30" fmla="*/ 185 w 777"/>
                  <a:gd name="T31" fmla="*/ 583 h 696"/>
                  <a:gd name="T32" fmla="*/ 208 w 777"/>
                  <a:gd name="T33" fmla="*/ 568 h 696"/>
                  <a:gd name="T34" fmla="*/ 222 w 777"/>
                  <a:gd name="T35" fmla="*/ 559 h 696"/>
                  <a:gd name="T36" fmla="*/ 297 w 777"/>
                  <a:gd name="T37" fmla="*/ 545 h 696"/>
                  <a:gd name="T38" fmla="*/ 295 w 777"/>
                  <a:gd name="T39" fmla="*/ 523 h 696"/>
                  <a:gd name="T40" fmla="*/ 262 w 777"/>
                  <a:gd name="T41" fmla="*/ 516 h 696"/>
                  <a:gd name="T42" fmla="*/ 244 w 777"/>
                  <a:gd name="T43" fmla="*/ 503 h 696"/>
                  <a:gd name="T44" fmla="*/ 222 w 777"/>
                  <a:gd name="T45" fmla="*/ 506 h 696"/>
                  <a:gd name="T46" fmla="*/ 208 w 777"/>
                  <a:gd name="T47" fmla="*/ 492 h 696"/>
                  <a:gd name="T48" fmla="*/ 207 w 777"/>
                  <a:gd name="T49" fmla="*/ 474 h 696"/>
                  <a:gd name="T50" fmla="*/ 190 w 777"/>
                  <a:gd name="T51" fmla="*/ 458 h 696"/>
                  <a:gd name="T52" fmla="*/ 175 w 777"/>
                  <a:gd name="T53" fmla="*/ 448 h 696"/>
                  <a:gd name="T54" fmla="*/ 139 w 777"/>
                  <a:gd name="T55" fmla="*/ 448 h 696"/>
                  <a:gd name="T56" fmla="*/ 120 w 777"/>
                  <a:gd name="T57" fmla="*/ 458 h 696"/>
                  <a:gd name="T58" fmla="*/ 123 w 777"/>
                  <a:gd name="T59" fmla="*/ 478 h 696"/>
                  <a:gd name="T60" fmla="*/ 123 w 777"/>
                  <a:gd name="T61" fmla="*/ 503 h 696"/>
                  <a:gd name="T62" fmla="*/ 128 w 777"/>
                  <a:gd name="T63" fmla="*/ 526 h 696"/>
                  <a:gd name="T64" fmla="*/ 120 w 777"/>
                  <a:gd name="T65" fmla="*/ 539 h 696"/>
                  <a:gd name="T66" fmla="*/ 92 w 777"/>
                  <a:gd name="T67" fmla="*/ 550 h 696"/>
                  <a:gd name="T68" fmla="*/ 106 w 777"/>
                  <a:gd name="T69" fmla="*/ 466 h 696"/>
                  <a:gd name="T70" fmla="*/ 83 w 777"/>
                  <a:gd name="T71" fmla="*/ 267 h 696"/>
                  <a:gd name="T72" fmla="*/ 70 w 777"/>
                  <a:gd name="T73" fmla="*/ 217 h 696"/>
                  <a:gd name="T74" fmla="*/ 41 w 777"/>
                  <a:gd name="T75" fmla="*/ 214 h 696"/>
                  <a:gd name="T76" fmla="*/ 37 w 777"/>
                  <a:gd name="T77" fmla="*/ 179 h 696"/>
                  <a:gd name="T78" fmla="*/ 30 w 777"/>
                  <a:gd name="T79" fmla="*/ 165 h 696"/>
                  <a:gd name="T80" fmla="*/ 17 w 777"/>
                  <a:gd name="T81" fmla="*/ 145 h 696"/>
                  <a:gd name="T82" fmla="*/ 17 w 777"/>
                  <a:gd name="T83" fmla="*/ 125 h 696"/>
                  <a:gd name="T84" fmla="*/ 0 w 777"/>
                  <a:gd name="T85" fmla="*/ 110 h 696"/>
                  <a:gd name="T86" fmla="*/ 8 w 777"/>
                  <a:gd name="T87" fmla="*/ 87 h 696"/>
                  <a:gd name="T88" fmla="*/ 8 w 777"/>
                  <a:gd name="T89" fmla="*/ 65 h 696"/>
                  <a:gd name="T90" fmla="*/ 5 w 777"/>
                  <a:gd name="T91" fmla="*/ 0 h 696"/>
                  <a:gd name="T92" fmla="*/ 541 w 777"/>
                  <a:gd name="T93" fmla="*/ 32 h 696"/>
                  <a:gd name="T94" fmla="*/ 555 w 777"/>
                  <a:gd name="T95" fmla="*/ 267 h 6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7"/>
                  <a:gd name="T145" fmla="*/ 0 h 696"/>
                  <a:gd name="T146" fmla="*/ 777 w 777"/>
                  <a:gd name="T147" fmla="*/ 696 h 6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8" name="Freeform 57"/>
              <p:cNvSpPr>
                <a:spLocks/>
              </p:cNvSpPr>
              <p:nvPr/>
            </p:nvSpPr>
            <p:spPr bwMode="auto">
              <a:xfrm>
                <a:off x="2373" y="2055"/>
                <a:ext cx="1025" cy="771"/>
              </a:xfrm>
              <a:custGeom>
                <a:avLst/>
                <a:gdLst>
                  <a:gd name="T0" fmla="*/ 50 w 1022"/>
                  <a:gd name="T1" fmla="*/ 450 h 771"/>
                  <a:gd name="T2" fmla="*/ 37 w 1022"/>
                  <a:gd name="T3" fmla="*/ 425 h 771"/>
                  <a:gd name="T4" fmla="*/ 80 w 1022"/>
                  <a:gd name="T5" fmla="*/ 415 h 771"/>
                  <a:gd name="T6" fmla="*/ 100 w 1022"/>
                  <a:gd name="T7" fmla="*/ 392 h 771"/>
                  <a:gd name="T8" fmla="*/ 99 w 1022"/>
                  <a:gd name="T9" fmla="*/ 355 h 771"/>
                  <a:gd name="T10" fmla="*/ 65 w 1022"/>
                  <a:gd name="T11" fmla="*/ 327 h 771"/>
                  <a:gd name="T12" fmla="*/ 83 w 1022"/>
                  <a:gd name="T13" fmla="*/ 298 h 771"/>
                  <a:gd name="T14" fmla="*/ 57 w 1022"/>
                  <a:gd name="T15" fmla="*/ 278 h 771"/>
                  <a:gd name="T16" fmla="*/ 21 w 1022"/>
                  <a:gd name="T17" fmla="*/ 275 h 771"/>
                  <a:gd name="T18" fmla="*/ 19 w 1022"/>
                  <a:gd name="T19" fmla="*/ 233 h 771"/>
                  <a:gd name="T20" fmla="*/ 13 w 1022"/>
                  <a:gd name="T21" fmla="*/ 196 h 771"/>
                  <a:gd name="T22" fmla="*/ 26 w 1022"/>
                  <a:gd name="T23" fmla="*/ 162 h 771"/>
                  <a:gd name="T24" fmla="*/ 53 w 1022"/>
                  <a:gd name="T25" fmla="*/ 138 h 771"/>
                  <a:gd name="T26" fmla="*/ 73 w 1022"/>
                  <a:gd name="T27" fmla="*/ 115 h 771"/>
                  <a:gd name="T28" fmla="*/ 106 w 1022"/>
                  <a:gd name="T29" fmla="*/ 90 h 771"/>
                  <a:gd name="T30" fmla="*/ 130 w 1022"/>
                  <a:gd name="T31" fmla="*/ 65 h 771"/>
                  <a:gd name="T32" fmla="*/ 148 w 1022"/>
                  <a:gd name="T33" fmla="*/ 37 h 771"/>
                  <a:gd name="T34" fmla="*/ 192 w 1022"/>
                  <a:gd name="T35" fmla="*/ 18 h 771"/>
                  <a:gd name="T36" fmla="*/ 222 w 1022"/>
                  <a:gd name="T37" fmla="*/ 3 h 771"/>
                  <a:gd name="T38" fmla="*/ 246 w 1022"/>
                  <a:gd name="T39" fmla="*/ 17 h 771"/>
                  <a:gd name="T40" fmla="*/ 272 w 1022"/>
                  <a:gd name="T41" fmla="*/ 55 h 771"/>
                  <a:gd name="T42" fmla="*/ 310 w 1022"/>
                  <a:gd name="T43" fmla="*/ 85 h 771"/>
                  <a:gd name="T44" fmla="*/ 339 w 1022"/>
                  <a:gd name="T45" fmla="*/ 122 h 771"/>
                  <a:gd name="T46" fmla="*/ 364 w 1022"/>
                  <a:gd name="T47" fmla="*/ 153 h 771"/>
                  <a:gd name="T48" fmla="*/ 412 w 1022"/>
                  <a:gd name="T49" fmla="*/ 163 h 771"/>
                  <a:gd name="T50" fmla="*/ 442 w 1022"/>
                  <a:gd name="T51" fmla="*/ 168 h 771"/>
                  <a:gd name="T52" fmla="*/ 479 w 1022"/>
                  <a:gd name="T53" fmla="*/ 182 h 771"/>
                  <a:gd name="T54" fmla="*/ 500 w 1022"/>
                  <a:gd name="T55" fmla="*/ 207 h 771"/>
                  <a:gd name="T56" fmla="*/ 537 w 1022"/>
                  <a:gd name="T57" fmla="*/ 227 h 771"/>
                  <a:gd name="T58" fmla="*/ 584 w 1022"/>
                  <a:gd name="T59" fmla="*/ 233 h 771"/>
                  <a:gd name="T60" fmla="*/ 604 w 1022"/>
                  <a:gd name="T61" fmla="*/ 255 h 771"/>
                  <a:gd name="T62" fmla="*/ 637 w 1022"/>
                  <a:gd name="T63" fmla="*/ 251 h 771"/>
                  <a:gd name="T64" fmla="*/ 669 w 1022"/>
                  <a:gd name="T65" fmla="*/ 275 h 771"/>
                  <a:gd name="T66" fmla="*/ 707 w 1022"/>
                  <a:gd name="T67" fmla="*/ 300 h 771"/>
                  <a:gd name="T68" fmla="*/ 913 w 1022"/>
                  <a:gd name="T69" fmla="*/ 327 h 771"/>
                  <a:gd name="T70" fmla="*/ 966 w 1022"/>
                  <a:gd name="T71" fmla="*/ 345 h 771"/>
                  <a:gd name="T72" fmla="*/ 962 w 1022"/>
                  <a:gd name="T73" fmla="*/ 392 h 771"/>
                  <a:gd name="T74" fmla="*/ 962 w 1022"/>
                  <a:gd name="T75" fmla="*/ 427 h 771"/>
                  <a:gd name="T76" fmla="*/ 942 w 1022"/>
                  <a:gd name="T77" fmla="*/ 461 h 771"/>
                  <a:gd name="T78" fmla="*/ 966 w 1022"/>
                  <a:gd name="T79" fmla="*/ 517 h 771"/>
                  <a:gd name="T80" fmla="*/ 993 w 1022"/>
                  <a:gd name="T81" fmla="*/ 586 h 771"/>
                  <a:gd name="T82" fmla="*/ 1016 w 1022"/>
                  <a:gd name="T83" fmla="*/ 690 h 771"/>
                  <a:gd name="T84" fmla="*/ 1004 w 1022"/>
                  <a:gd name="T85" fmla="*/ 742 h 771"/>
                  <a:gd name="T86" fmla="*/ 989 w 1022"/>
                  <a:gd name="T87" fmla="*/ 770 h 771"/>
                  <a:gd name="T88" fmla="*/ 547 w 1022"/>
                  <a:gd name="T89" fmla="*/ 690 h 771"/>
                  <a:gd name="T90" fmla="*/ 273 w 1022"/>
                  <a:gd name="T91" fmla="*/ 595 h 771"/>
                  <a:gd name="T92" fmla="*/ 246 w 1022"/>
                  <a:gd name="T93" fmla="*/ 565 h 771"/>
                  <a:gd name="T94" fmla="*/ 217 w 1022"/>
                  <a:gd name="T95" fmla="*/ 525 h 771"/>
                  <a:gd name="T96" fmla="*/ 186 w 1022"/>
                  <a:gd name="T97" fmla="*/ 500 h 771"/>
                  <a:gd name="T98" fmla="*/ 157 w 1022"/>
                  <a:gd name="T99" fmla="*/ 473 h 771"/>
                  <a:gd name="T100" fmla="*/ 117 w 1022"/>
                  <a:gd name="T101" fmla="*/ 458 h 771"/>
                  <a:gd name="T102" fmla="*/ 85 w 1022"/>
                  <a:gd name="T103" fmla="*/ 468 h 7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2"/>
                  <a:gd name="T157" fmla="*/ 0 h 771"/>
                  <a:gd name="T158" fmla="*/ 1022 w 1022"/>
                  <a:gd name="T159" fmla="*/ 771 h 7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59" name="Freeform 58"/>
              <p:cNvSpPr>
                <a:spLocks/>
              </p:cNvSpPr>
              <p:nvPr/>
            </p:nvSpPr>
            <p:spPr bwMode="auto">
              <a:xfrm>
                <a:off x="2251" y="3450"/>
                <a:ext cx="1181" cy="398"/>
              </a:xfrm>
              <a:custGeom>
                <a:avLst/>
                <a:gdLst>
                  <a:gd name="T0" fmla="*/ 1180 w 1181"/>
                  <a:gd name="T1" fmla="*/ 3 h 398"/>
                  <a:gd name="T2" fmla="*/ 1180 w 1181"/>
                  <a:gd name="T3" fmla="*/ 184 h 398"/>
                  <a:gd name="T4" fmla="*/ 1155 w 1181"/>
                  <a:gd name="T5" fmla="*/ 193 h 398"/>
                  <a:gd name="T6" fmla="*/ 1118 w 1181"/>
                  <a:gd name="T7" fmla="*/ 195 h 398"/>
                  <a:gd name="T8" fmla="*/ 1093 w 1181"/>
                  <a:gd name="T9" fmla="*/ 207 h 398"/>
                  <a:gd name="T10" fmla="*/ 1046 w 1181"/>
                  <a:gd name="T11" fmla="*/ 233 h 398"/>
                  <a:gd name="T12" fmla="*/ 996 w 1181"/>
                  <a:gd name="T13" fmla="*/ 244 h 398"/>
                  <a:gd name="T14" fmla="*/ 978 w 1181"/>
                  <a:gd name="T15" fmla="*/ 255 h 398"/>
                  <a:gd name="T16" fmla="*/ 948 w 1181"/>
                  <a:gd name="T17" fmla="*/ 289 h 398"/>
                  <a:gd name="T18" fmla="*/ 901 w 1181"/>
                  <a:gd name="T19" fmla="*/ 293 h 398"/>
                  <a:gd name="T20" fmla="*/ 821 w 1181"/>
                  <a:gd name="T21" fmla="*/ 312 h 398"/>
                  <a:gd name="T22" fmla="*/ 779 w 1181"/>
                  <a:gd name="T23" fmla="*/ 315 h 398"/>
                  <a:gd name="T24" fmla="*/ 767 w 1181"/>
                  <a:gd name="T25" fmla="*/ 318 h 398"/>
                  <a:gd name="T26" fmla="*/ 749 w 1181"/>
                  <a:gd name="T27" fmla="*/ 312 h 398"/>
                  <a:gd name="T28" fmla="*/ 712 w 1181"/>
                  <a:gd name="T29" fmla="*/ 277 h 398"/>
                  <a:gd name="T30" fmla="*/ 691 w 1181"/>
                  <a:gd name="T31" fmla="*/ 269 h 398"/>
                  <a:gd name="T32" fmla="*/ 661 w 1181"/>
                  <a:gd name="T33" fmla="*/ 270 h 398"/>
                  <a:gd name="T34" fmla="*/ 649 w 1181"/>
                  <a:gd name="T35" fmla="*/ 280 h 398"/>
                  <a:gd name="T36" fmla="*/ 638 w 1181"/>
                  <a:gd name="T37" fmla="*/ 285 h 398"/>
                  <a:gd name="T38" fmla="*/ 626 w 1181"/>
                  <a:gd name="T39" fmla="*/ 297 h 398"/>
                  <a:gd name="T40" fmla="*/ 522 w 1181"/>
                  <a:gd name="T41" fmla="*/ 335 h 398"/>
                  <a:gd name="T42" fmla="*/ 511 w 1181"/>
                  <a:gd name="T43" fmla="*/ 338 h 398"/>
                  <a:gd name="T44" fmla="*/ 484 w 1181"/>
                  <a:gd name="T45" fmla="*/ 363 h 398"/>
                  <a:gd name="T46" fmla="*/ 471 w 1181"/>
                  <a:gd name="T47" fmla="*/ 363 h 398"/>
                  <a:gd name="T48" fmla="*/ 451 w 1181"/>
                  <a:gd name="T49" fmla="*/ 352 h 398"/>
                  <a:gd name="T50" fmla="*/ 427 w 1181"/>
                  <a:gd name="T51" fmla="*/ 358 h 398"/>
                  <a:gd name="T52" fmla="*/ 407 w 1181"/>
                  <a:gd name="T53" fmla="*/ 354 h 398"/>
                  <a:gd name="T54" fmla="*/ 391 w 1181"/>
                  <a:gd name="T55" fmla="*/ 354 h 398"/>
                  <a:gd name="T56" fmla="*/ 367 w 1181"/>
                  <a:gd name="T57" fmla="*/ 354 h 398"/>
                  <a:gd name="T58" fmla="*/ 355 w 1181"/>
                  <a:gd name="T59" fmla="*/ 358 h 398"/>
                  <a:gd name="T60" fmla="*/ 333 w 1181"/>
                  <a:gd name="T61" fmla="*/ 378 h 398"/>
                  <a:gd name="T62" fmla="*/ 322 w 1181"/>
                  <a:gd name="T63" fmla="*/ 392 h 398"/>
                  <a:gd name="T64" fmla="*/ 313 w 1181"/>
                  <a:gd name="T65" fmla="*/ 397 h 398"/>
                  <a:gd name="T66" fmla="*/ 287 w 1181"/>
                  <a:gd name="T67" fmla="*/ 397 h 398"/>
                  <a:gd name="T68" fmla="*/ 279 w 1181"/>
                  <a:gd name="T69" fmla="*/ 387 h 398"/>
                  <a:gd name="T70" fmla="*/ 279 w 1181"/>
                  <a:gd name="T71" fmla="*/ 377 h 398"/>
                  <a:gd name="T72" fmla="*/ 277 w 1181"/>
                  <a:gd name="T73" fmla="*/ 354 h 398"/>
                  <a:gd name="T74" fmla="*/ 265 w 1181"/>
                  <a:gd name="T75" fmla="*/ 338 h 398"/>
                  <a:gd name="T76" fmla="*/ 217 w 1181"/>
                  <a:gd name="T77" fmla="*/ 323 h 398"/>
                  <a:gd name="T78" fmla="*/ 200 w 1181"/>
                  <a:gd name="T79" fmla="*/ 312 h 398"/>
                  <a:gd name="T80" fmla="*/ 184 w 1181"/>
                  <a:gd name="T81" fmla="*/ 305 h 398"/>
                  <a:gd name="T82" fmla="*/ 159 w 1181"/>
                  <a:gd name="T83" fmla="*/ 309 h 398"/>
                  <a:gd name="T84" fmla="*/ 140 w 1181"/>
                  <a:gd name="T85" fmla="*/ 318 h 398"/>
                  <a:gd name="T86" fmla="*/ 125 w 1181"/>
                  <a:gd name="T87" fmla="*/ 318 h 398"/>
                  <a:gd name="T88" fmla="*/ 113 w 1181"/>
                  <a:gd name="T89" fmla="*/ 312 h 398"/>
                  <a:gd name="T90" fmla="*/ 99 w 1181"/>
                  <a:gd name="T91" fmla="*/ 309 h 398"/>
                  <a:gd name="T92" fmla="*/ 72 w 1181"/>
                  <a:gd name="T93" fmla="*/ 293 h 398"/>
                  <a:gd name="T94" fmla="*/ 55 w 1181"/>
                  <a:gd name="T95" fmla="*/ 289 h 398"/>
                  <a:gd name="T96" fmla="*/ 59 w 1181"/>
                  <a:gd name="T97" fmla="*/ 277 h 398"/>
                  <a:gd name="T98" fmla="*/ 55 w 1181"/>
                  <a:gd name="T99" fmla="*/ 265 h 398"/>
                  <a:gd name="T100" fmla="*/ 48 w 1181"/>
                  <a:gd name="T101" fmla="*/ 258 h 398"/>
                  <a:gd name="T102" fmla="*/ 48 w 1181"/>
                  <a:gd name="T103" fmla="*/ 244 h 398"/>
                  <a:gd name="T104" fmla="*/ 55 w 1181"/>
                  <a:gd name="T105" fmla="*/ 238 h 398"/>
                  <a:gd name="T106" fmla="*/ 65 w 1181"/>
                  <a:gd name="T107" fmla="*/ 237 h 398"/>
                  <a:gd name="T108" fmla="*/ 0 w 1181"/>
                  <a:gd name="T109" fmla="*/ 237 h 398"/>
                  <a:gd name="T110" fmla="*/ 0 w 1181"/>
                  <a:gd name="T111" fmla="*/ 165 h 398"/>
                  <a:gd name="T112" fmla="*/ 0 w 1181"/>
                  <a:gd name="T113" fmla="*/ 0 h 398"/>
                  <a:gd name="T114" fmla="*/ 60 w 1181"/>
                  <a:gd name="T115" fmla="*/ 3 h 398"/>
                  <a:gd name="T116" fmla="*/ 113 w 1181"/>
                  <a:gd name="T117" fmla="*/ 3 h 398"/>
                  <a:gd name="T118" fmla="*/ 299 w 1181"/>
                  <a:gd name="T119" fmla="*/ 3 h 398"/>
                  <a:gd name="T120" fmla="*/ 861 w 1181"/>
                  <a:gd name="T121" fmla="*/ 5 h 398"/>
                  <a:gd name="T122" fmla="*/ 879 w 1181"/>
                  <a:gd name="T123" fmla="*/ 5 h 398"/>
                  <a:gd name="T124" fmla="*/ 1180 w 1181"/>
                  <a:gd name="T125" fmla="*/ 3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1"/>
                  <a:gd name="T190" fmla="*/ 0 h 398"/>
                  <a:gd name="T191" fmla="*/ 1181 w 1181"/>
                  <a:gd name="T192" fmla="*/ 398 h 3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0" name="Freeform 59"/>
              <p:cNvSpPr>
                <a:spLocks/>
              </p:cNvSpPr>
              <p:nvPr/>
            </p:nvSpPr>
            <p:spPr bwMode="auto">
              <a:xfrm>
                <a:off x="1084" y="2752"/>
                <a:ext cx="1352" cy="391"/>
              </a:xfrm>
              <a:custGeom>
                <a:avLst/>
                <a:gdLst>
                  <a:gd name="T0" fmla="*/ 1324 w 1350"/>
                  <a:gd name="T1" fmla="*/ 365 h 391"/>
                  <a:gd name="T2" fmla="*/ 1315 w 1350"/>
                  <a:gd name="T3" fmla="*/ 390 h 391"/>
                  <a:gd name="T4" fmla="*/ 1290 w 1350"/>
                  <a:gd name="T5" fmla="*/ 385 h 391"/>
                  <a:gd name="T6" fmla="*/ 1274 w 1350"/>
                  <a:gd name="T7" fmla="*/ 382 h 391"/>
                  <a:gd name="T8" fmla="*/ 1249 w 1350"/>
                  <a:gd name="T9" fmla="*/ 390 h 391"/>
                  <a:gd name="T10" fmla="*/ 942 w 1350"/>
                  <a:gd name="T11" fmla="*/ 385 h 391"/>
                  <a:gd name="T12" fmla="*/ 750 w 1350"/>
                  <a:gd name="T13" fmla="*/ 382 h 391"/>
                  <a:gd name="T14" fmla="*/ 292 w 1350"/>
                  <a:gd name="T15" fmla="*/ 375 h 391"/>
                  <a:gd name="T16" fmla="*/ 93 w 1350"/>
                  <a:gd name="T17" fmla="*/ 367 h 391"/>
                  <a:gd name="T18" fmla="*/ 0 w 1350"/>
                  <a:gd name="T19" fmla="*/ 367 h 391"/>
                  <a:gd name="T20" fmla="*/ 1 w 1350"/>
                  <a:gd name="T21" fmla="*/ 140 h 391"/>
                  <a:gd name="T22" fmla="*/ 3 w 1350"/>
                  <a:gd name="T23" fmla="*/ 0 h 391"/>
                  <a:gd name="T24" fmla="*/ 142 w 1350"/>
                  <a:gd name="T25" fmla="*/ 28 h 391"/>
                  <a:gd name="T26" fmla="*/ 318 w 1350"/>
                  <a:gd name="T27" fmla="*/ 33 h 391"/>
                  <a:gd name="T28" fmla="*/ 780 w 1350"/>
                  <a:gd name="T29" fmla="*/ 41 h 391"/>
                  <a:gd name="T30" fmla="*/ 796 w 1350"/>
                  <a:gd name="T31" fmla="*/ 48 h 391"/>
                  <a:gd name="T32" fmla="*/ 812 w 1350"/>
                  <a:gd name="T33" fmla="*/ 52 h 391"/>
                  <a:gd name="T34" fmla="*/ 830 w 1350"/>
                  <a:gd name="T35" fmla="*/ 52 h 391"/>
                  <a:gd name="T36" fmla="*/ 852 w 1350"/>
                  <a:gd name="T37" fmla="*/ 53 h 391"/>
                  <a:gd name="T38" fmla="*/ 870 w 1350"/>
                  <a:gd name="T39" fmla="*/ 57 h 391"/>
                  <a:gd name="T40" fmla="*/ 892 w 1350"/>
                  <a:gd name="T41" fmla="*/ 63 h 391"/>
                  <a:gd name="T42" fmla="*/ 912 w 1350"/>
                  <a:gd name="T43" fmla="*/ 53 h 391"/>
                  <a:gd name="T44" fmla="*/ 927 w 1350"/>
                  <a:gd name="T45" fmla="*/ 63 h 391"/>
                  <a:gd name="T46" fmla="*/ 947 w 1350"/>
                  <a:gd name="T47" fmla="*/ 52 h 391"/>
                  <a:gd name="T48" fmla="*/ 962 w 1350"/>
                  <a:gd name="T49" fmla="*/ 66 h 391"/>
                  <a:gd name="T50" fmla="*/ 979 w 1350"/>
                  <a:gd name="T51" fmla="*/ 68 h 391"/>
                  <a:gd name="T52" fmla="*/ 1005 w 1350"/>
                  <a:gd name="T53" fmla="*/ 78 h 391"/>
                  <a:gd name="T54" fmla="*/ 1025 w 1350"/>
                  <a:gd name="T55" fmla="*/ 78 h 391"/>
                  <a:gd name="T56" fmla="*/ 1049 w 1350"/>
                  <a:gd name="T57" fmla="*/ 60 h 391"/>
                  <a:gd name="T58" fmla="*/ 1059 w 1350"/>
                  <a:gd name="T59" fmla="*/ 41 h 391"/>
                  <a:gd name="T60" fmla="*/ 1082 w 1350"/>
                  <a:gd name="T61" fmla="*/ 28 h 391"/>
                  <a:gd name="T62" fmla="*/ 1286 w 1350"/>
                  <a:gd name="T63" fmla="*/ 40 h 391"/>
                  <a:gd name="T64" fmla="*/ 1299 w 1350"/>
                  <a:gd name="T65" fmla="*/ 53 h 391"/>
                  <a:gd name="T66" fmla="*/ 1299 w 1350"/>
                  <a:gd name="T67" fmla="*/ 72 h 391"/>
                  <a:gd name="T68" fmla="*/ 1321 w 1350"/>
                  <a:gd name="T69" fmla="*/ 83 h 391"/>
                  <a:gd name="T70" fmla="*/ 1341 w 1350"/>
                  <a:gd name="T71" fmla="*/ 86 h 391"/>
                  <a:gd name="T72" fmla="*/ 1339 w 1350"/>
                  <a:gd name="T73" fmla="*/ 98 h 391"/>
                  <a:gd name="T74" fmla="*/ 1335 w 1350"/>
                  <a:gd name="T75" fmla="*/ 112 h 391"/>
                  <a:gd name="T76" fmla="*/ 1321 w 1350"/>
                  <a:gd name="T77" fmla="*/ 120 h 391"/>
                  <a:gd name="T78" fmla="*/ 1310 w 1350"/>
                  <a:gd name="T79" fmla="*/ 130 h 391"/>
                  <a:gd name="T80" fmla="*/ 1306 w 1350"/>
                  <a:gd name="T81" fmla="*/ 150 h 391"/>
                  <a:gd name="T82" fmla="*/ 1326 w 1350"/>
                  <a:gd name="T83" fmla="*/ 165 h 391"/>
                  <a:gd name="T84" fmla="*/ 1321 w 1350"/>
                  <a:gd name="T85" fmla="*/ 183 h 391"/>
                  <a:gd name="T86" fmla="*/ 1315 w 1350"/>
                  <a:gd name="T87" fmla="*/ 200 h 391"/>
                  <a:gd name="T88" fmla="*/ 1306 w 1350"/>
                  <a:gd name="T89" fmla="*/ 218 h 391"/>
                  <a:gd name="T90" fmla="*/ 1304 w 1350"/>
                  <a:gd name="T91" fmla="*/ 232 h 391"/>
                  <a:gd name="T92" fmla="*/ 1299 w 1350"/>
                  <a:gd name="T93" fmla="*/ 248 h 391"/>
                  <a:gd name="T94" fmla="*/ 1281 w 1350"/>
                  <a:gd name="T95" fmla="*/ 255 h 391"/>
                  <a:gd name="T96" fmla="*/ 1281 w 1350"/>
                  <a:gd name="T97" fmla="*/ 278 h 391"/>
                  <a:gd name="T98" fmla="*/ 1297 w 1350"/>
                  <a:gd name="T99" fmla="*/ 290 h 391"/>
                  <a:gd name="T100" fmla="*/ 1292 w 1350"/>
                  <a:gd name="T101" fmla="*/ 310 h 391"/>
                  <a:gd name="T102" fmla="*/ 1306 w 1350"/>
                  <a:gd name="T103" fmla="*/ 325 h 391"/>
                  <a:gd name="T104" fmla="*/ 1319 w 1350"/>
                  <a:gd name="T105" fmla="*/ 356 h 3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50"/>
                  <a:gd name="T160" fmla="*/ 0 h 391"/>
                  <a:gd name="T161" fmla="*/ 1350 w 1350"/>
                  <a:gd name="T162" fmla="*/ 391 h 3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1" name="Freeform 60"/>
              <p:cNvSpPr>
                <a:spLocks/>
              </p:cNvSpPr>
              <p:nvPr/>
            </p:nvSpPr>
            <p:spPr bwMode="auto">
              <a:xfrm>
                <a:off x="4003" y="1713"/>
                <a:ext cx="780" cy="633"/>
              </a:xfrm>
              <a:custGeom>
                <a:avLst/>
                <a:gdLst>
                  <a:gd name="T0" fmla="*/ 1 w 780"/>
                  <a:gd name="T1" fmla="*/ 94 h 633"/>
                  <a:gd name="T2" fmla="*/ 8 w 780"/>
                  <a:gd name="T3" fmla="*/ 19 h 633"/>
                  <a:gd name="T4" fmla="*/ 79 w 780"/>
                  <a:gd name="T5" fmla="*/ 0 h 633"/>
                  <a:gd name="T6" fmla="*/ 92 w 780"/>
                  <a:gd name="T7" fmla="*/ 10 h 633"/>
                  <a:gd name="T8" fmla="*/ 97 w 780"/>
                  <a:gd name="T9" fmla="*/ 28 h 633"/>
                  <a:gd name="T10" fmla="*/ 115 w 780"/>
                  <a:gd name="T11" fmla="*/ 39 h 633"/>
                  <a:gd name="T12" fmla="*/ 134 w 780"/>
                  <a:gd name="T13" fmla="*/ 41 h 633"/>
                  <a:gd name="T14" fmla="*/ 154 w 780"/>
                  <a:gd name="T15" fmla="*/ 48 h 633"/>
                  <a:gd name="T16" fmla="*/ 172 w 780"/>
                  <a:gd name="T17" fmla="*/ 47 h 633"/>
                  <a:gd name="T18" fmla="*/ 175 w 780"/>
                  <a:gd name="T19" fmla="*/ 19 h 633"/>
                  <a:gd name="T20" fmla="*/ 190 w 780"/>
                  <a:gd name="T21" fmla="*/ 12 h 633"/>
                  <a:gd name="T22" fmla="*/ 216 w 780"/>
                  <a:gd name="T23" fmla="*/ 26 h 633"/>
                  <a:gd name="T24" fmla="*/ 236 w 780"/>
                  <a:gd name="T25" fmla="*/ 23 h 633"/>
                  <a:gd name="T26" fmla="*/ 256 w 780"/>
                  <a:gd name="T27" fmla="*/ 21 h 633"/>
                  <a:gd name="T28" fmla="*/ 287 w 780"/>
                  <a:gd name="T29" fmla="*/ 28 h 633"/>
                  <a:gd name="T30" fmla="*/ 289 w 780"/>
                  <a:gd name="T31" fmla="*/ 48 h 633"/>
                  <a:gd name="T32" fmla="*/ 287 w 780"/>
                  <a:gd name="T33" fmla="*/ 67 h 633"/>
                  <a:gd name="T34" fmla="*/ 311 w 780"/>
                  <a:gd name="T35" fmla="*/ 70 h 633"/>
                  <a:gd name="T36" fmla="*/ 339 w 780"/>
                  <a:gd name="T37" fmla="*/ 70 h 633"/>
                  <a:gd name="T38" fmla="*/ 346 w 780"/>
                  <a:gd name="T39" fmla="*/ 94 h 633"/>
                  <a:gd name="T40" fmla="*/ 392 w 780"/>
                  <a:gd name="T41" fmla="*/ 107 h 633"/>
                  <a:gd name="T42" fmla="*/ 406 w 780"/>
                  <a:gd name="T43" fmla="*/ 97 h 633"/>
                  <a:gd name="T44" fmla="*/ 411 w 780"/>
                  <a:gd name="T45" fmla="*/ 74 h 633"/>
                  <a:gd name="T46" fmla="*/ 414 w 780"/>
                  <a:gd name="T47" fmla="*/ 48 h 633"/>
                  <a:gd name="T48" fmla="*/ 428 w 780"/>
                  <a:gd name="T49" fmla="*/ 41 h 633"/>
                  <a:gd name="T50" fmla="*/ 456 w 780"/>
                  <a:gd name="T51" fmla="*/ 21 h 633"/>
                  <a:gd name="T52" fmla="*/ 468 w 780"/>
                  <a:gd name="T53" fmla="*/ 10 h 633"/>
                  <a:gd name="T54" fmla="*/ 485 w 780"/>
                  <a:gd name="T55" fmla="*/ 6 h 633"/>
                  <a:gd name="T56" fmla="*/ 503 w 780"/>
                  <a:gd name="T57" fmla="*/ 6 h 633"/>
                  <a:gd name="T58" fmla="*/ 516 w 780"/>
                  <a:gd name="T59" fmla="*/ 26 h 633"/>
                  <a:gd name="T60" fmla="*/ 530 w 780"/>
                  <a:gd name="T61" fmla="*/ 41 h 633"/>
                  <a:gd name="T62" fmla="*/ 545 w 780"/>
                  <a:gd name="T63" fmla="*/ 55 h 633"/>
                  <a:gd name="T64" fmla="*/ 558 w 780"/>
                  <a:gd name="T65" fmla="*/ 79 h 633"/>
                  <a:gd name="T66" fmla="*/ 561 w 780"/>
                  <a:gd name="T67" fmla="*/ 99 h 633"/>
                  <a:gd name="T68" fmla="*/ 582 w 780"/>
                  <a:gd name="T69" fmla="*/ 114 h 633"/>
                  <a:gd name="T70" fmla="*/ 592 w 780"/>
                  <a:gd name="T71" fmla="*/ 128 h 633"/>
                  <a:gd name="T72" fmla="*/ 608 w 780"/>
                  <a:gd name="T73" fmla="*/ 134 h 633"/>
                  <a:gd name="T74" fmla="*/ 634 w 780"/>
                  <a:gd name="T75" fmla="*/ 123 h 633"/>
                  <a:gd name="T76" fmla="*/ 642 w 780"/>
                  <a:gd name="T77" fmla="*/ 105 h 633"/>
                  <a:gd name="T78" fmla="*/ 652 w 780"/>
                  <a:gd name="T79" fmla="*/ 97 h 633"/>
                  <a:gd name="T80" fmla="*/ 680 w 780"/>
                  <a:gd name="T81" fmla="*/ 103 h 633"/>
                  <a:gd name="T82" fmla="*/ 705 w 780"/>
                  <a:gd name="T83" fmla="*/ 94 h 633"/>
                  <a:gd name="T84" fmla="*/ 718 w 780"/>
                  <a:gd name="T85" fmla="*/ 85 h 633"/>
                  <a:gd name="T86" fmla="*/ 738 w 780"/>
                  <a:gd name="T87" fmla="*/ 90 h 633"/>
                  <a:gd name="T88" fmla="*/ 752 w 780"/>
                  <a:gd name="T89" fmla="*/ 97 h 633"/>
                  <a:gd name="T90" fmla="*/ 765 w 780"/>
                  <a:gd name="T91" fmla="*/ 294 h 633"/>
                  <a:gd name="T92" fmla="*/ 771 w 780"/>
                  <a:gd name="T93" fmla="*/ 480 h 633"/>
                  <a:gd name="T94" fmla="*/ 687 w 780"/>
                  <a:gd name="T95" fmla="*/ 613 h 633"/>
                  <a:gd name="T96" fmla="*/ 8 w 780"/>
                  <a:gd name="T97" fmla="*/ 406 h 6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0"/>
                  <a:gd name="T148" fmla="*/ 0 h 633"/>
                  <a:gd name="T149" fmla="*/ 780 w 780"/>
                  <a:gd name="T150" fmla="*/ 633 h 63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2" name="Freeform 61"/>
              <p:cNvSpPr>
                <a:spLocks/>
              </p:cNvSpPr>
              <p:nvPr/>
            </p:nvSpPr>
            <p:spPr bwMode="auto">
              <a:xfrm>
                <a:off x="2753" y="775"/>
                <a:ext cx="1328" cy="959"/>
              </a:xfrm>
              <a:custGeom>
                <a:avLst/>
                <a:gdLst>
                  <a:gd name="T0" fmla="*/ 217 w 1328"/>
                  <a:gd name="T1" fmla="*/ 641 h 959"/>
                  <a:gd name="T2" fmla="*/ 257 w 1328"/>
                  <a:gd name="T3" fmla="*/ 657 h 959"/>
                  <a:gd name="T4" fmla="*/ 290 w 1328"/>
                  <a:gd name="T5" fmla="*/ 686 h 959"/>
                  <a:gd name="T6" fmla="*/ 323 w 1328"/>
                  <a:gd name="T7" fmla="*/ 701 h 959"/>
                  <a:gd name="T8" fmla="*/ 348 w 1328"/>
                  <a:gd name="T9" fmla="*/ 726 h 959"/>
                  <a:gd name="T10" fmla="*/ 339 w 1328"/>
                  <a:gd name="T11" fmla="*/ 764 h 959"/>
                  <a:gd name="T12" fmla="*/ 366 w 1328"/>
                  <a:gd name="T13" fmla="*/ 803 h 959"/>
                  <a:gd name="T14" fmla="*/ 408 w 1328"/>
                  <a:gd name="T15" fmla="*/ 821 h 959"/>
                  <a:gd name="T16" fmla="*/ 439 w 1328"/>
                  <a:gd name="T17" fmla="*/ 846 h 959"/>
                  <a:gd name="T18" fmla="*/ 475 w 1328"/>
                  <a:gd name="T19" fmla="*/ 853 h 959"/>
                  <a:gd name="T20" fmla="*/ 480 w 1328"/>
                  <a:gd name="T21" fmla="*/ 883 h 959"/>
                  <a:gd name="T22" fmla="*/ 520 w 1328"/>
                  <a:gd name="T23" fmla="*/ 903 h 959"/>
                  <a:gd name="T24" fmla="*/ 533 w 1328"/>
                  <a:gd name="T25" fmla="*/ 944 h 959"/>
                  <a:gd name="T26" fmla="*/ 653 w 1328"/>
                  <a:gd name="T27" fmla="*/ 933 h 959"/>
                  <a:gd name="T28" fmla="*/ 652 w 1328"/>
                  <a:gd name="T29" fmla="*/ 883 h 959"/>
                  <a:gd name="T30" fmla="*/ 670 w 1328"/>
                  <a:gd name="T31" fmla="*/ 848 h 959"/>
                  <a:gd name="T32" fmla="*/ 722 w 1328"/>
                  <a:gd name="T33" fmla="*/ 828 h 959"/>
                  <a:gd name="T34" fmla="*/ 753 w 1328"/>
                  <a:gd name="T35" fmla="*/ 833 h 959"/>
                  <a:gd name="T36" fmla="*/ 792 w 1328"/>
                  <a:gd name="T37" fmla="*/ 843 h 959"/>
                  <a:gd name="T38" fmla="*/ 793 w 1328"/>
                  <a:gd name="T39" fmla="*/ 903 h 959"/>
                  <a:gd name="T40" fmla="*/ 833 w 1328"/>
                  <a:gd name="T41" fmla="*/ 903 h 959"/>
                  <a:gd name="T42" fmla="*/ 862 w 1328"/>
                  <a:gd name="T43" fmla="*/ 877 h 959"/>
                  <a:gd name="T44" fmla="*/ 897 w 1328"/>
                  <a:gd name="T45" fmla="*/ 839 h 959"/>
                  <a:gd name="T46" fmla="*/ 935 w 1328"/>
                  <a:gd name="T47" fmla="*/ 839 h 959"/>
                  <a:gd name="T48" fmla="*/ 964 w 1328"/>
                  <a:gd name="T49" fmla="*/ 863 h 959"/>
                  <a:gd name="T50" fmla="*/ 1012 w 1328"/>
                  <a:gd name="T51" fmla="*/ 857 h 959"/>
                  <a:gd name="T52" fmla="*/ 1030 w 1328"/>
                  <a:gd name="T53" fmla="*/ 806 h 959"/>
                  <a:gd name="T54" fmla="*/ 1072 w 1328"/>
                  <a:gd name="T55" fmla="*/ 811 h 959"/>
                  <a:gd name="T56" fmla="*/ 1112 w 1328"/>
                  <a:gd name="T57" fmla="*/ 788 h 959"/>
                  <a:gd name="T58" fmla="*/ 1153 w 1328"/>
                  <a:gd name="T59" fmla="*/ 776 h 959"/>
                  <a:gd name="T60" fmla="*/ 1200 w 1328"/>
                  <a:gd name="T61" fmla="*/ 793 h 959"/>
                  <a:gd name="T62" fmla="*/ 1232 w 1328"/>
                  <a:gd name="T63" fmla="*/ 868 h 959"/>
                  <a:gd name="T64" fmla="*/ 1257 w 1328"/>
                  <a:gd name="T65" fmla="*/ 908 h 959"/>
                  <a:gd name="T66" fmla="*/ 1244 w 1328"/>
                  <a:gd name="T67" fmla="*/ 950 h 959"/>
                  <a:gd name="T68" fmla="*/ 1327 w 1328"/>
                  <a:gd name="T69" fmla="*/ 936 h 959"/>
                  <a:gd name="T70" fmla="*/ 1320 w 1328"/>
                  <a:gd name="T71" fmla="*/ 312 h 959"/>
                  <a:gd name="T72" fmla="*/ 21 w 1328"/>
                  <a:gd name="T73" fmla="*/ 17 h 959"/>
                  <a:gd name="T74" fmla="*/ 5 w 1328"/>
                  <a:gd name="T75" fmla="*/ 50 h 959"/>
                  <a:gd name="T76" fmla="*/ 37 w 1328"/>
                  <a:gd name="T77" fmla="*/ 72 h 959"/>
                  <a:gd name="T78" fmla="*/ 73 w 1328"/>
                  <a:gd name="T79" fmla="*/ 57 h 959"/>
                  <a:gd name="T80" fmla="*/ 73 w 1328"/>
                  <a:gd name="T81" fmla="*/ 95 h 959"/>
                  <a:gd name="T82" fmla="*/ 77 w 1328"/>
                  <a:gd name="T83" fmla="*/ 130 h 959"/>
                  <a:gd name="T84" fmla="*/ 93 w 1328"/>
                  <a:gd name="T85" fmla="*/ 155 h 959"/>
                  <a:gd name="T86" fmla="*/ 97 w 1328"/>
                  <a:gd name="T87" fmla="*/ 200 h 959"/>
                  <a:gd name="T88" fmla="*/ 123 w 1328"/>
                  <a:gd name="T89" fmla="*/ 240 h 959"/>
                  <a:gd name="T90" fmla="*/ 137 w 1328"/>
                  <a:gd name="T91" fmla="*/ 265 h 959"/>
                  <a:gd name="T92" fmla="*/ 115 w 1328"/>
                  <a:gd name="T93" fmla="*/ 292 h 959"/>
                  <a:gd name="T94" fmla="*/ 92 w 1328"/>
                  <a:gd name="T95" fmla="*/ 320 h 959"/>
                  <a:gd name="T96" fmla="*/ 66 w 1328"/>
                  <a:gd name="T97" fmla="*/ 347 h 959"/>
                  <a:gd name="T98" fmla="*/ 70 w 1328"/>
                  <a:gd name="T99" fmla="*/ 379 h 959"/>
                  <a:gd name="T100" fmla="*/ 97 w 1328"/>
                  <a:gd name="T101" fmla="*/ 394 h 959"/>
                  <a:gd name="T102" fmla="*/ 126 w 1328"/>
                  <a:gd name="T103" fmla="*/ 399 h 959"/>
                  <a:gd name="T104" fmla="*/ 117 w 1328"/>
                  <a:gd name="T105" fmla="*/ 437 h 959"/>
                  <a:gd name="T106" fmla="*/ 150 w 1328"/>
                  <a:gd name="T107" fmla="*/ 442 h 959"/>
                  <a:gd name="T108" fmla="*/ 152 w 1328"/>
                  <a:gd name="T109" fmla="*/ 475 h 959"/>
                  <a:gd name="T110" fmla="*/ 146 w 1328"/>
                  <a:gd name="T111" fmla="*/ 510 h 959"/>
                  <a:gd name="T112" fmla="*/ 152 w 1328"/>
                  <a:gd name="T113" fmla="*/ 544 h 959"/>
                  <a:gd name="T114" fmla="*/ 186 w 1328"/>
                  <a:gd name="T115" fmla="*/ 569 h 959"/>
                  <a:gd name="T116" fmla="*/ 205 w 1328"/>
                  <a:gd name="T117" fmla="*/ 602 h 9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8"/>
                  <a:gd name="T178" fmla="*/ 0 h 959"/>
                  <a:gd name="T179" fmla="*/ 1328 w 1328"/>
                  <a:gd name="T180" fmla="*/ 959 h 9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3" name="Freeform 62"/>
              <p:cNvSpPr>
                <a:spLocks/>
              </p:cNvSpPr>
              <p:nvPr/>
            </p:nvSpPr>
            <p:spPr bwMode="auto">
              <a:xfrm>
                <a:off x="4852" y="736"/>
                <a:ext cx="405" cy="872"/>
              </a:xfrm>
              <a:custGeom>
                <a:avLst/>
                <a:gdLst>
                  <a:gd name="T0" fmla="*/ 409 w 410"/>
                  <a:gd name="T1" fmla="*/ 859 h 872"/>
                  <a:gd name="T2" fmla="*/ 307 w 410"/>
                  <a:gd name="T3" fmla="*/ 866 h 872"/>
                  <a:gd name="T4" fmla="*/ 230 w 410"/>
                  <a:gd name="T5" fmla="*/ 866 h 872"/>
                  <a:gd name="T6" fmla="*/ 150 w 410"/>
                  <a:gd name="T7" fmla="*/ 871 h 872"/>
                  <a:gd name="T8" fmla="*/ 147 w 410"/>
                  <a:gd name="T9" fmla="*/ 790 h 872"/>
                  <a:gd name="T10" fmla="*/ 103 w 410"/>
                  <a:gd name="T11" fmla="*/ 794 h 872"/>
                  <a:gd name="T12" fmla="*/ 93 w 410"/>
                  <a:gd name="T13" fmla="*/ 578 h 872"/>
                  <a:gd name="T14" fmla="*/ 90 w 410"/>
                  <a:gd name="T15" fmla="*/ 518 h 872"/>
                  <a:gd name="T16" fmla="*/ 85 w 410"/>
                  <a:gd name="T17" fmla="*/ 383 h 872"/>
                  <a:gd name="T18" fmla="*/ 83 w 410"/>
                  <a:gd name="T19" fmla="*/ 321 h 872"/>
                  <a:gd name="T20" fmla="*/ 0 w 410"/>
                  <a:gd name="T21" fmla="*/ 326 h 872"/>
                  <a:gd name="T22" fmla="*/ 0 w 410"/>
                  <a:gd name="T23" fmla="*/ 247 h 872"/>
                  <a:gd name="T24" fmla="*/ 37 w 410"/>
                  <a:gd name="T25" fmla="*/ 247 h 872"/>
                  <a:gd name="T26" fmla="*/ 37 w 410"/>
                  <a:gd name="T27" fmla="*/ 234 h 872"/>
                  <a:gd name="T28" fmla="*/ 35 w 410"/>
                  <a:gd name="T29" fmla="*/ 163 h 872"/>
                  <a:gd name="T30" fmla="*/ 77 w 410"/>
                  <a:gd name="T31" fmla="*/ 161 h 872"/>
                  <a:gd name="T32" fmla="*/ 73 w 410"/>
                  <a:gd name="T33" fmla="*/ 80 h 872"/>
                  <a:gd name="T34" fmla="*/ 119 w 410"/>
                  <a:gd name="T35" fmla="*/ 80 h 872"/>
                  <a:gd name="T36" fmla="*/ 113 w 410"/>
                  <a:gd name="T37" fmla="*/ 8 h 872"/>
                  <a:gd name="T38" fmla="*/ 370 w 410"/>
                  <a:gd name="T39" fmla="*/ 0 h 872"/>
                  <a:gd name="T40" fmla="*/ 375 w 410"/>
                  <a:gd name="T41" fmla="*/ 139 h 872"/>
                  <a:gd name="T42" fmla="*/ 387 w 410"/>
                  <a:gd name="T43" fmla="*/ 443 h 872"/>
                  <a:gd name="T44" fmla="*/ 401 w 410"/>
                  <a:gd name="T45" fmla="*/ 727 h 872"/>
                  <a:gd name="T46" fmla="*/ 409 w 410"/>
                  <a:gd name="T47" fmla="*/ 859 h 8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0"/>
                  <a:gd name="T73" fmla="*/ 0 h 872"/>
                  <a:gd name="T74" fmla="*/ 410 w 410"/>
                  <a:gd name="T75" fmla="*/ 872 h 8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4" name="Freeform 63"/>
              <p:cNvSpPr>
                <a:spLocks/>
              </p:cNvSpPr>
              <p:nvPr/>
            </p:nvSpPr>
            <p:spPr bwMode="auto">
              <a:xfrm>
                <a:off x="1815" y="3134"/>
                <a:ext cx="505" cy="758"/>
              </a:xfrm>
              <a:custGeom>
                <a:avLst/>
                <a:gdLst>
                  <a:gd name="T0" fmla="*/ 504 w 505"/>
                  <a:gd name="T1" fmla="*/ 6 h 758"/>
                  <a:gd name="T2" fmla="*/ 499 w 505"/>
                  <a:gd name="T3" fmla="*/ 315 h 758"/>
                  <a:gd name="T4" fmla="*/ 437 w 505"/>
                  <a:gd name="T5" fmla="*/ 314 h 758"/>
                  <a:gd name="T6" fmla="*/ 437 w 505"/>
                  <a:gd name="T7" fmla="*/ 482 h 758"/>
                  <a:gd name="T8" fmla="*/ 437 w 505"/>
                  <a:gd name="T9" fmla="*/ 552 h 758"/>
                  <a:gd name="T10" fmla="*/ 504 w 505"/>
                  <a:gd name="T11" fmla="*/ 552 h 758"/>
                  <a:gd name="T12" fmla="*/ 494 w 505"/>
                  <a:gd name="T13" fmla="*/ 554 h 758"/>
                  <a:gd name="T14" fmla="*/ 487 w 505"/>
                  <a:gd name="T15" fmla="*/ 560 h 758"/>
                  <a:gd name="T16" fmla="*/ 487 w 505"/>
                  <a:gd name="T17" fmla="*/ 572 h 758"/>
                  <a:gd name="T18" fmla="*/ 494 w 505"/>
                  <a:gd name="T19" fmla="*/ 582 h 758"/>
                  <a:gd name="T20" fmla="*/ 496 w 505"/>
                  <a:gd name="T21" fmla="*/ 592 h 758"/>
                  <a:gd name="T22" fmla="*/ 494 w 505"/>
                  <a:gd name="T23" fmla="*/ 605 h 758"/>
                  <a:gd name="T24" fmla="*/ 422 w 505"/>
                  <a:gd name="T25" fmla="*/ 622 h 758"/>
                  <a:gd name="T26" fmla="*/ 396 w 505"/>
                  <a:gd name="T27" fmla="*/ 620 h 758"/>
                  <a:gd name="T28" fmla="*/ 369 w 505"/>
                  <a:gd name="T29" fmla="*/ 630 h 758"/>
                  <a:gd name="T30" fmla="*/ 349 w 505"/>
                  <a:gd name="T31" fmla="*/ 630 h 758"/>
                  <a:gd name="T32" fmla="*/ 300 w 505"/>
                  <a:gd name="T33" fmla="*/ 620 h 758"/>
                  <a:gd name="T34" fmla="*/ 289 w 505"/>
                  <a:gd name="T35" fmla="*/ 622 h 758"/>
                  <a:gd name="T36" fmla="*/ 262 w 505"/>
                  <a:gd name="T37" fmla="*/ 630 h 758"/>
                  <a:gd name="T38" fmla="*/ 237 w 505"/>
                  <a:gd name="T39" fmla="*/ 650 h 758"/>
                  <a:gd name="T40" fmla="*/ 238 w 505"/>
                  <a:gd name="T41" fmla="*/ 658 h 758"/>
                  <a:gd name="T42" fmla="*/ 232 w 505"/>
                  <a:gd name="T43" fmla="*/ 667 h 758"/>
                  <a:gd name="T44" fmla="*/ 224 w 505"/>
                  <a:gd name="T45" fmla="*/ 669 h 758"/>
                  <a:gd name="T46" fmla="*/ 215 w 505"/>
                  <a:gd name="T47" fmla="*/ 674 h 758"/>
                  <a:gd name="T48" fmla="*/ 204 w 505"/>
                  <a:gd name="T49" fmla="*/ 670 h 758"/>
                  <a:gd name="T50" fmla="*/ 197 w 505"/>
                  <a:gd name="T51" fmla="*/ 683 h 758"/>
                  <a:gd name="T52" fmla="*/ 182 w 505"/>
                  <a:gd name="T53" fmla="*/ 692 h 758"/>
                  <a:gd name="T54" fmla="*/ 168 w 505"/>
                  <a:gd name="T55" fmla="*/ 698 h 758"/>
                  <a:gd name="T56" fmla="*/ 137 w 505"/>
                  <a:gd name="T57" fmla="*/ 702 h 758"/>
                  <a:gd name="T58" fmla="*/ 98 w 505"/>
                  <a:gd name="T59" fmla="*/ 727 h 758"/>
                  <a:gd name="T60" fmla="*/ 73 w 505"/>
                  <a:gd name="T61" fmla="*/ 727 h 758"/>
                  <a:gd name="T62" fmla="*/ 45 w 505"/>
                  <a:gd name="T63" fmla="*/ 732 h 758"/>
                  <a:gd name="T64" fmla="*/ 33 w 505"/>
                  <a:gd name="T65" fmla="*/ 740 h 758"/>
                  <a:gd name="T66" fmla="*/ 0 w 505"/>
                  <a:gd name="T67" fmla="*/ 757 h 758"/>
                  <a:gd name="T68" fmla="*/ 0 w 505"/>
                  <a:gd name="T69" fmla="*/ 654 h 758"/>
                  <a:gd name="T70" fmla="*/ 5 w 505"/>
                  <a:gd name="T71" fmla="*/ 514 h 758"/>
                  <a:gd name="T72" fmla="*/ 10 w 505"/>
                  <a:gd name="T73" fmla="*/ 300 h 758"/>
                  <a:gd name="T74" fmla="*/ 12 w 505"/>
                  <a:gd name="T75" fmla="*/ 220 h 758"/>
                  <a:gd name="T76" fmla="*/ 18 w 505"/>
                  <a:gd name="T77" fmla="*/ 0 h 758"/>
                  <a:gd name="T78" fmla="*/ 25 w 505"/>
                  <a:gd name="T79" fmla="*/ 0 h 758"/>
                  <a:gd name="T80" fmla="*/ 210 w 505"/>
                  <a:gd name="T81" fmla="*/ 3 h 758"/>
                  <a:gd name="T82" fmla="*/ 504 w 505"/>
                  <a:gd name="T83" fmla="*/ 6 h 7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5"/>
                  <a:gd name="T127" fmla="*/ 0 h 758"/>
                  <a:gd name="T128" fmla="*/ 505 w 505"/>
                  <a:gd name="T129" fmla="*/ 758 h 7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5" name="Freeform 64"/>
              <p:cNvSpPr>
                <a:spLocks/>
              </p:cNvSpPr>
              <p:nvPr/>
            </p:nvSpPr>
            <p:spPr bwMode="auto">
              <a:xfrm>
                <a:off x="1762" y="1419"/>
                <a:ext cx="978" cy="473"/>
              </a:xfrm>
              <a:custGeom>
                <a:avLst/>
                <a:gdLst>
                  <a:gd name="T0" fmla="*/ 3 w 978"/>
                  <a:gd name="T1" fmla="*/ 449 h 475"/>
                  <a:gd name="T2" fmla="*/ 6 w 978"/>
                  <a:gd name="T3" fmla="*/ 435 h 475"/>
                  <a:gd name="T4" fmla="*/ 30 w 978"/>
                  <a:gd name="T5" fmla="*/ 409 h 475"/>
                  <a:gd name="T6" fmla="*/ 41 w 978"/>
                  <a:gd name="T7" fmla="*/ 395 h 475"/>
                  <a:gd name="T8" fmla="*/ 45 w 978"/>
                  <a:gd name="T9" fmla="*/ 375 h 475"/>
                  <a:gd name="T10" fmla="*/ 46 w 978"/>
                  <a:gd name="T11" fmla="*/ 355 h 475"/>
                  <a:gd name="T12" fmla="*/ 55 w 978"/>
                  <a:gd name="T13" fmla="*/ 337 h 475"/>
                  <a:gd name="T14" fmla="*/ 60 w 978"/>
                  <a:gd name="T15" fmla="*/ 315 h 475"/>
                  <a:gd name="T16" fmla="*/ 78 w 978"/>
                  <a:gd name="T17" fmla="*/ 306 h 475"/>
                  <a:gd name="T18" fmla="*/ 108 w 978"/>
                  <a:gd name="T19" fmla="*/ 295 h 475"/>
                  <a:gd name="T20" fmla="*/ 112 w 978"/>
                  <a:gd name="T21" fmla="*/ 266 h 475"/>
                  <a:gd name="T22" fmla="*/ 108 w 978"/>
                  <a:gd name="T23" fmla="*/ 237 h 475"/>
                  <a:gd name="T24" fmla="*/ 77 w 978"/>
                  <a:gd name="T25" fmla="*/ 220 h 475"/>
                  <a:gd name="T26" fmla="*/ 55 w 978"/>
                  <a:gd name="T27" fmla="*/ 197 h 475"/>
                  <a:gd name="T28" fmla="*/ 41 w 978"/>
                  <a:gd name="T29" fmla="*/ 179 h 475"/>
                  <a:gd name="T30" fmla="*/ 28 w 978"/>
                  <a:gd name="T31" fmla="*/ 157 h 475"/>
                  <a:gd name="T32" fmla="*/ 28 w 978"/>
                  <a:gd name="T33" fmla="*/ 140 h 475"/>
                  <a:gd name="T34" fmla="*/ 23 w 978"/>
                  <a:gd name="T35" fmla="*/ 117 h 475"/>
                  <a:gd name="T36" fmla="*/ 25 w 978"/>
                  <a:gd name="T37" fmla="*/ 97 h 475"/>
                  <a:gd name="T38" fmla="*/ 13 w 978"/>
                  <a:gd name="T39" fmla="*/ 70 h 475"/>
                  <a:gd name="T40" fmla="*/ 12 w 978"/>
                  <a:gd name="T41" fmla="*/ 53 h 475"/>
                  <a:gd name="T42" fmla="*/ 12 w 978"/>
                  <a:gd name="T43" fmla="*/ 25 h 475"/>
                  <a:gd name="T44" fmla="*/ 15 w 978"/>
                  <a:gd name="T45" fmla="*/ 15 h 475"/>
                  <a:gd name="T46" fmla="*/ 165 w 978"/>
                  <a:gd name="T47" fmla="*/ 1 h 475"/>
                  <a:gd name="T48" fmla="*/ 273 w 978"/>
                  <a:gd name="T49" fmla="*/ 1 h 475"/>
                  <a:gd name="T50" fmla="*/ 513 w 978"/>
                  <a:gd name="T51" fmla="*/ 5 h 475"/>
                  <a:gd name="T52" fmla="*/ 912 w 978"/>
                  <a:gd name="T53" fmla="*/ 15 h 475"/>
                  <a:gd name="T54" fmla="*/ 912 w 978"/>
                  <a:gd name="T55" fmla="*/ 32 h 475"/>
                  <a:gd name="T56" fmla="*/ 927 w 978"/>
                  <a:gd name="T57" fmla="*/ 57 h 475"/>
                  <a:gd name="T58" fmla="*/ 940 w 978"/>
                  <a:gd name="T59" fmla="*/ 70 h 475"/>
                  <a:gd name="T60" fmla="*/ 945 w 978"/>
                  <a:gd name="T61" fmla="*/ 85 h 475"/>
                  <a:gd name="T62" fmla="*/ 960 w 978"/>
                  <a:gd name="T63" fmla="*/ 97 h 475"/>
                  <a:gd name="T64" fmla="*/ 972 w 978"/>
                  <a:gd name="T65" fmla="*/ 117 h 475"/>
                  <a:gd name="T66" fmla="*/ 970 w 978"/>
                  <a:gd name="T67" fmla="*/ 132 h 475"/>
                  <a:gd name="T68" fmla="*/ 945 w 978"/>
                  <a:gd name="T69" fmla="*/ 137 h 475"/>
                  <a:gd name="T70" fmla="*/ 938 w 978"/>
                  <a:gd name="T71" fmla="*/ 155 h 475"/>
                  <a:gd name="T72" fmla="*/ 947 w 978"/>
                  <a:gd name="T73" fmla="*/ 172 h 475"/>
                  <a:gd name="T74" fmla="*/ 932 w 978"/>
                  <a:gd name="T75" fmla="*/ 184 h 475"/>
                  <a:gd name="T76" fmla="*/ 918 w 978"/>
                  <a:gd name="T77" fmla="*/ 197 h 475"/>
                  <a:gd name="T78" fmla="*/ 900 w 978"/>
                  <a:gd name="T79" fmla="*/ 204 h 475"/>
                  <a:gd name="T80" fmla="*/ 883 w 978"/>
                  <a:gd name="T81" fmla="*/ 212 h 475"/>
                  <a:gd name="T82" fmla="*/ 860 w 978"/>
                  <a:gd name="T83" fmla="*/ 217 h 475"/>
                  <a:gd name="T84" fmla="*/ 842 w 978"/>
                  <a:gd name="T85" fmla="*/ 224 h 475"/>
                  <a:gd name="T86" fmla="*/ 822 w 978"/>
                  <a:gd name="T87" fmla="*/ 235 h 475"/>
                  <a:gd name="T88" fmla="*/ 820 w 978"/>
                  <a:gd name="T89" fmla="*/ 252 h 475"/>
                  <a:gd name="T90" fmla="*/ 838 w 978"/>
                  <a:gd name="T91" fmla="*/ 266 h 475"/>
                  <a:gd name="T92" fmla="*/ 829 w 978"/>
                  <a:gd name="T93" fmla="*/ 284 h 475"/>
                  <a:gd name="T94" fmla="*/ 817 w 978"/>
                  <a:gd name="T95" fmla="*/ 302 h 475"/>
                  <a:gd name="T96" fmla="*/ 807 w 978"/>
                  <a:gd name="T97" fmla="*/ 322 h 475"/>
                  <a:gd name="T98" fmla="*/ 802 w 978"/>
                  <a:gd name="T99" fmla="*/ 340 h 475"/>
                  <a:gd name="T100" fmla="*/ 802 w 978"/>
                  <a:gd name="T101" fmla="*/ 357 h 475"/>
                  <a:gd name="T102" fmla="*/ 800 w 978"/>
                  <a:gd name="T103" fmla="*/ 375 h 475"/>
                  <a:gd name="T104" fmla="*/ 812 w 978"/>
                  <a:gd name="T105" fmla="*/ 389 h 475"/>
                  <a:gd name="T106" fmla="*/ 815 w 978"/>
                  <a:gd name="T107" fmla="*/ 407 h 475"/>
                  <a:gd name="T108" fmla="*/ 830 w 978"/>
                  <a:gd name="T109" fmla="*/ 419 h 475"/>
                  <a:gd name="T110" fmla="*/ 843 w 978"/>
                  <a:gd name="T111" fmla="*/ 426 h 475"/>
                  <a:gd name="T112" fmla="*/ 862 w 978"/>
                  <a:gd name="T113" fmla="*/ 424 h 475"/>
                  <a:gd name="T114" fmla="*/ 862 w 978"/>
                  <a:gd name="T115" fmla="*/ 439 h 475"/>
                  <a:gd name="T116" fmla="*/ 850 w 978"/>
                  <a:gd name="T117" fmla="*/ 455 h 475"/>
                  <a:gd name="T118" fmla="*/ 837 w 978"/>
                  <a:gd name="T119" fmla="*/ 474 h 475"/>
                  <a:gd name="T120" fmla="*/ 282 w 978"/>
                  <a:gd name="T121" fmla="*/ 471 h 475"/>
                  <a:gd name="T122" fmla="*/ 133 w 978"/>
                  <a:gd name="T123" fmla="*/ 467 h 475"/>
                  <a:gd name="T124" fmla="*/ 1 w 978"/>
                  <a:gd name="T125" fmla="*/ 459 h 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8"/>
                  <a:gd name="T190" fmla="*/ 0 h 475"/>
                  <a:gd name="T191" fmla="*/ 978 w 978"/>
                  <a:gd name="T192" fmla="*/ 475 h 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6" name="Freeform 65"/>
              <p:cNvSpPr>
                <a:spLocks/>
              </p:cNvSpPr>
              <p:nvPr/>
            </p:nvSpPr>
            <p:spPr bwMode="auto">
              <a:xfrm>
                <a:off x="4763" y="1594"/>
                <a:ext cx="545" cy="729"/>
              </a:xfrm>
              <a:custGeom>
                <a:avLst/>
                <a:gdLst>
                  <a:gd name="T0" fmla="*/ 396 w 540"/>
                  <a:gd name="T1" fmla="*/ 5 h 729"/>
                  <a:gd name="T2" fmla="*/ 500 w 540"/>
                  <a:gd name="T3" fmla="*/ 0 h 729"/>
                  <a:gd name="T4" fmla="*/ 500 w 540"/>
                  <a:gd name="T5" fmla="*/ 59 h 729"/>
                  <a:gd name="T6" fmla="*/ 505 w 540"/>
                  <a:gd name="T7" fmla="*/ 147 h 729"/>
                  <a:gd name="T8" fmla="*/ 512 w 540"/>
                  <a:gd name="T9" fmla="*/ 277 h 729"/>
                  <a:gd name="T10" fmla="*/ 517 w 540"/>
                  <a:gd name="T11" fmla="*/ 377 h 729"/>
                  <a:gd name="T12" fmla="*/ 520 w 540"/>
                  <a:gd name="T13" fmla="*/ 417 h 729"/>
                  <a:gd name="T14" fmla="*/ 525 w 540"/>
                  <a:gd name="T15" fmla="*/ 472 h 729"/>
                  <a:gd name="T16" fmla="*/ 531 w 540"/>
                  <a:gd name="T17" fmla="*/ 611 h 729"/>
                  <a:gd name="T18" fmla="*/ 539 w 540"/>
                  <a:gd name="T19" fmla="*/ 706 h 729"/>
                  <a:gd name="T20" fmla="*/ 445 w 540"/>
                  <a:gd name="T21" fmla="*/ 711 h 729"/>
                  <a:gd name="T22" fmla="*/ 236 w 540"/>
                  <a:gd name="T23" fmla="*/ 720 h 729"/>
                  <a:gd name="T24" fmla="*/ 181 w 540"/>
                  <a:gd name="T25" fmla="*/ 721 h 729"/>
                  <a:gd name="T26" fmla="*/ 17 w 540"/>
                  <a:gd name="T27" fmla="*/ 728 h 729"/>
                  <a:gd name="T28" fmla="*/ 10 w 540"/>
                  <a:gd name="T29" fmla="*/ 596 h 729"/>
                  <a:gd name="T30" fmla="*/ 8 w 540"/>
                  <a:gd name="T31" fmla="*/ 441 h 729"/>
                  <a:gd name="T32" fmla="*/ 5 w 540"/>
                  <a:gd name="T33" fmla="*/ 412 h 729"/>
                  <a:gd name="T34" fmla="*/ 0 w 540"/>
                  <a:gd name="T35" fmla="*/ 219 h 729"/>
                  <a:gd name="T36" fmla="*/ 5 w 540"/>
                  <a:gd name="T37" fmla="*/ 225 h 729"/>
                  <a:gd name="T38" fmla="*/ 13 w 540"/>
                  <a:gd name="T39" fmla="*/ 232 h 729"/>
                  <a:gd name="T40" fmla="*/ 21 w 540"/>
                  <a:gd name="T41" fmla="*/ 225 h 729"/>
                  <a:gd name="T42" fmla="*/ 23 w 540"/>
                  <a:gd name="T43" fmla="*/ 217 h 729"/>
                  <a:gd name="T44" fmla="*/ 37 w 540"/>
                  <a:gd name="T45" fmla="*/ 215 h 729"/>
                  <a:gd name="T46" fmla="*/ 47 w 540"/>
                  <a:gd name="T47" fmla="*/ 215 h 729"/>
                  <a:gd name="T48" fmla="*/ 53 w 540"/>
                  <a:gd name="T49" fmla="*/ 207 h 729"/>
                  <a:gd name="T50" fmla="*/ 67 w 540"/>
                  <a:gd name="T51" fmla="*/ 199 h 729"/>
                  <a:gd name="T52" fmla="*/ 72 w 540"/>
                  <a:gd name="T53" fmla="*/ 190 h 729"/>
                  <a:gd name="T54" fmla="*/ 74 w 540"/>
                  <a:gd name="T55" fmla="*/ 183 h 729"/>
                  <a:gd name="T56" fmla="*/ 77 w 540"/>
                  <a:gd name="T57" fmla="*/ 170 h 729"/>
                  <a:gd name="T58" fmla="*/ 83 w 540"/>
                  <a:gd name="T59" fmla="*/ 163 h 729"/>
                  <a:gd name="T60" fmla="*/ 90 w 540"/>
                  <a:gd name="T61" fmla="*/ 159 h 729"/>
                  <a:gd name="T62" fmla="*/ 97 w 540"/>
                  <a:gd name="T63" fmla="*/ 165 h 729"/>
                  <a:gd name="T64" fmla="*/ 97 w 540"/>
                  <a:gd name="T65" fmla="*/ 175 h 729"/>
                  <a:gd name="T66" fmla="*/ 99 w 540"/>
                  <a:gd name="T67" fmla="*/ 187 h 729"/>
                  <a:gd name="T68" fmla="*/ 101 w 540"/>
                  <a:gd name="T69" fmla="*/ 199 h 729"/>
                  <a:gd name="T70" fmla="*/ 112 w 540"/>
                  <a:gd name="T71" fmla="*/ 207 h 729"/>
                  <a:gd name="T72" fmla="*/ 122 w 540"/>
                  <a:gd name="T73" fmla="*/ 207 h 729"/>
                  <a:gd name="T74" fmla="*/ 130 w 540"/>
                  <a:gd name="T75" fmla="*/ 215 h 729"/>
                  <a:gd name="T76" fmla="*/ 135 w 540"/>
                  <a:gd name="T77" fmla="*/ 223 h 729"/>
                  <a:gd name="T78" fmla="*/ 144 w 540"/>
                  <a:gd name="T79" fmla="*/ 235 h 729"/>
                  <a:gd name="T80" fmla="*/ 154 w 540"/>
                  <a:gd name="T81" fmla="*/ 241 h 729"/>
                  <a:gd name="T82" fmla="*/ 162 w 540"/>
                  <a:gd name="T83" fmla="*/ 237 h 729"/>
                  <a:gd name="T84" fmla="*/ 170 w 540"/>
                  <a:gd name="T85" fmla="*/ 235 h 729"/>
                  <a:gd name="T86" fmla="*/ 183 w 540"/>
                  <a:gd name="T87" fmla="*/ 237 h 729"/>
                  <a:gd name="T88" fmla="*/ 176 w 540"/>
                  <a:gd name="T89" fmla="*/ 10 h 729"/>
                  <a:gd name="T90" fmla="*/ 241 w 540"/>
                  <a:gd name="T91" fmla="*/ 10 h 729"/>
                  <a:gd name="T92" fmla="*/ 321 w 540"/>
                  <a:gd name="T93" fmla="*/ 5 h 729"/>
                  <a:gd name="T94" fmla="*/ 396 w 540"/>
                  <a:gd name="T95" fmla="*/ 5 h 7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0"/>
                  <a:gd name="T145" fmla="*/ 0 h 729"/>
                  <a:gd name="T146" fmla="*/ 540 w 540"/>
                  <a:gd name="T147" fmla="*/ 729 h 7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7" name="Freeform 66"/>
              <p:cNvSpPr>
                <a:spLocks/>
              </p:cNvSpPr>
              <p:nvPr/>
            </p:nvSpPr>
            <p:spPr bwMode="auto">
              <a:xfrm>
                <a:off x="4378" y="746"/>
                <a:ext cx="626" cy="1103"/>
              </a:xfrm>
              <a:custGeom>
                <a:avLst/>
                <a:gdLst>
                  <a:gd name="T0" fmla="*/ 548 w 626"/>
                  <a:gd name="T1" fmla="*/ 72 h 1103"/>
                  <a:gd name="T2" fmla="*/ 511 w 626"/>
                  <a:gd name="T3" fmla="*/ 237 h 1103"/>
                  <a:gd name="T4" fmla="*/ 558 w 626"/>
                  <a:gd name="T5" fmla="*/ 373 h 1103"/>
                  <a:gd name="T6" fmla="*/ 620 w 626"/>
                  <a:gd name="T7" fmla="*/ 779 h 1103"/>
                  <a:gd name="T8" fmla="*/ 555 w 626"/>
                  <a:gd name="T9" fmla="*/ 1085 h 1103"/>
                  <a:gd name="T10" fmla="*/ 518 w 626"/>
                  <a:gd name="T11" fmla="*/ 1072 h 1103"/>
                  <a:gd name="T12" fmla="*/ 486 w 626"/>
                  <a:gd name="T13" fmla="*/ 1048 h 1103"/>
                  <a:gd name="T14" fmla="*/ 473 w 626"/>
                  <a:gd name="T15" fmla="*/ 1008 h 1103"/>
                  <a:gd name="T16" fmla="*/ 456 w 626"/>
                  <a:gd name="T17" fmla="*/ 1039 h 1103"/>
                  <a:gd name="T18" fmla="*/ 423 w 626"/>
                  <a:gd name="T19" fmla="*/ 1065 h 1103"/>
                  <a:gd name="T20" fmla="*/ 388 w 626"/>
                  <a:gd name="T21" fmla="*/ 1074 h 1103"/>
                  <a:gd name="T22" fmla="*/ 361 w 626"/>
                  <a:gd name="T23" fmla="*/ 1057 h 1103"/>
                  <a:gd name="T24" fmla="*/ 329 w 626"/>
                  <a:gd name="T25" fmla="*/ 1060 h 1103"/>
                  <a:gd name="T26" fmla="*/ 277 w 626"/>
                  <a:gd name="T27" fmla="*/ 1065 h 1103"/>
                  <a:gd name="T28" fmla="*/ 259 w 626"/>
                  <a:gd name="T29" fmla="*/ 1090 h 1103"/>
                  <a:gd name="T30" fmla="*/ 215 w 626"/>
                  <a:gd name="T31" fmla="*/ 1095 h 1103"/>
                  <a:gd name="T32" fmla="*/ 186 w 626"/>
                  <a:gd name="T33" fmla="*/ 1067 h 1103"/>
                  <a:gd name="T34" fmla="*/ 168 w 626"/>
                  <a:gd name="T35" fmla="*/ 1023 h 1103"/>
                  <a:gd name="T36" fmla="*/ 140 w 626"/>
                  <a:gd name="T37" fmla="*/ 994 h 1103"/>
                  <a:gd name="T38" fmla="*/ 110 w 626"/>
                  <a:gd name="T39" fmla="*/ 974 h 1103"/>
                  <a:gd name="T40" fmla="*/ 80 w 626"/>
                  <a:gd name="T41" fmla="*/ 988 h 1103"/>
                  <a:gd name="T42" fmla="*/ 39 w 626"/>
                  <a:gd name="T43" fmla="*/ 1015 h 1103"/>
                  <a:gd name="T44" fmla="*/ 28 w 626"/>
                  <a:gd name="T45" fmla="*/ 977 h 1103"/>
                  <a:gd name="T46" fmla="*/ 17 w 626"/>
                  <a:gd name="T47" fmla="*/ 930 h 1103"/>
                  <a:gd name="T48" fmla="*/ 32 w 626"/>
                  <a:gd name="T49" fmla="*/ 877 h 1103"/>
                  <a:gd name="T50" fmla="*/ 90 w 626"/>
                  <a:gd name="T51" fmla="*/ 867 h 1103"/>
                  <a:gd name="T52" fmla="*/ 105 w 626"/>
                  <a:gd name="T53" fmla="*/ 840 h 1103"/>
                  <a:gd name="T54" fmla="*/ 93 w 626"/>
                  <a:gd name="T55" fmla="*/ 799 h 1103"/>
                  <a:gd name="T56" fmla="*/ 128 w 626"/>
                  <a:gd name="T57" fmla="*/ 783 h 1103"/>
                  <a:gd name="T58" fmla="*/ 128 w 626"/>
                  <a:gd name="T59" fmla="*/ 737 h 1103"/>
                  <a:gd name="T60" fmla="*/ 152 w 626"/>
                  <a:gd name="T61" fmla="*/ 670 h 1103"/>
                  <a:gd name="T62" fmla="*/ 133 w 626"/>
                  <a:gd name="T63" fmla="*/ 632 h 1103"/>
                  <a:gd name="T64" fmla="*/ 122 w 626"/>
                  <a:gd name="T65" fmla="*/ 575 h 1103"/>
                  <a:gd name="T66" fmla="*/ 112 w 626"/>
                  <a:gd name="T67" fmla="*/ 530 h 1103"/>
                  <a:gd name="T68" fmla="*/ 112 w 626"/>
                  <a:gd name="T69" fmla="*/ 492 h 1103"/>
                  <a:gd name="T70" fmla="*/ 133 w 626"/>
                  <a:gd name="T71" fmla="*/ 450 h 1103"/>
                  <a:gd name="T72" fmla="*/ 150 w 626"/>
                  <a:gd name="T73" fmla="*/ 419 h 1103"/>
                  <a:gd name="T74" fmla="*/ 152 w 626"/>
                  <a:gd name="T75" fmla="*/ 375 h 1103"/>
                  <a:gd name="T76" fmla="*/ 168 w 626"/>
                  <a:gd name="T77" fmla="*/ 339 h 1103"/>
                  <a:gd name="T78" fmla="*/ 160 w 626"/>
                  <a:gd name="T79" fmla="*/ 303 h 1103"/>
                  <a:gd name="T80" fmla="*/ 150 w 626"/>
                  <a:gd name="T81" fmla="*/ 263 h 1103"/>
                  <a:gd name="T82" fmla="*/ 147 w 626"/>
                  <a:gd name="T83" fmla="*/ 237 h 1103"/>
                  <a:gd name="T84" fmla="*/ 137 w 626"/>
                  <a:gd name="T85" fmla="*/ 217 h 1103"/>
                  <a:gd name="T86" fmla="*/ 122 w 626"/>
                  <a:gd name="T87" fmla="*/ 181 h 1103"/>
                  <a:gd name="T88" fmla="*/ 97 w 626"/>
                  <a:gd name="T89" fmla="*/ 135 h 1103"/>
                  <a:gd name="T90" fmla="*/ 97 w 626"/>
                  <a:gd name="T91" fmla="*/ 101 h 1103"/>
                  <a:gd name="T92" fmla="*/ 90 w 626"/>
                  <a:gd name="T93" fmla="*/ 48 h 1103"/>
                  <a:gd name="T94" fmla="*/ 85 w 626"/>
                  <a:gd name="T95" fmla="*/ 21 h 11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6"/>
                  <a:gd name="T145" fmla="*/ 0 h 1103"/>
                  <a:gd name="T146" fmla="*/ 626 w 626"/>
                  <a:gd name="T147" fmla="*/ 1103 h 11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8" name="Freeform 67"/>
              <p:cNvSpPr>
                <a:spLocks/>
              </p:cNvSpPr>
              <p:nvPr/>
            </p:nvSpPr>
            <p:spPr bwMode="auto">
              <a:xfrm>
                <a:off x="1206" y="2403"/>
                <a:ext cx="660" cy="392"/>
              </a:xfrm>
              <a:custGeom>
                <a:avLst/>
                <a:gdLst>
                  <a:gd name="T0" fmla="*/ 388 w 660"/>
                  <a:gd name="T1" fmla="*/ 201 h 392"/>
                  <a:gd name="T2" fmla="*/ 406 w 660"/>
                  <a:gd name="T3" fmla="*/ 197 h 392"/>
                  <a:gd name="T4" fmla="*/ 411 w 660"/>
                  <a:gd name="T5" fmla="*/ 202 h 392"/>
                  <a:gd name="T6" fmla="*/ 418 w 660"/>
                  <a:gd name="T7" fmla="*/ 215 h 392"/>
                  <a:gd name="T8" fmla="*/ 426 w 660"/>
                  <a:gd name="T9" fmla="*/ 234 h 392"/>
                  <a:gd name="T10" fmla="*/ 442 w 660"/>
                  <a:gd name="T11" fmla="*/ 241 h 392"/>
                  <a:gd name="T12" fmla="*/ 458 w 660"/>
                  <a:gd name="T13" fmla="*/ 252 h 392"/>
                  <a:gd name="T14" fmla="*/ 466 w 660"/>
                  <a:gd name="T15" fmla="*/ 270 h 392"/>
                  <a:gd name="T16" fmla="*/ 471 w 660"/>
                  <a:gd name="T17" fmla="*/ 289 h 392"/>
                  <a:gd name="T18" fmla="*/ 489 w 660"/>
                  <a:gd name="T19" fmla="*/ 296 h 392"/>
                  <a:gd name="T20" fmla="*/ 504 w 660"/>
                  <a:gd name="T21" fmla="*/ 312 h 392"/>
                  <a:gd name="T22" fmla="*/ 526 w 660"/>
                  <a:gd name="T23" fmla="*/ 319 h 392"/>
                  <a:gd name="T24" fmla="*/ 546 w 660"/>
                  <a:gd name="T25" fmla="*/ 316 h 392"/>
                  <a:gd name="T26" fmla="*/ 571 w 660"/>
                  <a:gd name="T27" fmla="*/ 321 h 392"/>
                  <a:gd name="T28" fmla="*/ 582 w 660"/>
                  <a:gd name="T29" fmla="*/ 332 h 392"/>
                  <a:gd name="T30" fmla="*/ 591 w 660"/>
                  <a:gd name="T31" fmla="*/ 354 h 392"/>
                  <a:gd name="T32" fmla="*/ 600 w 660"/>
                  <a:gd name="T33" fmla="*/ 372 h 392"/>
                  <a:gd name="T34" fmla="*/ 616 w 660"/>
                  <a:gd name="T35" fmla="*/ 388 h 392"/>
                  <a:gd name="T36" fmla="*/ 636 w 660"/>
                  <a:gd name="T37" fmla="*/ 383 h 392"/>
                  <a:gd name="T38" fmla="*/ 654 w 660"/>
                  <a:gd name="T39" fmla="*/ 386 h 392"/>
                  <a:gd name="T40" fmla="*/ 356 w 660"/>
                  <a:gd name="T41" fmla="*/ 386 h 392"/>
                  <a:gd name="T42" fmla="*/ 110 w 660"/>
                  <a:gd name="T43" fmla="*/ 381 h 392"/>
                  <a:gd name="T44" fmla="*/ 21 w 660"/>
                  <a:gd name="T45" fmla="*/ 352 h 392"/>
                  <a:gd name="T46" fmla="*/ 28 w 660"/>
                  <a:gd name="T47" fmla="*/ 170 h 392"/>
                  <a:gd name="T48" fmla="*/ 0 w 660"/>
                  <a:gd name="T49" fmla="*/ 167 h 392"/>
                  <a:gd name="T50" fmla="*/ 5 w 660"/>
                  <a:gd name="T51" fmla="*/ 88 h 392"/>
                  <a:gd name="T52" fmla="*/ 88 w 660"/>
                  <a:gd name="T53" fmla="*/ 75 h 392"/>
                  <a:gd name="T54" fmla="*/ 106 w 660"/>
                  <a:gd name="T55" fmla="*/ 70 h 392"/>
                  <a:gd name="T56" fmla="*/ 133 w 660"/>
                  <a:gd name="T57" fmla="*/ 60 h 392"/>
                  <a:gd name="T58" fmla="*/ 138 w 660"/>
                  <a:gd name="T59" fmla="*/ 39 h 392"/>
                  <a:gd name="T60" fmla="*/ 161 w 660"/>
                  <a:gd name="T61" fmla="*/ 33 h 392"/>
                  <a:gd name="T62" fmla="*/ 181 w 660"/>
                  <a:gd name="T63" fmla="*/ 8 h 392"/>
                  <a:gd name="T64" fmla="*/ 188 w 660"/>
                  <a:gd name="T65" fmla="*/ 12 h 392"/>
                  <a:gd name="T66" fmla="*/ 175 w 660"/>
                  <a:gd name="T67" fmla="*/ 39 h 392"/>
                  <a:gd name="T68" fmla="*/ 164 w 660"/>
                  <a:gd name="T69" fmla="*/ 73 h 392"/>
                  <a:gd name="T70" fmla="*/ 144 w 660"/>
                  <a:gd name="T71" fmla="*/ 88 h 392"/>
                  <a:gd name="T72" fmla="*/ 151 w 660"/>
                  <a:gd name="T73" fmla="*/ 92 h 392"/>
                  <a:gd name="T74" fmla="*/ 177 w 660"/>
                  <a:gd name="T75" fmla="*/ 73 h 392"/>
                  <a:gd name="T76" fmla="*/ 184 w 660"/>
                  <a:gd name="T77" fmla="*/ 40 h 392"/>
                  <a:gd name="T78" fmla="*/ 188 w 660"/>
                  <a:gd name="T79" fmla="*/ 65 h 392"/>
                  <a:gd name="T80" fmla="*/ 181 w 660"/>
                  <a:gd name="T81" fmla="*/ 90 h 392"/>
                  <a:gd name="T82" fmla="*/ 191 w 660"/>
                  <a:gd name="T83" fmla="*/ 112 h 392"/>
                  <a:gd name="T84" fmla="*/ 201 w 660"/>
                  <a:gd name="T85" fmla="*/ 115 h 392"/>
                  <a:gd name="T86" fmla="*/ 210 w 660"/>
                  <a:gd name="T87" fmla="*/ 75 h 392"/>
                  <a:gd name="T88" fmla="*/ 208 w 660"/>
                  <a:gd name="T89" fmla="*/ 35 h 392"/>
                  <a:gd name="T90" fmla="*/ 246 w 660"/>
                  <a:gd name="T91" fmla="*/ 33 h 392"/>
                  <a:gd name="T92" fmla="*/ 248 w 660"/>
                  <a:gd name="T93" fmla="*/ 70 h 392"/>
                  <a:gd name="T94" fmla="*/ 251 w 660"/>
                  <a:gd name="T95" fmla="*/ 52 h 392"/>
                  <a:gd name="T96" fmla="*/ 251 w 660"/>
                  <a:gd name="T97" fmla="*/ 13 h 392"/>
                  <a:gd name="T98" fmla="*/ 273 w 660"/>
                  <a:gd name="T99" fmla="*/ 33 h 392"/>
                  <a:gd name="T100" fmla="*/ 284 w 660"/>
                  <a:gd name="T101" fmla="*/ 59 h 392"/>
                  <a:gd name="T102" fmla="*/ 302 w 660"/>
                  <a:gd name="T103" fmla="*/ 73 h 392"/>
                  <a:gd name="T104" fmla="*/ 338 w 660"/>
                  <a:gd name="T105" fmla="*/ 88 h 392"/>
                  <a:gd name="T106" fmla="*/ 333 w 660"/>
                  <a:gd name="T107" fmla="*/ 108 h 392"/>
                  <a:gd name="T108" fmla="*/ 342 w 660"/>
                  <a:gd name="T109" fmla="*/ 125 h 392"/>
                  <a:gd name="T110" fmla="*/ 348 w 660"/>
                  <a:gd name="T111" fmla="*/ 148 h 392"/>
                  <a:gd name="T112" fmla="*/ 356 w 660"/>
                  <a:gd name="T113" fmla="*/ 167 h 392"/>
                  <a:gd name="T114" fmla="*/ 374 w 660"/>
                  <a:gd name="T115" fmla="*/ 174 h 392"/>
                  <a:gd name="T116" fmla="*/ 374 w 660"/>
                  <a:gd name="T117" fmla="*/ 18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0"/>
                  <a:gd name="T178" fmla="*/ 0 h 392"/>
                  <a:gd name="T179" fmla="*/ 660 w 660"/>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69" name="Freeform 68"/>
              <p:cNvSpPr>
                <a:spLocks/>
              </p:cNvSpPr>
              <p:nvPr/>
            </p:nvSpPr>
            <p:spPr bwMode="auto">
              <a:xfrm>
                <a:off x="3994" y="2927"/>
                <a:ext cx="711" cy="557"/>
              </a:xfrm>
              <a:custGeom>
                <a:avLst/>
                <a:gdLst>
                  <a:gd name="T0" fmla="*/ 25 w 711"/>
                  <a:gd name="T1" fmla="*/ 349 h 554"/>
                  <a:gd name="T2" fmla="*/ 45 w 711"/>
                  <a:gd name="T3" fmla="*/ 339 h 554"/>
                  <a:gd name="T4" fmla="*/ 119 w 711"/>
                  <a:gd name="T5" fmla="*/ 326 h 554"/>
                  <a:gd name="T6" fmla="*/ 130 w 711"/>
                  <a:gd name="T7" fmla="*/ 311 h 554"/>
                  <a:gd name="T8" fmla="*/ 142 w 711"/>
                  <a:gd name="T9" fmla="*/ 294 h 554"/>
                  <a:gd name="T10" fmla="*/ 164 w 711"/>
                  <a:gd name="T11" fmla="*/ 289 h 554"/>
                  <a:gd name="T12" fmla="*/ 182 w 711"/>
                  <a:gd name="T13" fmla="*/ 284 h 554"/>
                  <a:gd name="T14" fmla="*/ 175 w 711"/>
                  <a:gd name="T15" fmla="*/ 264 h 554"/>
                  <a:gd name="T16" fmla="*/ 184 w 711"/>
                  <a:gd name="T17" fmla="*/ 244 h 554"/>
                  <a:gd name="T18" fmla="*/ 217 w 711"/>
                  <a:gd name="T19" fmla="*/ 227 h 554"/>
                  <a:gd name="T20" fmla="*/ 227 w 711"/>
                  <a:gd name="T21" fmla="*/ 209 h 554"/>
                  <a:gd name="T22" fmla="*/ 246 w 711"/>
                  <a:gd name="T23" fmla="*/ 197 h 554"/>
                  <a:gd name="T24" fmla="*/ 266 w 711"/>
                  <a:gd name="T25" fmla="*/ 173 h 554"/>
                  <a:gd name="T26" fmla="*/ 266 w 711"/>
                  <a:gd name="T27" fmla="*/ 152 h 554"/>
                  <a:gd name="T28" fmla="*/ 275 w 711"/>
                  <a:gd name="T29" fmla="*/ 117 h 554"/>
                  <a:gd name="T30" fmla="*/ 277 w 711"/>
                  <a:gd name="T31" fmla="*/ 93 h 554"/>
                  <a:gd name="T32" fmla="*/ 311 w 711"/>
                  <a:gd name="T33" fmla="*/ 65 h 554"/>
                  <a:gd name="T34" fmla="*/ 333 w 711"/>
                  <a:gd name="T35" fmla="*/ 35 h 554"/>
                  <a:gd name="T36" fmla="*/ 355 w 711"/>
                  <a:gd name="T37" fmla="*/ 26 h 554"/>
                  <a:gd name="T38" fmla="*/ 366 w 711"/>
                  <a:gd name="T39" fmla="*/ 12 h 554"/>
                  <a:gd name="T40" fmla="*/ 384 w 711"/>
                  <a:gd name="T41" fmla="*/ 10 h 554"/>
                  <a:gd name="T42" fmla="*/ 402 w 711"/>
                  <a:gd name="T43" fmla="*/ 17 h 554"/>
                  <a:gd name="T44" fmla="*/ 428 w 711"/>
                  <a:gd name="T45" fmla="*/ 20 h 554"/>
                  <a:gd name="T46" fmla="*/ 446 w 711"/>
                  <a:gd name="T47" fmla="*/ 6 h 554"/>
                  <a:gd name="T48" fmla="*/ 481 w 711"/>
                  <a:gd name="T49" fmla="*/ 0 h 554"/>
                  <a:gd name="T50" fmla="*/ 494 w 711"/>
                  <a:gd name="T51" fmla="*/ 6 h 554"/>
                  <a:gd name="T52" fmla="*/ 521 w 711"/>
                  <a:gd name="T53" fmla="*/ 1 h 554"/>
                  <a:gd name="T54" fmla="*/ 535 w 711"/>
                  <a:gd name="T55" fmla="*/ 35 h 554"/>
                  <a:gd name="T56" fmla="*/ 533 w 711"/>
                  <a:gd name="T57" fmla="*/ 274 h 554"/>
                  <a:gd name="T58" fmla="*/ 618 w 711"/>
                  <a:gd name="T59" fmla="*/ 272 h 554"/>
                  <a:gd name="T60" fmla="*/ 622 w 711"/>
                  <a:gd name="T61" fmla="*/ 349 h 554"/>
                  <a:gd name="T62" fmla="*/ 710 w 711"/>
                  <a:gd name="T63" fmla="*/ 532 h 554"/>
                  <a:gd name="T64" fmla="*/ 431 w 711"/>
                  <a:gd name="T65" fmla="*/ 543 h 554"/>
                  <a:gd name="T66" fmla="*/ 306 w 711"/>
                  <a:gd name="T67" fmla="*/ 546 h 554"/>
                  <a:gd name="T68" fmla="*/ 39 w 711"/>
                  <a:gd name="T69" fmla="*/ 553 h 554"/>
                  <a:gd name="T70" fmla="*/ 66 w 711"/>
                  <a:gd name="T71" fmla="*/ 528 h 554"/>
                  <a:gd name="T72" fmla="*/ 65 w 711"/>
                  <a:gd name="T73" fmla="*/ 506 h 554"/>
                  <a:gd name="T74" fmla="*/ 66 w 711"/>
                  <a:gd name="T75" fmla="*/ 483 h 554"/>
                  <a:gd name="T76" fmla="*/ 50 w 711"/>
                  <a:gd name="T77" fmla="*/ 439 h 554"/>
                  <a:gd name="T78" fmla="*/ 39 w 711"/>
                  <a:gd name="T79" fmla="*/ 421 h 554"/>
                  <a:gd name="T80" fmla="*/ 0 w 711"/>
                  <a:gd name="T81" fmla="*/ 381 h 554"/>
                  <a:gd name="T82" fmla="*/ 6 w 711"/>
                  <a:gd name="T83" fmla="*/ 362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1"/>
                  <a:gd name="T127" fmla="*/ 0 h 554"/>
                  <a:gd name="T128" fmla="*/ 711 w 711"/>
                  <a:gd name="T129" fmla="*/ 554 h 5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0" name="Freeform 69"/>
              <p:cNvSpPr>
                <a:spLocks/>
              </p:cNvSpPr>
              <p:nvPr/>
            </p:nvSpPr>
            <p:spPr bwMode="auto">
              <a:xfrm>
                <a:off x="4516" y="2304"/>
                <a:ext cx="822" cy="757"/>
              </a:xfrm>
              <a:custGeom>
                <a:avLst/>
                <a:gdLst>
                  <a:gd name="T0" fmla="*/ 583 w 823"/>
                  <a:gd name="T1" fmla="*/ 588 h 757"/>
                  <a:gd name="T2" fmla="*/ 580 w 823"/>
                  <a:gd name="T3" fmla="*/ 563 h 757"/>
                  <a:gd name="T4" fmla="*/ 557 w 823"/>
                  <a:gd name="T5" fmla="*/ 552 h 757"/>
                  <a:gd name="T6" fmla="*/ 535 w 823"/>
                  <a:gd name="T7" fmla="*/ 530 h 757"/>
                  <a:gd name="T8" fmla="*/ 515 w 823"/>
                  <a:gd name="T9" fmla="*/ 512 h 757"/>
                  <a:gd name="T10" fmla="*/ 483 w 823"/>
                  <a:gd name="T11" fmla="*/ 532 h 757"/>
                  <a:gd name="T12" fmla="*/ 445 w 823"/>
                  <a:gd name="T13" fmla="*/ 539 h 757"/>
                  <a:gd name="T14" fmla="*/ 417 w 823"/>
                  <a:gd name="T15" fmla="*/ 536 h 757"/>
                  <a:gd name="T16" fmla="*/ 375 w 823"/>
                  <a:gd name="T17" fmla="*/ 516 h 757"/>
                  <a:gd name="T18" fmla="*/ 330 w 823"/>
                  <a:gd name="T19" fmla="*/ 532 h 757"/>
                  <a:gd name="T20" fmla="*/ 321 w 823"/>
                  <a:gd name="T21" fmla="*/ 564 h 757"/>
                  <a:gd name="T22" fmla="*/ 297 w 823"/>
                  <a:gd name="T23" fmla="*/ 588 h 757"/>
                  <a:gd name="T24" fmla="*/ 263 w 823"/>
                  <a:gd name="T25" fmla="*/ 591 h 757"/>
                  <a:gd name="T26" fmla="*/ 250 w 823"/>
                  <a:gd name="T27" fmla="*/ 614 h 757"/>
                  <a:gd name="T28" fmla="*/ 228 w 823"/>
                  <a:gd name="T29" fmla="*/ 624 h 757"/>
                  <a:gd name="T30" fmla="*/ 172 w 823"/>
                  <a:gd name="T31" fmla="*/ 624 h 757"/>
                  <a:gd name="T32" fmla="*/ 135 w 823"/>
                  <a:gd name="T33" fmla="*/ 637 h 757"/>
                  <a:gd name="T34" fmla="*/ 105 w 823"/>
                  <a:gd name="T35" fmla="*/ 646 h 757"/>
                  <a:gd name="T36" fmla="*/ 72 w 823"/>
                  <a:gd name="T37" fmla="*/ 657 h 757"/>
                  <a:gd name="T38" fmla="*/ 46 w 823"/>
                  <a:gd name="T39" fmla="*/ 648 h 757"/>
                  <a:gd name="T40" fmla="*/ 26 w 823"/>
                  <a:gd name="T41" fmla="*/ 624 h 757"/>
                  <a:gd name="T42" fmla="*/ 33 w 823"/>
                  <a:gd name="T43" fmla="*/ 596 h 757"/>
                  <a:gd name="T44" fmla="*/ 15 w 823"/>
                  <a:gd name="T45" fmla="*/ 578 h 757"/>
                  <a:gd name="T46" fmla="*/ 19 w 823"/>
                  <a:gd name="T47" fmla="*/ 548 h 757"/>
                  <a:gd name="T48" fmla="*/ 26 w 823"/>
                  <a:gd name="T49" fmla="*/ 496 h 757"/>
                  <a:gd name="T50" fmla="*/ 45 w 823"/>
                  <a:gd name="T51" fmla="*/ 486 h 757"/>
                  <a:gd name="T52" fmla="*/ 86 w 823"/>
                  <a:gd name="T53" fmla="*/ 468 h 757"/>
                  <a:gd name="T54" fmla="*/ 121 w 823"/>
                  <a:gd name="T55" fmla="*/ 463 h 757"/>
                  <a:gd name="T56" fmla="*/ 145 w 823"/>
                  <a:gd name="T57" fmla="*/ 446 h 757"/>
                  <a:gd name="T58" fmla="*/ 150 w 823"/>
                  <a:gd name="T59" fmla="*/ 426 h 757"/>
                  <a:gd name="T60" fmla="*/ 165 w 823"/>
                  <a:gd name="T61" fmla="*/ 403 h 757"/>
                  <a:gd name="T62" fmla="*/ 172 w 823"/>
                  <a:gd name="T63" fmla="*/ 380 h 757"/>
                  <a:gd name="T64" fmla="*/ 179 w 823"/>
                  <a:gd name="T65" fmla="*/ 190 h 757"/>
                  <a:gd name="T66" fmla="*/ 427 w 823"/>
                  <a:gd name="T67" fmla="*/ 13 h 757"/>
                  <a:gd name="T68" fmla="*/ 783 w 823"/>
                  <a:gd name="T69" fmla="*/ 0 h 757"/>
                  <a:gd name="T70" fmla="*/ 795 w 823"/>
                  <a:gd name="T71" fmla="*/ 258 h 757"/>
                  <a:gd name="T72" fmla="*/ 810 w 823"/>
                  <a:gd name="T73" fmla="*/ 521 h 757"/>
                  <a:gd name="T74" fmla="*/ 822 w 823"/>
                  <a:gd name="T75" fmla="*/ 748 h 757"/>
                  <a:gd name="T76" fmla="*/ 779 w 823"/>
                  <a:gd name="T77" fmla="*/ 751 h 757"/>
                  <a:gd name="T78" fmla="*/ 752 w 823"/>
                  <a:gd name="T79" fmla="*/ 748 h 757"/>
                  <a:gd name="T80" fmla="*/ 715 w 823"/>
                  <a:gd name="T81" fmla="*/ 756 h 757"/>
                  <a:gd name="T82" fmla="*/ 707 w 823"/>
                  <a:gd name="T83" fmla="*/ 729 h 757"/>
                  <a:gd name="T84" fmla="*/ 685 w 823"/>
                  <a:gd name="T85" fmla="*/ 711 h 757"/>
                  <a:gd name="T86" fmla="*/ 685 w 823"/>
                  <a:gd name="T87" fmla="*/ 676 h 757"/>
                  <a:gd name="T88" fmla="*/ 672 w 823"/>
                  <a:gd name="T89" fmla="*/ 648 h 757"/>
                  <a:gd name="T90" fmla="*/ 645 w 823"/>
                  <a:gd name="T91" fmla="*/ 623 h 757"/>
                  <a:gd name="T92" fmla="*/ 615 w 823"/>
                  <a:gd name="T93" fmla="*/ 614 h 7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3"/>
                  <a:gd name="T142" fmla="*/ 0 h 757"/>
                  <a:gd name="T143" fmla="*/ 823 w 823"/>
                  <a:gd name="T144" fmla="*/ 757 h 75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1" name="Freeform 70"/>
              <p:cNvSpPr>
                <a:spLocks/>
              </p:cNvSpPr>
              <p:nvPr/>
            </p:nvSpPr>
            <p:spPr bwMode="auto">
              <a:xfrm>
                <a:off x="2316" y="2515"/>
                <a:ext cx="1120" cy="942"/>
              </a:xfrm>
              <a:custGeom>
                <a:avLst/>
                <a:gdLst>
                  <a:gd name="T0" fmla="*/ 819 w 1121"/>
                  <a:gd name="T1" fmla="*/ 941 h 942"/>
                  <a:gd name="T2" fmla="*/ 50 w 1121"/>
                  <a:gd name="T3" fmla="*/ 936 h 942"/>
                  <a:gd name="T4" fmla="*/ 15 w 1121"/>
                  <a:gd name="T5" fmla="*/ 626 h 942"/>
                  <a:gd name="T6" fmla="*/ 46 w 1121"/>
                  <a:gd name="T7" fmla="*/ 626 h 942"/>
                  <a:gd name="T8" fmla="*/ 83 w 1121"/>
                  <a:gd name="T9" fmla="*/ 626 h 942"/>
                  <a:gd name="T10" fmla="*/ 85 w 1121"/>
                  <a:gd name="T11" fmla="*/ 595 h 942"/>
                  <a:gd name="T12" fmla="*/ 66 w 1121"/>
                  <a:gd name="T13" fmla="*/ 558 h 942"/>
                  <a:gd name="T14" fmla="*/ 65 w 1121"/>
                  <a:gd name="T15" fmla="*/ 529 h 942"/>
                  <a:gd name="T16" fmla="*/ 46 w 1121"/>
                  <a:gd name="T17" fmla="*/ 506 h 942"/>
                  <a:gd name="T18" fmla="*/ 66 w 1121"/>
                  <a:gd name="T19" fmla="*/ 488 h 942"/>
                  <a:gd name="T20" fmla="*/ 68 w 1121"/>
                  <a:gd name="T21" fmla="*/ 461 h 942"/>
                  <a:gd name="T22" fmla="*/ 80 w 1121"/>
                  <a:gd name="T23" fmla="*/ 438 h 942"/>
                  <a:gd name="T24" fmla="*/ 92 w 1121"/>
                  <a:gd name="T25" fmla="*/ 415 h 942"/>
                  <a:gd name="T26" fmla="*/ 73 w 1121"/>
                  <a:gd name="T27" fmla="*/ 390 h 942"/>
                  <a:gd name="T28" fmla="*/ 79 w 1121"/>
                  <a:gd name="T29" fmla="*/ 361 h 942"/>
                  <a:gd name="T30" fmla="*/ 103 w 1121"/>
                  <a:gd name="T31" fmla="*/ 351 h 942"/>
                  <a:gd name="T32" fmla="*/ 115 w 1121"/>
                  <a:gd name="T33" fmla="*/ 331 h 942"/>
                  <a:gd name="T34" fmla="*/ 88 w 1121"/>
                  <a:gd name="T35" fmla="*/ 323 h 942"/>
                  <a:gd name="T36" fmla="*/ 68 w 1121"/>
                  <a:gd name="T37" fmla="*/ 301 h 942"/>
                  <a:gd name="T38" fmla="*/ 53 w 1121"/>
                  <a:gd name="T39" fmla="*/ 278 h 942"/>
                  <a:gd name="T40" fmla="*/ 48 w 1121"/>
                  <a:gd name="T41" fmla="*/ 253 h 942"/>
                  <a:gd name="T42" fmla="*/ 33 w 1121"/>
                  <a:gd name="T43" fmla="*/ 223 h 942"/>
                  <a:gd name="T44" fmla="*/ 21 w 1121"/>
                  <a:gd name="T45" fmla="*/ 198 h 942"/>
                  <a:gd name="T46" fmla="*/ 10 w 1121"/>
                  <a:gd name="T47" fmla="*/ 181 h 942"/>
                  <a:gd name="T48" fmla="*/ 28 w 1121"/>
                  <a:gd name="T49" fmla="*/ 153 h 942"/>
                  <a:gd name="T50" fmla="*/ 50 w 1121"/>
                  <a:gd name="T51" fmla="*/ 141 h 942"/>
                  <a:gd name="T52" fmla="*/ 48 w 1121"/>
                  <a:gd name="T53" fmla="*/ 108 h 942"/>
                  <a:gd name="T54" fmla="*/ 68 w 1121"/>
                  <a:gd name="T55" fmla="*/ 88 h 942"/>
                  <a:gd name="T56" fmla="*/ 83 w 1121"/>
                  <a:gd name="T57" fmla="*/ 65 h 942"/>
                  <a:gd name="T58" fmla="*/ 103 w 1121"/>
                  <a:gd name="T59" fmla="*/ 18 h 942"/>
                  <a:gd name="T60" fmla="*/ 103 w 1121"/>
                  <a:gd name="T61" fmla="*/ 1 h 942"/>
                  <a:gd name="T62" fmla="*/ 125 w 1121"/>
                  <a:gd name="T63" fmla="*/ 5 h 942"/>
                  <a:gd name="T64" fmla="*/ 148 w 1121"/>
                  <a:gd name="T65" fmla="*/ 1 h 942"/>
                  <a:gd name="T66" fmla="*/ 175 w 1121"/>
                  <a:gd name="T67" fmla="*/ 1 h 942"/>
                  <a:gd name="T68" fmla="*/ 205 w 1121"/>
                  <a:gd name="T69" fmla="*/ 15 h 942"/>
                  <a:gd name="T70" fmla="*/ 228 w 1121"/>
                  <a:gd name="T71" fmla="*/ 35 h 942"/>
                  <a:gd name="T72" fmla="*/ 250 w 1121"/>
                  <a:gd name="T73" fmla="*/ 53 h 942"/>
                  <a:gd name="T74" fmla="*/ 270 w 1121"/>
                  <a:gd name="T75" fmla="*/ 75 h 942"/>
                  <a:gd name="T76" fmla="*/ 297 w 1121"/>
                  <a:gd name="T77" fmla="*/ 106 h 942"/>
                  <a:gd name="T78" fmla="*/ 314 w 1121"/>
                  <a:gd name="T79" fmla="*/ 133 h 942"/>
                  <a:gd name="T80" fmla="*/ 335 w 1121"/>
                  <a:gd name="T81" fmla="*/ 157 h 942"/>
                  <a:gd name="T82" fmla="*/ 681 w 1121"/>
                  <a:gd name="T83" fmla="*/ 231 h 942"/>
                  <a:gd name="T84" fmla="*/ 1041 w 1121"/>
                  <a:gd name="T85" fmla="*/ 311 h 942"/>
                  <a:gd name="T86" fmla="*/ 1061 w 1121"/>
                  <a:gd name="T87" fmla="*/ 370 h 942"/>
                  <a:gd name="T88" fmla="*/ 1083 w 1121"/>
                  <a:gd name="T89" fmla="*/ 390 h 942"/>
                  <a:gd name="T90" fmla="*/ 1106 w 1121"/>
                  <a:gd name="T91" fmla="*/ 406 h 942"/>
                  <a:gd name="T92" fmla="*/ 1117 w 1121"/>
                  <a:gd name="T93" fmla="*/ 861 h 9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1"/>
                  <a:gd name="T142" fmla="*/ 0 h 942"/>
                  <a:gd name="T143" fmla="*/ 1121 w 1121"/>
                  <a:gd name="T144" fmla="*/ 942 h 9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2" name="Freeform 71"/>
              <p:cNvSpPr>
                <a:spLocks/>
              </p:cNvSpPr>
              <p:nvPr/>
            </p:nvSpPr>
            <p:spPr bwMode="auto">
              <a:xfrm>
                <a:off x="1530" y="1315"/>
                <a:ext cx="269" cy="467"/>
              </a:xfrm>
              <a:custGeom>
                <a:avLst/>
                <a:gdLst>
                  <a:gd name="T0" fmla="*/ 6 w 267"/>
                  <a:gd name="T1" fmla="*/ 148 h 466"/>
                  <a:gd name="T2" fmla="*/ 15 w 267"/>
                  <a:gd name="T3" fmla="*/ 128 h 466"/>
                  <a:gd name="T4" fmla="*/ 26 w 267"/>
                  <a:gd name="T5" fmla="*/ 112 h 466"/>
                  <a:gd name="T6" fmla="*/ 37 w 267"/>
                  <a:gd name="T7" fmla="*/ 92 h 466"/>
                  <a:gd name="T8" fmla="*/ 47 w 267"/>
                  <a:gd name="T9" fmla="*/ 73 h 466"/>
                  <a:gd name="T10" fmla="*/ 60 w 267"/>
                  <a:gd name="T11" fmla="*/ 57 h 466"/>
                  <a:gd name="T12" fmla="*/ 70 w 267"/>
                  <a:gd name="T13" fmla="*/ 33 h 466"/>
                  <a:gd name="T14" fmla="*/ 68 w 267"/>
                  <a:gd name="T15" fmla="*/ 1 h 466"/>
                  <a:gd name="T16" fmla="*/ 88 w 267"/>
                  <a:gd name="T17" fmla="*/ 8 h 466"/>
                  <a:gd name="T18" fmla="*/ 108 w 267"/>
                  <a:gd name="T19" fmla="*/ 0 h 466"/>
                  <a:gd name="T20" fmla="*/ 129 w 267"/>
                  <a:gd name="T21" fmla="*/ 8 h 466"/>
                  <a:gd name="T22" fmla="*/ 121 w 267"/>
                  <a:gd name="T23" fmla="*/ 28 h 466"/>
                  <a:gd name="T24" fmla="*/ 119 w 267"/>
                  <a:gd name="T25" fmla="*/ 46 h 466"/>
                  <a:gd name="T26" fmla="*/ 130 w 267"/>
                  <a:gd name="T27" fmla="*/ 58 h 466"/>
                  <a:gd name="T28" fmla="*/ 159 w 267"/>
                  <a:gd name="T29" fmla="*/ 83 h 466"/>
                  <a:gd name="T30" fmla="*/ 170 w 267"/>
                  <a:gd name="T31" fmla="*/ 97 h 466"/>
                  <a:gd name="T32" fmla="*/ 165 w 267"/>
                  <a:gd name="T33" fmla="*/ 115 h 466"/>
                  <a:gd name="T34" fmla="*/ 137 w 267"/>
                  <a:gd name="T35" fmla="*/ 118 h 466"/>
                  <a:gd name="T36" fmla="*/ 119 w 267"/>
                  <a:gd name="T37" fmla="*/ 106 h 466"/>
                  <a:gd name="T38" fmla="*/ 97 w 267"/>
                  <a:gd name="T39" fmla="*/ 118 h 466"/>
                  <a:gd name="T40" fmla="*/ 74 w 267"/>
                  <a:gd name="T41" fmla="*/ 140 h 466"/>
                  <a:gd name="T42" fmla="*/ 68 w 267"/>
                  <a:gd name="T43" fmla="*/ 155 h 466"/>
                  <a:gd name="T44" fmla="*/ 75 w 267"/>
                  <a:gd name="T45" fmla="*/ 170 h 466"/>
                  <a:gd name="T46" fmla="*/ 97 w 267"/>
                  <a:gd name="T47" fmla="*/ 183 h 466"/>
                  <a:gd name="T48" fmla="*/ 112 w 267"/>
                  <a:gd name="T49" fmla="*/ 203 h 466"/>
                  <a:gd name="T50" fmla="*/ 119 w 267"/>
                  <a:gd name="T51" fmla="*/ 223 h 466"/>
                  <a:gd name="T52" fmla="*/ 129 w 267"/>
                  <a:gd name="T53" fmla="*/ 238 h 466"/>
                  <a:gd name="T54" fmla="*/ 132 w 267"/>
                  <a:gd name="T55" fmla="*/ 263 h 466"/>
                  <a:gd name="T56" fmla="*/ 129 w 267"/>
                  <a:gd name="T57" fmla="*/ 291 h 466"/>
                  <a:gd name="T58" fmla="*/ 137 w 267"/>
                  <a:gd name="T59" fmla="*/ 310 h 466"/>
                  <a:gd name="T60" fmla="*/ 141 w 267"/>
                  <a:gd name="T61" fmla="*/ 326 h 466"/>
                  <a:gd name="T62" fmla="*/ 159 w 267"/>
                  <a:gd name="T63" fmla="*/ 326 h 466"/>
                  <a:gd name="T64" fmla="*/ 159 w 267"/>
                  <a:gd name="T65" fmla="*/ 305 h 466"/>
                  <a:gd name="T66" fmla="*/ 172 w 267"/>
                  <a:gd name="T67" fmla="*/ 288 h 466"/>
                  <a:gd name="T68" fmla="*/ 192 w 267"/>
                  <a:gd name="T69" fmla="*/ 310 h 466"/>
                  <a:gd name="T70" fmla="*/ 207 w 267"/>
                  <a:gd name="T71" fmla="*/ 330 h 466"/>
                  <a:gd name="T72" fmla="*/ 232 w 267"/>
                  <a:gd name="T73" fmla="*/ 340 h 466"/>
                  <a:gd name="T74" fmla="*/ 252 w 267"/>
                  <a:gd name="T75" fmla="*/ 375 h 466"/>
                  <a:gd name="T76" fmla="*/ 266 w 267"/>
                  <a:gd name="T77" fmla="*/ 400 h 466"/>
                  <a:gd name="T78" fmla="*/ 263 w 267"/>
                  <a:gd name="T79" fmla="*/ 426 h 466"/>
                  <a:gd name="T80" fmla="*/ 251 w 267"/>
                  <a:gd name="T81" fmla="*/ 440 h 466"/>
                  <a:gd name="T82" fmla="*/ 244 w 267"/>
                  <a:gd name="T83" fmla="*/ 465 h 466"/>
                  <a:gd name="T84" fmla="*/ 221 w 267"/>
                  <a:gd name="T85" fmla="*/ 455 h 466"/>
                  <a:gd name="T86" fmla="*/ 205 w 267"/>
                  <a:gd name="T87" fmla="*/ 442 h 466"/>
                  <a:gd name="T88" fmla="*/ 205 w 267"/>
                  <a:gd name="T89" fmla="*/ 417 h 466"/>
                  <a:gd name="T90" fmla="*/ 190 w 267"/>
                  <a:gd name="T91" fmla="*/ 393 h 466"/>
                  <a:gd name="T92" fmla="*/ 172 w 267"/>
                  <a:gd name="T93" fmla="*/ 385 h 466"/>
                  <a:gd name="T94" fmla="*/ 156 w 267"/>
                  <a:gd name="T95" fmla="*/ 398 h 466"/>
                  <a:gd name="T96" fmla="*/ 134 w 267"/>
                  <a:gd name="T97" fmla="*/ 398 h 466"/>
                  <a:gd name="T98" fmla="*/ 141 w 267"/>
                  <a:gd name="T99" fmla="*/ 378 h 466"/>
                  <a:gd name="T100" fmla="*/ 119 w 267"/>
                  <a:gd name="T101" fmla="*/ 366 h 466"/>
                  <a:gd name="T102" fmla="*/ 103 w 267"/>
                  <a:gd name="T103" fmla="*/ 345 h 466"/>
                  <a:gd name="T104" fmla="*/ 103 w 267"/>
                  <a:gd name="T105" fmla="*/ 317 h 466"/>
                  <a:gd name="T106" fmla="*/ 101 w 267"/>
                  <a:gd name="T107" fmla="*/ 297 h 466"/>
                  <a:gd name="T108" fmla="*/ 107 w 267"/>
                  <a:gd name="T109" fmla="*/ 263 h 466"/>
                  <a:gd name="T110" fmla="*/ 103 w 267"/>
                  <a:gd name="T111" fmla="*/ 238 h 466"/>
                  <a:gd name="T112" fmla="*/ 88 w 267"/>
                  <a:gd name="T113" fmla="*/ 228 h 466"/>
                  <a:gd name="T114" fmla="*/ 67 w 267"/>
                  <a:gd name="T115" fmla="*/ 228 h 466"/>
                  <a:gd name="T116" fmla="*/ 52 w 267"/>
                  <a:gd name="T117" fmla="*/ 223 h 466"/>
                  <a:gd name="T118" fmla="*/ 43 w 267"/>
                  <a:gd name="T119" fmla="*/ 208 h 466"/>
                  <a:gd name="T120" fmla="*/ 21 w 267"/>
                  <a:gd name="T121" fmla="*/ 193 h 466"/>
                  <a:gd name="T122" fmla="*/ 5 w 267"/>
                  <a:gd name="T123" fmla="*/ 178 h 466"/>
                  <a:gd name="T124" fmla="*/ 1 w 267"/>
                  <a:gd name="T125" fmla="*/ 160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7"/>
                  <a:gd name="T190" fmla="*/ 0 h 466"/>
                  <a:gd name="T191" fmla="*/ 267 w 267"/>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3" name="Freeform 72"/>
              <p:cNvSpPr>
                <a:spLocks/>
              </p:cNvSpPr>
              <p:nvPr/>
            </p:nvSpPr>
            <p:spPr bwMode="auto">
              <a:xfrm>
                <a:off x="1682" y="1445"/>
                <a:ext cx="117" cy="197"/>
              </a:xfrm>
              <a:custGeom>
                <a:avLst/>
                <a:gdLst>
                  <a:gd name="T0" fmla="*/ 40 w 117"/>
                  <a:gd name="T1" fmla="*/ 78 h 198"/>
                  <a:gd name="T2" fmla="*/ 42 w 117"/>
                  <a:gd name="T3" fmla="*/ 87 h 198"/>
                  <a:gd name="T4" fmla="*/ 45 w 117"/>
                  <a:gd name="T5" fmla="*/ 97 h 198"/>
                  <a:gd name="T6" fmla="*/ 49 w 117"/>
                  <a:gd name="T7" fmla="*/ 105 h 198"/>
                  <a:gd name="T8" fmla="*/ 58 w 117"/>
                  <a:gd name="T9" fmla="*/ 117 h 198"/>
                  <a:gd name="T10" fmla="*/ 60 w 117"/>
                  <a:gd name="T11" fmla="*/ 128 h 198"/>
                  <a:gd name="T12" fmla="*/ 69 w 117"/>
                  <a:gd name="T13" fmla="*/ 132 h 198"/>
                  <a:gd name="T14" fmla="*/ 79 w 117"/>
                  <a:gd name="T15" fmla="*/ 140 h 198"/>
                  <a:gd name="T16" fmla="*/ 86 w 117"/>
                  <a:gd name="T17" fmla="*/ 147 h 198"/>
                  <a:gd name="T18" fmla="*/ 102 w 117"/>
                  <a:gd name="T19" fmla="*/ 167 h 198"/>
                  <a:gd name="T20" fmla="*/ 111 w 117"/>
                  <a:gd name="T21" fmla="*/ 182 h 198"/>
                  <a:gd name="T22" fmla="*/ 116 w 117"/>
                  <a:gd name="T23" fmla="*/ 187 h 198"/>
                  <a:gd name="T24" fmla="*/ 113 w 117"/>
                  <a:gd name="T25" fmla="*/ 197 h 198"/>
                  <a:gd name="T26" fmla="*/ 104 w 117"/>
                  <a:gd name="T27" fmla="*/ 194 h 198"/>
                  <a:gd name="T28" fmla="*/ 99 w 117"/>
                  <a:gd name="T29" fmla="*/ 187 h 198"/>
                  <a:gd name="T30" fmla="*/ 97 w 117"/>
                  <a:gd name="T31" fmla="*/ 180 h 198"/>
                  <a:gd name="T32" fmla="*/ 89 w 117"/>
                  <a:gd name="T33" fmla="*/ 170 h 198"/>
                  <a:gd name="T34" fmla="*/ 82 w 117"/>
                  <a:gd name="T35" fmla="*/ 160 h 198"/>
                  <a:gd name="T36" fmla="*/ 74 w 117"/>
                  <a:gd name="T37" fmla="*/ 154 h 198"/>
                  <a:gd name="T38" fmla="*/ 60 w 117"/>
                  <a:gd name="T39" fmla="*/ 148 h 198"/>
                  <a:gd name="T40" fmla="*/ 47 w 117"/>
                  <a:gd name="T41" fmla="*/ 130 h 198"/>
                  <a:gd name="T42" fmla="*/ 37 w 117"/>
                  <a:gd name="T43" fmla="*/ 132 h 198"/>
                  <a:gd name="T44" fmla="*/ 27 w 117"/>
                  <a:gd name="T45" fmla="*/ 132 h 198"/>
                  <a:gd name="T46" fmla="*/ 17 w 117"/>
                  <a:gd name="T47" fmla="*/ 128 h 198"/>
                  <a:gd name="T48" fmla="*/ 13 w 117"/>
                  <a:gd name="T49" fmla="*/ 115 h 198"/>
                  <a:gd name="T50" fmla="*/ 13 w 117"/>
                  <a:gd name="T51" fmla="*/ 102 h 198"/>
                  <a:gd name="T52" fmla="*/ 10 w 117"/>
                  <a:gd name="T53" fmla="*/ 95 h 198"/>
                  <a:gd name="T54" fmla="*/ 5 w 117"/>
                  <a:gd name="T55" fmla="*/ 85 h 198"/>
                  <a:gd name="T56" fmla="*/ 1 w 117"/>
                  <a:gd name="T57" fmla="*/ 77 h 198"/>
                  <a:gd name="T58" fmla="*/ 0 w 117"/>
                  <a:gd name="T59" fmla="*/ 62 h 198"/>
                  <a:gd name="T60" fmla="*/ 1 w 117"/>
                  <a:gd name="T61" fmla="*/ 50 h 198"/>
                  <a:gd name="T62" fmla="*/ 5 w 117"/>
                  <a:gd name="T63" fmla="*/ 38 h 198"/>
                  <a:gd name="T64" fmla="*/ 5 w 117"/>
                  <a:gd name="T65" fmla="*/ 28 h 198"/>
                  <a:gd name="T66" fmla="*/ 8 w 117"/>
                  <a:gd name="T67" fmla="*/ 18 h 198"/>
                  <a:gd name="T68" fmla="*/ 27 w 117"/>
                  <a:gd name="T69" fmla="*/ 12 h 198"/>
                  <a:gd name="T70" fmla="*/ 32 w 117"/>
                  <a:gd name="T71" fmla="*/ 18 h 198"/>
                  <a:gd name="T72" fmla="*/ 42 w 117"/>
                  <a:gd name="T73" fmla="*/ 18 h 198"/>
                  <a:gd name="T74" fmla="*/ 45 w 117"/>
                  <a:gd name="T75" fmla="*/ 8 h 198"/>
                  <a:gd name="T76" fmla="*/ 52 w 117"/>
                  <a:gd name="T77" fmla="*/ 0 h 198"/>
                  <a:gd name="T78" fmla="*/ 82 w 117"/>
                  <a:gd name="T79" fmla="*/ 15 h 198"/>
                  <a:gd name="T80" fmla="*/ 99 w 117"/>
                  <a:gd name="T81" fmla="*/ 32 h 198"/>
                  <a:gd name="T82" fmla="*/ 94 w 117"/>
                  <a:gd name="T83" fmla="*/ 45 h 198"/>
                  <a:gd name="T84" fmla="*/ 86 w 117"/>
                  <a:gd name="T85" fmla="*/ 41 h 198"/>
                  <a:gd name="T86" fmla="*/ 74 w 117"/>
                  <a:gd name="T87" fmla="*/ 36 h 198"/>
                  <a:gd name="T88" fmla="*/ 62 w 117"/>
                  <a:gd name="T89" fmla="*/ 32 h 198"/>
                  <a:gd name="T90" fmla="*/ 56 w 117"/>
                  <a:gd name="T91" fmla="*/ 38 h 198"/>
                  <a:gd name="T92" fmla="*/ 58 w 117"/>
                  <a:gd name="T93" fmla="*/ 50 h 198"/>
                  <a:gd name="T94" fmla="*/ 65 w 117"/>
                  <a:gd name="T95" fmla="*/ 56 h 198"/>
                  <a:gd name="T96" fmla="*/ 58 w 117"/>
                  <a:gd name="T97" fmla="*/ 65 h 198"/>
                  <a:gd name="T98" fmla="*/ 52 w 117"/>
                  <a:gd name="T99" fmla="*/ 70 h 198"/>
                  <a:gd name="T100" fmla="*/ 42 w 117"/>
                  <a:gd name="T101" fmla="*/ 73 h 198"/>
                  <a:gd name="T102" fmla="*/ 40 w 117"/>
                  <a:gd name="T103" fmla="*/ 78 h 1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198"/>
                  <a:gd name="T158" fmla="*/ 117 w 117"/>
                  <a:gd name="T159" fmla="*/ 198 h 1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4" name="Freeform 73"/>
              <p:cNvSpPr>
                <a:spLocks/>
              </p:cNvSpPr>
              <p:nvPr/>
            </p:nvSpPr>
            <p:spPr bwMode="auto">
              <a:xfrm>
                <a:off x="304" y="1562"/>
                <a:ext cx="1318" cy="535"/>
              </a:xfrm>
              <a:custGeom>
                <a:avLst/>
                <a:gdLst>
                  <a:gd name="T0" fmla="*/ 307 w 1319"/>
                  <a:gd name="T1" fmla="*/ 507 h 535"/>
                  <a:gd name="T2" fmla="*/ 157 w 1319"/>
                  <a:gd name="T3" fmla="*/ 437 h 535"/>
                  <a:gd name="T4" fmla="*/ 150 w 1319"/>
                  <a:gd name="T5" fmla="*/ 400 h 535"/>
                  <a:gd name="T6" fmla="*/ 126 w 1319"/>
                  <a:gd name="T7" fmla="*/ 347 h 535"/>
                  <a:gd name="T8" fmla="*/ 130 w 1319"/>
                  <a:gd name="T9" fmla="*/ 313 h 535"/>
                  <a:gd name="T10" fmla="*/ 113 w 1319"/>
                  <a:gd name="T11" fmla="*/ 288 h 535"/>
                  <a:gd name="T12" fmla="*/ 93 w 1319"/>
                  <a:gd name="T13" fmla="*/ 270 h 535"/>
                  <a:gd name="T14" fmla="*/ 39 w 1319"/>
                  <a:gd name="T15" fmla="*/ 224 h 535"/>
                  <a:gd name="T16" fmla="*/ 21 w 1319"/>
                  <a:gd name="T17" fmla="*/ 186 h 535"/>
                  <a:gd name="T18" fmla="*/ 245 w 1319"/>
                  <a:gd name="T19" fmla="*/ 192 h 535"/>
                  <a:gd name="T20" fmla="*/ 951 w 1319"/>
                  <a:gd name="T21" fmla="*/ 224 h 535"/>
                  <a:gd name="T22" fmla="*/ 1101 w 1319"/>
                  <a:gd name="T23" fmla="*/ 140 h 535"/>
                  <a:gd name="T24" fmla="*/ 1124 w 1319"/>
                  <a:gd name="T25" fmla="*/ 59 h 535"/>
                  <a:gd name="T26" fmla="*/ 1159 w 1319"/>
                  <a:gd name="T27" fmla="*/ 97 h 535"/>
                  <a:gd name="T28" fmla="*/ 1143 w 1319"/>
                  <a:gd name="T29" fmla="*/ 125 h 535"/>
                  <a:gd name="T30" fmla="*/ 1178 w 1319"/>
                  <a:gd name="T31" fmla="*/ 110 h 535"/>
                  <a:gd name="T32" fmla="*/ 1184 w 1319"/>
                  <a:gd name="T33" fmla="*/ 80 h 535"/>
                  <a:gd name="T34" fmla="*/ 1144 w 1319"/>
                  <a:gd name="T35" fmla="*/ 59 h 535"/>
                  <a:gd name="T36" fmla="*/ 1178 w 1319"/>
                  <a:gd name="T37" fmla="*/ 6 h 535"/>
                  <a:gd name="T38" fmla="*/ 1233 w 1319"/>
                  <a:gd name="T39" fmla="*/ 0 h 535"/>
                  <a:gd name="T40" fmla="*/ 1204 w 1319"/>
                  <a:gd name="T41" fmla="*/ 43 h 535"/>
                  <a:gd name="T42" fmla="*/ 1224 w 1319"/>
                  <a:gd name="T43" fmla="*/ 72 h 535"/>
                  <a:gd name="T44" fmla="*/ 1248 w 1319"/>
                  <a:gd name="T45" fmla="*/ 106 h 535"/>
                  <a:gd name="T46" fmla="*/ 1261 w 1319"/>
                  <a:gd name="T47" fmla="*/ 140 h 535"/>
                  <a:gd name="T48" fmla="*/ 1275 w 1319"/>
                  <a:gd name="T49" fmla="*/ 166 h 535"/>
                  <a:gd name="T50" fmla="*/ 1290 w 1319"/>
                  <a:gd name="T51" fmla="*/ 182 h 535"/>
                  <a:gd name="T52" fmla="*/ 1304 w 1319"/>
                  <a:gd name="T53" fmla="*/ 215 h 535"/>
                  <a:gd name="T54" fmla="*/ 1306 w 1319"/>
                  <a:gd name="T55" fmla="*/ 226 h 535"/>
                  <a:gd name="T56" fmla="*/ 1273 w 1319"/>
                  <a:gd name="T57" fmla="*/ 262 h 535"/>
                  <a:gd name="T58" fmla="*/ 1230 w 1319"/>
                  <a:gd name="T59" fmla="*/ 293 h 535"/>
                  <a:gd name="T60" fmla="*/ 1226 w 1319"/>
                  <a:gd name="T61" fmla="*/ 333 h 535"/>
                  <a:gd name="T62" fmla="*/ 1206 w 1319"/>
                  <a:gd name="T63" fmla="*/ 377 h 535"/>
                  <a:gd name="T64" fmla="*/ 1178 w 1319"/>
                  <a:gd name="T65" fmla="*/ 387 h 535"/>
                  <a:gd name="T66" fmla="*/ 1190 w 1319"/>
                  <a:gd name="T67" fmla="*/ 353 h 535"/>
                  <a:gd name="T68" fmla="*/ 1201 w 1319"/>
                  <a:gd name="T69" fmla="*/ 306 h 535"/>
                  <a:gd name="T70" fmla="*/ 1198 w 1319"/>
                  <a:gd name="T71" fmla="*/ 273 h 535"/>
                  <a:gd name="T72" fmla="*/ 1181 w 1319"/>
                  <a:gd name="T73" fmla="*/ 267 h 535"/>
                  <a:gd name="T74" fmla="*/ 1166 w 1319"/>
                  <a:gd name="T75" fmla="*/ 310 h 535"/>
                  <a:gd name="T76" fmla="*/ 1164 w 1319"/>
                  <a:gd name="T77" fmla="*/ 270 h 535"/>
                  <a:gd name="T78" fmla="*/ 1154 w 1319"/>
                  <a:gd name="T79" fmla="*/ 299 h 535"/>
                  <a:gd name="T80" fmla="*/ 1161 w 1319"/>
                  <a:gd name="T81" fmla="*/ 335 h 535"/>
                  <a:gd name="T82" fmla="*/ 1148 w 1319"/>
                  <a:gd name="T83" fmla="*/ 352 h 535"/>
                  <a:gd name="T84" fmla="*/ 1138 w 1319"/>
                  <a:gd name="T85" fmla="*/ 382 h 535"/>
                  <a:gd name="T86" fmla="*/ 1123 w 1319"/>
                  <a:gd name="T87" fmla="*/ 412 h 535"/>
                  <a:gd name="T88" fmla="*/ 1098 w 1319"/>
                  <a:gd name="T89" fmla="*/ 435 h 535"/>
                  <a:gd name="T90" fmla="*/ 1063 w 1319"/>
                  <a:gd name="T91" fmla="*/ 464 h 535"/>
                  <a:gd name="T92" fmla="*/ 724 w 1319"/>
                  <a:gd name="T93" fmla="*/ 534 h 5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9"/>
                  <a:gd name="T142" fmla="*/ 0 h 535"/>
                  <a:gd name="T143" fmla="*/ 1319 w 1319"/>
                  <a:gd name="T144" fmla="*/ 535 h 5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5" name="Freeform 74"/>
              <p:cNvSpPr>
                <a:spLocks/>
              </p:cNvSpPr>
              <p:nvPr/>
            </p:nvSpPr>
            <p:spPr bwMode="auto">
              <a:xfrm>
                <a:off x="1539" y="1608"/>
                <a:ext cx="51" cy="79"/>
              </a:xfrm>
              <a:custGeom>
                <a:avLst/>
                <a:gdLst>
                  <a:gd name="T0" fmla="*/ 24 w 49"/>
                  <a:gd name="T1" fmla="*/ 70 h 79"/>
                  <a:gd name="T2" fmla="*/ 15 w 49"/>
                  <a:gd name="T3" fmla="*/ 68 h 79"/>
                  <a:gd name="T4" fmla="*/ 10 w 49"/>
                  <a:gd name="T5" fmla="*/ 61 h 79"/>
                  <a:gd name="T6" fmla="*/ 7 w 49"/>
                  <a:gd name="T7" fmla="*/ 51 h 79"/>
                  <a:gd name="T8" fmla="*/ 3 w 49"/>
                  <a:gd name="T9" fmla="*/ 43 h 79"/>
                  <a:gd name="T10" fmla="*/ 0 w 49"/>
                  <a:gd name="T11" fmla="*/ 31 h 79"/>
                  <a:gd name="T12" fmla="*/ 3 w 49"/>
                  <a:gd name="T13" fmla="*/ 15 h 79"/>
                  <a:gd name="T14" fmla="*/ 5 w 49"/>
                  <a:gd name="T15" fmla="*/ 12 h 79"/>
                  <a:gd name="T16" fmla="*/ 27 w 49"/>
                  <a:gd name="T17" fmla="*/ 0 h 79"/>
                  <a:gd name="T18" fmla="*/ 38 w 49"/>
                  <a:gd name="T19" fmla="*/ 8 h 79"/>
                  <a:gd name="T20" fmla="*/ 38 w 49"/>
                  <a:gd name="T21" fmla="*/ 28 h 79"/>
                  <a:gd name="T22" fmla="*/ 39 w 49"/>
                  <a:gd name="T23" fmla="*/ 43 h 79"/>
                  <a:gd name="T24" fmla="*/ 41 w 49"/>
                  <a:gd name="T25" fmla="*/ 57 h 79"/>
                  <a:gd name="T26" fmla="*/ 48 w 49"/>
                  <a:gd name="T27" fmla="*/ 68 h 79"/>
                  <a:gd name="T28" fmla="*/ 39 w 49"/>
                  <a:gd name="T29" fmla="*/ 78 h 79"/>
                  <a:gd name="T30" fmla="*/ 31 w 49"/>
                  <a:gd name="T31" fmla="*/ 78 h 79"/>
                  <a:gd name="T32" fmla="*/ 24 w 49"/>
                  <a:gd name="T33" fmla="*/ 7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79"/>
                  <a:gd name="T53" fmla="*/ 49 w 49"/>
                  <a:gd name="T54" fmla="*/ 79 h 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6" name="Freeform 75"/>
              <p:cNvSpPr>
                <a:spLocks/>
              </p:cNvSpPr>
              <p:nvPr/>
            </p:nvSpPr>
            <p:spPr bwMode="auto">
              <a:xfrm>
                <a:off x="1422" y="1564"/>
                <a:ext cx="30" cy="30"/>
              </a:xfrm>
              <a:custGeom>
                <a:avLst/>
                <a:gdLst>
                  <a:gd name="T0" fmla="*/ 30 w 31"/>
                  <a:gd name="T1" fmla="*/ 11 h 30"/>
                  <a:gd name="T2" fmla="*/ 0 w 31"/>
                  <a:gd name="T3" fmla="*/ 29 h 30"/>
                  <a:gd name="T4" fmla="*/ 0 w 31"/>
                  <a:gd name="T5" fmla="*/ 0 h 30"/>
                  <a:gd name="T6" fmla="*/ 30 w 31"/>
                  <a:gd name="T7" fmla="*/ 11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30" y="11"/>
                    </a:moveTo>
                    <a:lnTo>
                      <a:pt x="0" y="29"/>
                    </a:lnTo>
                    <a:lnTo>
                      <a:pt x="0" y="0"/>
                    </a:lnTo>
                    <a:lnTo>
                      <a:pt x="30" y="11"/>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7" name="Freeform 76"/>
              <p:cNvSpPr>
                <a:spLocks/>
              </p:cNvSpPr>
              <p:nvPr/>
            </p:nvSpPr>
            <p:spPr bwMode="auto">
              <a:xfrm>
                <a:off x="1336" y="1734"/>
                <a:ext cx="377" cy="483"/>
              </a:xfrm>
              <a:custGeom>
                <a:avLst/>
                <a:gdLst>
                  <a:gd name="T0" fmla="*/ 279 w 377"/>
                  <a:gd name="T1" fmla="*/ 350 h 483"/>
                  <a:gd name="T2" fmla="*/ 314 w 377"/>
                  <a:gd name="T3" fmla="*/ 316 h 483"/>
                  <a:gd name="T4" fmla="*/ 324 w 377"/>
                  <a:gd name="T5" fmla="*/ 336 h 483"/>
                  <a:gd name="T6" fmla="*/ 322 w 377"/>
                  <a:gd name="T7" fmla="*/ 355 h 483"/>
                  <a:gd name="T8" fmla="*/ 326 w 377"/>
                  <a:gd name="T9" fmla="*/ 373 h 483"/>
                  <a:gd name="T10" fmla="*/ 344 w 377"/>
                  <a:gd name="T11" fmla="*/ 375 h 483"/>
                  <a:gd name="T12" fmla="*/ 359 w 377"/>
                  <a:gd name="T13" fmla="*/ 388 h 483"/>
                  <a:gd name="T14" fmla="*/ 339 w 377"/>
                  <a:gd name="T15" fmla="*/ 417 h 483"/>
                  <a:gd name="T16" fmla="*/ 333 w 377"/>
                  <a:gd name="T17" fmla="*/ 437 h 483"/>
                  <a:gd name="T18" fmla="*/ 322 w 377"/>
                  <a:gd name="T19" fmla="*/ 482 h 483"/>
                  <a:gd name="T20" fmla="*/ 148 w 377"/>
                  <a:gd name="T21" fmla="*/ 477 h 483"/>
                  <a:gd name="T22" fmla="*/ 152 w 377"/>
                  <a:gd name="T23" fmla="*/ 372 h 483"/>
                  <a:gd name="T24" fmla="*/ 0 w 377"/>
                  <a:gd name="T25" fmla="*/ 368 h 483"/>
                  <a:gd name="T26" fmla="*/ 28 w 377"/>
                  <a:gd name="T27" fmla="*/ 321 h 483"/>
                  <a:gd name="T28" fmla="*/ 43 w 377"/>
                  <a:gd name="T29" fmla="*/ 298 h 483"/>
                  <a:gd name="T30" fmla="*/ 60 w 377"/>
                  <a:gd name="T31" fmla="*/ 284 h 483"/>
                  <a:gd name="T32" fmla="*/ 75 w 377"/>
                  <a:gd name="T33" fmla="*/ 268 h 483"/>
                  <a:gd name="T34" fmla="*/ 105 w 377"/>
                  <a:gd name="T35" fmla="*/ 252 h 483"/>
                  <a:gd name="T36" fmla="*/ 127 w 377"/>
                  <a:gd name="T37" fmla="*/ 237 h 483"/>
                  <a:gd name="T38" fmla="*/ 175 w 377"/>
                  <a:gd name="T39" fmla="*/ 228 h 483"/>
                  <a:gd name="T40" fmla="*/ 179 w 377"/>
                  <a:gd name="T41" fmla="*/ 204 h 483"/>
                  <a:gd name="T42" fmla="*/ 184 w 377"/>
                  <a:gd name="T43" fmla="*/ 179 h 483"/>
                  <a:gd name="T44" fmla="*/ 199 w 377"/>
                  <a:gd name="T45" fmla="*/ 176 h 483"/>
                  <a:gd name="T46" fmla="*/ 207 w 377"/>
                  <a:gd name="T47" fmla="*/ 162 h 483"/>
                  <a:gd name="T48" fmla="*/ 220 w 377"/>
                  <a:gd name="T49" fmla="*/ 147 h 483"/>
                  <a:gd name="T50" fmla="*/ 234 w 377"/>
                  <a:gd name="T51" fmla="*/ 127 h 483"/>
                  <a:gd name="T52" fmla="*/ 252 w 377"/>
                  <a:gd name="T53" fmla="*/ 110 h 483"/>
                  <a:gd name="T54" fmla="*/ 267 w 377"/>
                  <a:gd name="T55" fmla="*/ 94 h 483"/>
                  <a:gd name="T56" fmla="*/ 299 w 377"/>
                  <a:gd name="T57" fmla="*/ 72 h 483"/>
                  <a:gd name="T58" fmla="*/ 308 w 377"/>
                  <a:gd name="T59" fmla="*/ 55 h 483"/>
                  <a:gd name="T60" fmla="*/ 301 w 377"/>
                  <a:gd name="T61" fmla="*/ 32 h 483"/>
                  <a:gd name="T62" fmla="*/ 294 w 377"/>
                  <a:gd name="T63" fmla="*/ 13 h 483"/>
                  <a:gd name="T64" fmla="*/ 281 w 377"/>
                  <a:gd name="T65" fmla="*/ 0 h 483"/>
                  <a:gd name="T66" fmla="*/ 295 w 377"/>
                  <a:gd name="T67" fmla="*/ 8 h 483"/>
                  <a:gd name="T68" fmla="*/ 324 w 377"/>
                  <a:gd name="T69" fmla="*/ 17 h 483"/>
                  <a:gd name="T70" fmla="*/ 339 w 377"/>
                  <a:gd name="T71" fmla="*/ 28 h 483"/>
                  <a:gd name="T72" fmla="*/ 346 w 377"/>
                  <a:gd name="T73" fmla="*/ 45 h 483"/>
                  <a:gd name="T74" fmla="*/ 348 w 377"/>
                  <a:gd name="T75" fmla="*/ 67 h 483"/>
                  <a:gd name="T76" fmla="*/ 351 w 377"/>
                  <a:gd name="T77" fmla="*/ 94 h 483"/>
                  <a:gd name="T78" fmla="*/ 364 w 377"/>
                  <a:gd name="T79" fmla="*/ 110 h 483"/>
                  <a:gd name="T80" fmla="*/ 359 w 377"/>
                  <a:gd name="T81" fmla="*/ 127 h 483"/>
                  <a:gd name="T82" fmla="*/ 364 w 377"/>
                  <a:gd name="T83" fmla="*/ 142 h 483"/>
                  <a:gd name="T84" fmla="*/ 376 w 377"/>
                  <a:gd name="T85" fmla="*/ 159 h 483"/>
                  <a:gd name="T86" fmla="*/ 362 w 377"/>
                  <a:gd name="T87" fmla="*/ 174 h 483"/>
                  <a:gd name="T88" fmla="*/ 346 w 377"/>
                  <a:gd name="T89" fmla="*/ 176 h 483"/>
                  <a:gd name="T90" fmla="*/ 321 w 377"/>
                  <a:gd name="T91" fmla="*/ 176 h 483"/>
                  <a:gd name="T92" fmla="*/ 301 w 377"/>
                  <a:gd name="T93" fmla="*/ 201 h 483"/>
                  <a:gd name="T94" fmla="*/ 282 w 377"/>
                  <a:gd name="T95" fmla="*/ 221 h 483"/>
                  <a:gd name="T96" fmla="*/ 269 w 377"/>
                  <a:gd name="T97" fmla="*/ 202 h 483"/>
                  <a:gd name="T98" fmla="*/ 255 w 377"/>
                  <a:gd name="T99" fmla="*/ 182 h 483"/>
                  <a:gd name="T100" fmla="*/ 257 w 377"/>
                  <a:gd name="T101" fmla="*/ 202 h 483"/>
                  <a:gd name="T102" fmla="*/ 275 w 377"/>
                  <a:gd name="T103" fmla="*/ 226 h 483"/>
                  <a:gd name="T104" fmla="*/ 275 w 377"/>
                  <a:gd name="T105" fmla="*/ 256 h 483"/>
                  <a:gd name="T106" fmla="*/ 284 w 377"/>
                  <a:gd name="T107" fmla="*/ 288 h 483"/>
                  <a:gd name="T108" fmla="*/ 287 w 377"/>
                  <a:gd name="T109" fmla="*/ 313 h 483"/>
                  <a:gd name="T110" fmla="*/ 262 w 377"/>
                  <a:gd name="T111" fmla="*/ 343 h 483"/>
                  <a:gd name="T112" fmla="*/ 235 w 377"/>
                  <a:gd name="T113" fmla="*/ 353 h 483"/>
                  <a:gd name="T114" fmla="*/ 226 w 377"/>
                  <a:gd name="T115" fmla="*/ 372 h 483"/>
                  <a:gd name="T116" fmla="*/ 267 w 377"/>
                  <a:gd name="T117" fmla="*/ 350 h 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7"/>
                  <a:gd name="T178" fmla="*/ 0 h 483"/>
                  <a:gd name="T179" fmla="*/ 377 w 377"/>
                  <a:gd name="T180" fmla="*/ 483 h 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8" name="Freeform 77"/>
              <p:cNvSpPr>
                <a:spLocks/>
              </p:cNvSpPr>
              <p:nvPr/>
            </p:nvSpPr>
            <p:spPr bwMode="auto">
              <a:xfrm>
                <a:off x="1635" y="1929"/>
                <a:ext cx="65" cy="128"/>
              </a:xfrm>
              <a:custGeom>
                <a:avLst/>
                <a:gdLst>
                  <a:gd name="T0" fmla="*/ 35 w 65"/>
                  <a:gd name="T1" fmla="*/ 86 h 128"/>
                  <a:gd name="T2" fmla="*/ 50 w 65"/>
                  <a:gd name="T3" fmla="*/ 90 h 128"/>
                  <a:gd name="T4" fmla="*/ 54 w 65"/>
                  <a:gd name="T5" fmla="*/ 100 h 128"/>
                  <a:gd name="T6" fmla="*/ 48 w 65"/>
                  <a:gd name="T7" fmla="*/ 110 h 128"/>
                  <a:gd name="T8" fmla="*/ 64 w 65"/>
                  <a:gd name="T9" fmla="*/ 119 h 128"/>
                  <a:gd name="T10" fmla="*/ 54 w 65"/>
                  <a:gd name="T11" fmla="*/ 124 h 128"/>
                  <a:gd name="T12" fmla="*/ 39 w 65"/>
                  <a:gd name="T13" fmla="*/ 127 h 128"/>
                  <a:gd name="T14" fmla="*/ 35 w 65"/>
                  <a:gd name="T15" fmla="*/ 119 h 128"/>
                  <a:gd name="T16" fmla="*/ 25 w 65"/>
                  <a:gd name="T17" fmla="*/ 108 h 128"/>
                  <a:gd name="T18" fmla="*/ 14 w 65"/>
                  <a:gd name="T19" fmla="*/ 110 h 128"/>
                  <a:gd name="T20" fmla="*/ 3 w 65"/>
                  <a:gd name="T21" fmla="*/ 99 h 128"/>
                  <a:gd name="T22" fmla="*/ 7 w 65"/>
                  <a:gd name="T23" fmla="*/ 77 h 128"/>
                  <a:gd name="T24" fmla="*/ 1 w 65"/>
                  <a:gd name="T25" fmla="*/ 62 h 128"/>
                  <a:gd name="T26" fmla="*/ 0 w 65"/>
                  <a:gd name="T27" fmla="*/ 46 h 128"/>
                  <a:gd name="T28" fmla="*/ 12 w 65"/>
                  <a:gd name="T29" fmla="*/ 37 h 128"/>
                  <a:gd name="T30" fmla="*/ 14 w 65"/>
                  <a:gd name="T31" fmla="*/ 23 h 128"/>
                  <a:gd name="T32" fmla="*/ 16 w 65"/>
                  <a:gd name="T33" fmla="*/ 0 h 128"/>
                  <a:gd name="T34" fmla="*/ 27 w 65"/>
                  <a:gd name="T35" fmla="*/ 0 h 128"/>
                  <a:gd name="T36" fmla="*/ 35 w 65"/>
                  <a:gd name="T37" fmla="*/ 12 h 128"/>
                  <a:gd name="T38" fmla="*/ 46 w 65"/>
                  <a:gd name="T39" fmla="*/ 8 h 128"/>
                  <a:gd name="T40" fmla="*/ 50 w 65"/>
                  <a:gd name="T41" fmla="*/ 23 h 128"/>
                  <a:gd name="T42" fmla="*/ 50 w 65"/>
                  <a:gd name="T43" fmla="*/ 37 h 128"/>
                  <a:gd name="T44" fmla="*/ 50 w 65"/>
                  <a:gd name="T45" fmla="*/ 46 h 128"/>
                  <a:gd name="T46" fmla="*/ 46 w 65"/>
                  <a:gd name="T47" fmla="*/ 62 h 128"/>
                  <a:gd name="T48" fmla="*/ 54 w 65"/>
                  <a:gd name="T49" fmla="*/ 70 h 128"/>
                  <a:gd name="T50" fmla="*/ 55 w 65"/>
                  <a:gd name="T51" fmla="*/ 80 h 128"/>
                  <a:gd name="T52" fmla="*/ 35 w 65"/>
                  <a:gd name="T53" fmla="*/ 86 h 1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128"/>
                  <a:gd name="T83" fmla="*/ 65 w 65"/>
                  <a:gd name="T84" fmla="*/ 128 h 1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79" name="Freeform 78"/>
              <p:cNvSpPr>
                <a:spLocks/>
              </p:cNvSpPr>
              <p:nvPr/>
            </p:nvSpPr>
            <p:spPr bwMode="auto">
              <a:xfrm>
                <a:off x="1690" y="2088"/>
                <a:ext cx="30" cy="31"/>
              </a:xfrm>
              <a:custGeom>
                <a:avLst/>
                <a:gdLst>
                  <a:gd name="T0" fmla="*/ 16 w 30"/>
                  <a:gd name="T1" fmla="*/ 31 h 32"/>
                  <a:gd name="T2" fmla="*/ 0 w 30"/>
                  <a:gd name="T3" fmla="*/ 8 h 32"/>
                  <a:gd name="T4" fmla="*/ 22 w 30"/>
                  <a:gd name="T5" fmla="*/ 0 h 32"/>
                  <a:gd name="T6" fmla="*/ 29 w 30"/>
                  <a:gd name="T7" fmla="*/ 21 h 32"/>
                  <a:gd name="T8" fmla="*/ 16 w 30"/>
                  <a:gd name="T9" fmla="*/ 31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16" y="31"/>
                    </a:moveTo>
                    <a:lnTo>
                      <a:pt x="0" y="8"/>
                    </a:lnTo>
                    <a:lnTo>
                      <a:pt x="22" y="0"/>
                    </a:lnTo>
                    <a:lnTo>
                      <a:pt x="29" y="21"/>
                    </a:lnTo>
                    <a:lnTo>
                      <a:pt x="16" y="31"/>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0" name="Freeform 79"/>
              <p:cNvSpPr>
                <a:spLocks/>
              </p:cNvSpPr>
              <p:nvPr/>
            </p:nvSpPr>
            <p:spPr bwMode="auto">
              <a:xfrm>
                <a:off x="592" y="2736"/>
                <a:ext cx="495" cy="500"/>
              </a:xfrm>
              <a:custGeom>
                <a:avLst/>
                <a:gdLst>
                  <a:gd name="T0" fmla="*/ 83 w 495"/>
                  <a:gd name="T1" fmla="*/ 483 h 501"/>
                  <a:gd name="T2" fmla="*/ 83 w 495"/>
                  <a:gd name="T3" fmla="*/ 460 h 501"/>
                  <a:gd name="T4" fmla="*/ 73 w 495"/>
                  <a:gd name="T5" fmla="*/ 445 h 501"/>
                  <a:gd name="T6" fmla="*/ 57 w 495"/>
                  <a:gd name="T7" fmla="*/ 433 h 501"/>
                  <a:gd name="T8" fmla="*/ 33 w 495"/>
                  <a:gd name="T9" fmla="*/ 435 h 501"/>
                  <a:gd name="T10" fmla="*/ 28 w 495"/>
                  <a:gd name="T11" fmla="*/ 457 h 501"/>
                  <a:gd name="T12" fmla="*/ 21 w 495"/>
                  <a:gd name="T13" fmla="*/ 466 h 501"/>
                  <a:gd name="T14" fmla="*/ 0 w 495"/>
                  <a:gd name="T15" fmla="*/ 461 h 501"/>
                  <a:gd name="T16" fmla="*/ 3 w 495"/>
                  <a:gd name="T17" fmla="*/ 440 h 501"/>
                  <a:gd name="T18" fmla="*/ 12 w 495"/>
                  <a:gd name="T19" fmla="*/ 420 h 501"/>
                  <a:gd name="T20" fmla="*/ 23 w 495"/>
                  <a:gd name="T21" fmla="*/ 263 h 501"/>
                  <a:gd name="T22" fmla="*/ 23 w 495"/>
                  <a:gd name="T23" fmla="*/ 137 h 501"/>
                  <a:gd name="T24" fmla="*/ 37 w 495"/>
                  <a:gd name="T25" fmla="*/ 141 h 501"/>
                  <a:gd name="T26" fmla="*/ 37 w 495"/>
                  <a:gd name="T27" fmla="*/ 148 h 501"/>
                  <a:gd name="T28" fmla="*/ 37 w 495"/>
                  <a:gd name="T29" fmla="*/ 168 h 501"/>
                  <a:gd name="T30" fmla="*/ 50 w 495"/>
                  <a:gd name="T31" fmla="*/ 188 h 501"/>
                  <a:gd name="T32" fmla="*/ 46 w 495"/>
                  <a:gd name="T33" fmla="*/ 237 h 501"/>
                  <a:gd name="T34" fmla="*/ 43 w 495"/>
                  <a:gd name="T35" fmla="*/ 260 h 501"/>
                  <a:gd name="T36" fmla="*/ 43 w 495"/>
                  <a:gd name="T37" fmla="*/ 280 h 501"/>
                  <a:gd name="T38" fmla="*/ 46 w 495"/>
                  <a:gd name="T39" fmla="*/ 326 h 501"/>
                  <a:gd name="T40" fmla="*/ 46 w 495"/>
                  <a:gd name="T41" fmla="*/ 355 h 501"/>
                  <a:gd name="T42" fmla="*/ 50 w 495"/>
                  <a:gd name="T43" fmla="*/ 372 h 501"/>
                  <a:gd name="T44" fmla="*/ 70 w 495"/>
                  <a:gd name="T45" fmla="*/ 372 h 501"/>
                  <a:gd name="T46" fmla="*/ 90 w 495"/>
                  <a:gd name="T47" fmla="*/ 355 h 501"/>
                  <a:gd name="T48" fmla="*/ 106 w 495"/>
                  <a:gd name="T49" fmla="*/ 341 h 501"/>
                  <a:gd name="T50" fmla="*/ 99 w 495"/>
                  <a:gd name="T51" fmla="*/ 306 h 501"/>
                  <a:gd name="T52" fmla="*/ 111 w 495"/>
                  <a:gd name="T53" fmla="*/ 317 h 501"/>
                  <a:gd name="T54" fmla="*/ 124 w 495"/>
                  <a:gd name="T55" fmla="*/ 323 h 501"/>
                  <a:gd name="T56" fmla="*/ 119 w 495"/>
                  <a:gd name="T57" fmla="*/ 300 h 501"/>
                  <a:gd name="T58" fmla="*/ 99 w 495"/>
                  <a:gd name="T59" fmla="*/ 277 h 501"/>
                  <a:gd name="T60" fmla="*/ 115 w 495"/>
                  <a:gd name="T61" fmla="*/ 263 h 501"/>
                  <a:gd name="T62" fmla="*/ 131 w 495"/>
                  <a:gd name="T63" fmla="*/ 237 h 501"/>
                  <a:gd name="T64" fmla="*/ 128 w 495"/>
                  <a:gd name="T65" fmla="*/ 217 h 501"/>
                  <a:gd name="T66" fmla="*/ 119 w 495"/>
                  <a:gd name="T67" fmla="*/ 205 h 501"/>
                  <a:gd name="T68" fmla="*/ 108 w 495"/>
                  <a:gd name="T69" fmla="*/ 180 h 501"/>
                  <a:gd name="T70" fmla="*/ 93 w 495"/>
                  <a:gd name="T71" fmla="*/ 163 h 501"/>
                  <a:gd name="T72" fmla="*/ 97 w 495"/>
                  <a:gd name="T73" fmla="*/ 143 h 501"/>
                  <a:gd name="T74" fmla="*/ 119 w 495"/>
                  <a:gd name="T75" fmla="*/ 132 h 501"/>
                  <a:gd name="T76" fmla="*/ 123 w 495"/>
                  <a:gd name="T77" fmla="*/ 113 h 501"/>
                  <a:gd name="T78" fmla="*/ 146 w 495"/>
                  <a:gd name="T79" fmla="*/ 97 h 501"/>
                  <a:gd name="T80" fmla="*/ 164 w 495"/>
                  <a:gd name="T81" fmla="*/ 70 h 501"/>
                  <a:gd name="T82" fmla="*/ 153 w 495"/>
                  <a:gd name="T83" fmla="*/ 53 h 501"/>
                  <a:gd name="T84" fmla="*/ 128 w 495"/>
                  <a:gd name="T85" fmla="*/ 61 h 501"/>
                  <a:gd name="T86" fmla="*/ 108 w 495"/>
                  <a:gd name="T87" fmla="*/ 61 h 501"/>
                  <a:gd name="T88" fmla="*/ 85 w 495"/>
                  <a:gd name="T89" fmla="*/ 61 h 501"/>
                  <a:gd name="T90" fmla="*/ 93 w 495"/>
                  <a:gd name="T91" fmla="*/ 80 h 501"/>
                  <a:gd name="T92" fmla="*/ 70 w 495"/>
                  <a:gd name="T93" fmla="*/ 83 h 501"/>
                  <a:gd name="T94" fmla="*/ 35 w 495"/>
                  <a:gd name="T95" fmla="*/ 61 h 501"/>
                  <a:gd name="T96" fmla="*/ 8 w 495"/>
                  <a:gd name="T97" fmla="*/ 48 h 501"/>
                  <a:gd name="T98" fmla="*/ 8 w 495"/>
                  <a:gd name="T99" fmla="*/ 0 h 501"/>
                  <a:gd name="T100" fmla="*/ 389 w 495"/>
                  <a:gd name="T101" fmla="*/ 12 h 501"/>
                  <a:gd name="T102" fmla="*/ 494 w 495"/>
                  <a:gd name="T103" fmla="*/ 88 h 501"/>
                  <a:gd name="T104" fmla="*/ 491 w 495"/>
                  <a:gd name="T105" fmla="*/ 263 h 501"/>
                  <a:gd name="T106" fmla="*/ 354 w 495"/>
                  <a:gd name="T107" fmla="*/ 377 h 501"/>
                  <a:gd name="T108" fmla="*/ 239 w 495"/>
                  <a:gd name="T109" fmla="*/ 460 h 501"/>
                  <a:gd name="T110" fmla="*/ 221 w 495"/>
                  <a:gd name="T111" fmla="*/ 466 h 501"/>
                  <a:gd name="T112" fmla="*/ 201 w 495"/>
                  <a:gd name="T113" fmla="*/ 468 h 501"/>
                  <a:gd name="T114" fmla="*/ 186 w 495"/>
                  <a:gd name="T115" fmla="*/ 466 h 501"/>
                  <a:gd name="T116" fmla="*/ 171 w 495"/>
                  <a:gd name="T117" fmla="*/ 475 h 501"/>
                  <a:gd name="T118" fmla="*/ 153 w 495"/>
                  <a:gd name="T119" fmla="*/ 485 h 501"/>
                  <a:gd name="T120" fmla="*/ 141 w 495"/>
                  <a:gd name="T121" fmla="*/ 497 h 501"/>
                  <a:gd name="T122" fmla="*/ 115 w 495"/>
                  <a:gd name="T123" fmla="*/ 497 h 501"/>
                  <a:gd name="T124" fmla="*/ 90 w 495"/>
                  <a:gd name="T125" fmla="*/ 485 h 5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5"/>
                  <a:gd name="T190" fmla="*/ 0 h 501"/>
                  <a:gd name="T191" fmla="*/ 495 w 495"/>
                  <a:gd name="T192" fmla="*/ 501 h 5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1" name="Freeform 80"/>
              <p:cNvSpPr>
                <a:spLocks/>
              </p:cNvSpPr>
              <p:nvPr/>
            </p:nvSpPr>
            <p:spPr bwMode="auto">
              <a:xfrm>
                <a:off x="661" y="3001"/>
                <a:ext cx="41" cy="79"/>
              </a:xfrm>
              <a:custGeom>
                <a:avLst/>
                <a:gdLst>
                  <a:gd name="T0" fmla="*/ 6 w 41"/>
                  <a:gd name="T1" fmla="*/ 30 h 79"/>
                  <a:gd name="T2" fmla="*/ 5 w 41"/>
                  <a:gd name="T3" fmla="*/ 25 h 79"/>
                  <a:gd name="T4" fmla="*/ 5 w 41"/>
                  <a:gd name="T5" fmla="*/ 10 h 79"/>
                  <a:gd name="T6" fmla="*/ 13 w 41"/>
                  <a:gd name="T7" fmla="*/ 0 h 79"/>
                  <a:gd name="T8" fmla="*/ 15 w 41"/>
                  <a:gd name="T9" fmla="*/ 6 h 79"/>
                  <a:gd name="T10" fmla="*/ 20 w 41"/>
                  <a:gd name="T11" fmla="*/ 12 h 79"/>
                  <a:gd name="T12" fmla="*/ 21 w 41"/>
                  <a:gd name="T13" fmla="*/ 21 h 79"/>
                  <a:gd name="T14" fmla="*/ 28 w 41"/>
                  <a:gd name="T15" fmla="*/ 25 h 79"/>
                  <a:gd name="T16" fmla="*/ 37 w 41"/>
                  <a:gd name="T17" fmla="*/ 30 h 79"/>
                  <a:gd name="T18" fmla="*/ 32 w 41"/>
                  <a:gd name="T19" fmla="*/ 39 h 79"/>
                  <a:gd name="T20" fmla="*/ 32 w 41"/>
                  <a:gd name="T21" fmla="*/ 48 h 79"/>
                  <a:gd name="T22" fmla="*/ 35 w 41"/>
                  <a:gd name="T23" fmla="*/ 59 h 79"/>
                  <a:gd name="T24" fmla="*/ 40 w 41"/>
                  <a:gd name="T25" fmla="*/ 68 h 79"/>
                  <a:gd name="T26" fmla="*/ 35 w 41"/>
                  <a:gd name="T27" fmla="*/ 73 h 79"/>
                  <a:gd name="T28" fmla="*/ 21 w 41"/>
                  <a:gd name="T29" fmla="*/ 78 h 79"/>
                  <a:gd name="T30" fmla="*/ 15 w 41"/>
                  <a:gd name="T31" fmla="*/ 68 h 79"/>
                  <a:gd name="T32" fmla="*/ 21 w 41"/>
                  <a:gd name="T33" fmla="*/ 57 h 79"/>
                  <a:gd name="T34" fmla="*/ 15 w 41"/>
                  <a:gd name="T35" fmla="*/ 48 h 79"/>
                  <a:gd name="T36" fmla="*/ 6 w 41"/>
                  <a:gd name="T37" fmla="*/ 45 h 79"/>
                  <a:gd name="T38" fmla="*/ 0 w 41"/>
                  <a:gd name="T39" fmla="*/ 35 h 79"/>
                  <a:gd name="T40" fmla="*/ 6 w 41"/>
                  <a:gd name="T41" fmla="*/ 3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79"/>
                  <a:gd name="T65" fmla="*/ 41 w 41"/>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2" name="Freeform 81"/>
              <p:cNvSpPr>
                <a:spLocks/>
              </p:cNvSpPr>
              <p:nvPr/>
            </p:nvSpPr>
            <p:spPr bwMode="auto">
              <a:xfrm>
                <a:off x="1528" y="2414"/>
                <a:ext cx="44" cy="56"/>
              </a:xfrm>
              <a:custGeom>
                <a:avLst/>
                <a:gdLst>
                  <a:gd name="T0" fmla="*/ 43 w 44"/>
                  <a:gd name="T1" fmla="*/ 30 h 56"/>
                  <a:gd name="T2" fmla="*/ 36 w 44"/>
                  <a:gd name="T3" fmla="*/ 38 h 56"/>
                  <a:gd name="T4" fmla="*/ 25 w 44"/>
                  <a:gd name="T5" fmla="*/ 35 h 56"/>
                  <a:gd name="T6" fmla="*/ 29 w 44"/>
                  <a:gd name="T7" fmla="*/ 55 h 56"/>
                  <a:gd name="T8" fmla="*/ 17 w 44"/>
                  <a:gd name="T9" fmla="*/ 50 h 56"/>
                  <a:gd name="T10" fmla="*/ 5 w 44"/>
                  <a:gd name="T11" fmla="*/ 35 h 56"/>
                  <a:gd name="T12" fmla="*/ 0 w 44"/>
                  <a:gd name="T13" fmla="*/ 25 h 56"/>
                  <a:gd name="T14" fmla="*/ 5 w 44"/>
                  <a:gd name="T15" fmla="*/ 20 h 56"/>
                  <a:gd name="T16" fmla="*/ 8 w 44"/>
                  <a:gd name="T17" fmla="*/ 8 h 56"/>
                  <a:gd name="T18" fmla="*/ 24 w 44"/>
                  <a:gd name="T19" fmla="*/ 0 h 56"/>
                  <a:gd name="T20" fmla="*/ 40 w 44"/>
                  <a:gd name="T21" fmla="*/ 10 h 56"/>
                  <a:gd name="T22" fmla="*/ 40 w 44"/>
                  <a:gd name="T23" fmla="*/ 20 h 56"/>
                  <a:gd name="T24" fmla="*/ 43 w 44"/>
                  <a:gd name="T25" fmla="*/ 3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6"/>
                  <a:gd name="T41" fmla="*/ 44 w 4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chemeClr val="tx2"/>
              </a:solid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3" name="Freeform 82"/>
              <p:cNvSpPr>
                <a:spLocks/>
              </p:cNvSpPr>
              <p:nvPr/>
            </p:nvSpPr>
            <p:spPr bwMode="auto">
              <a:xfrm>
                <a:off x="1541" y="2299"/>
                <a:ext cx="882" cy="535"/>
              </a:xfrm>
              <a:custGeom>
                <a:avLst/>
                <a:gdLst>
                  <a:gd name="T0" fmla="*/ 48 w 882"/>
                  <a:gd name="T1" fmla="*/ 160 h 537"/>
                  <a:gd name="T2" fmla="*/ 0 w 882"/>
                  <a:gd name="T3" fmla="*/ 202 h 537"/>
                  <a:gd name="T4" fmla="*/ 13 w 882"/>
                  <a:gd name="T5" fmla="*/ 243 h 537"/>
                  <a:gd name="T6" fmla="*/ 32 w 882"/>
                  <a:gd name="T7" fmla="*/ 274 h 537"/>
                  <a:gd name="T8" fmla="*/ 46 w 882"/>
                  <a:gd name="T9" fmla="*/ 304 h 537"/>
                  <a:gd name="T10" fmla="*/ 81 w 882"/>
                  <a:gd name="T11" fmla="*/ 302 h 537"/>
                  <a:gd name="T12" fmla="*/ 86 w 882"/>
                  <a:gd name="T13" fmla="*/ 329 h 537"/>
                  <a:gd name="T14" fmla="*/ 113 w 882"/>
                  <a:gd name="T15" fmla="*/ 356 h 537"/>
                  <a:gd name="T16" fmla="*/ 135 w 882"/>
                  <a:gd name="T17" fmla="*/ 386 h 537"/>
                  <a:gd name="T18" fmla="*/ 161 w 882"/>
                  <a:gd name="T19" fmla="*/ 411 h 537"/>
                  <a:gd name="T20" fmla="*/ 205 w 882"/>
                  <a:gd name="T21" fmla="*/ 426 h 537"/>
                  <a:gd name="T22" fmla="*/ 246 w 882"/>
                  <a:gd name="T23" fmla="*/ 433 h 537"/>
                  <a:gd name="T24" fmla="*/ 255 w 882"/>
                  <a:gd name="T25" fmla="*/ 471 h 537"/>
                  <a:gd name="T26" fmla="*/ 295 w 882"/>
                  <a:gd name="T27" fmla="*/ 489 h 537"/>
                  <a:gd name="T28" fmla="*/ 324 w 882"/>
                  <a:gd name="T29" fmla="*/ 497 h 537"/>
                  <a:gd name="T30" fmla="*/ 356 w 882"/>
                  <a:gd name="T31" fmla="*/ 508 h 537"/>
                  <a:gd name="T32" fmla="*/ 396 w 882"/>
                  <a:gd name="T33" fmla="*/ 509 h 537"/>
                  <a:gd name="T34" fmla="*/ 436 w 882"/>
                  <a:gd name="T35" fmla="*/ 519 h 537"/>
                  <a:gd name="T36" fmla="*/ 471 w 882"/>
                  <a:gd name="T37" fmla="*/ 519 h 537"/>
                  <a:gd name="T38" fmla="*/ 506 w 882"/>
                  <a:gd name="T39" fmla="*/ 521 h 537"/>
                  <a:gd name="T40" fmla="*/ 549 w 882"/>
                  <a:gd name="T41" fmla="*/ 536 h 537"/>
                  <a:gd name="T42" fmla="*/ 591 w 882"/>
                  <a:gd name="T43" fmla="*/ 517 h 537"/>
                  <a:gd name="T44" fmla="*/ 629 w 882"/>
                  <a:gd name="T45" fmla="*/ 484 h 537"/>
                  <a:gd name="T46" fmla="*/ 818 w 882"/>
                  <a:gd name="T47" fmla="*/ 461 h 537"/>
                  <a:gd name="T48" fmla="*/ 801 w 882"/>
                  <a:gd name="T49" fmla="*/ 422 h 537"/>
                  <a:gd name="T50" fmla="*/ 787 w 882"/>
                  <a:gd name="T51" fmla="*/ 396 h 537"/>
                  <a:gd name="T52" fmla="*/ 813 w 882"/>
                  <a:gd name="T53" fmla="*/ 369 h 537"/>
                  <a:gd name="T54" fmla="*/ 827 w 882"/>
                  <a:gd name="T55" fmla="*/ 336 h 537"/>
                  <a:gd name="T56" fmla="*/ 846 w 882"/>
                  <a:gd name="T57" fmla="*/ 304 h 537"/>
                  <a:gd name="T58" fmla="*/ 867 w 882"/>
                  <a:gd name="T59" fmla="*/ 272 h 537"/>
                  <a:gd name="T60" fmla="*/ 881 w 882"/>
                  <a:gd name="T61" fmla="*/ 214 h 537"/>
                  <a:gd name="T62" fmla="*/ 836 w 882"/>
                  <a:gd name="T63" fmla="*/ 214 h 537"/>
                  <a:gd name="T64" fmla="*/ 804 w 882"/>
                  <a:gd name="T65" fmla="*/ 189 h 537"/>
                  <a:gd name="T66" fmla="*/ 764 w 882"/>
                  <a:gd name="T67" fmla="*/ 180 h 537"/>
                  <a:gd name="T68" fmla="*/ 731 w 882"/>
                  <a:gd name="T69" fmla="*/ 172 h 537"/>
                  <a:gd name="T70" fmla="*/ 682 w 882"/>
                  <a:gd name="T71" fmla="*/ 148 h 537"/>
                  <a:gd name="T72" fmla="*/ 636 w 882"/>
                  <a:gd name="T73" fmla="*/ 142 h 537"/>
                  <a:gd name="T74" fmla="*/ 598 w 882"/>
                  <a:gd name="T75" fmla="*/ 134 h 537"/>
                  <a:gd name="T76" fmla="*/ 569 w 882"/>
                  <a:gd name="T77" fmla="*/ 160 h 537"/>
                  <a:gd name="T78" fmla="*/ 533 w 882"/>
                  <a:gd name="T79" fmla="*/ 147 h 537"/>
                  <a:gd name="T80" fmla="*/ 501 w 882"/>
                  <a:gd name="T81" fmla="*/ 160 h 537"/>
                  <a:gd name="T82" fmla="*/ 473 w 882"/>
                  <a:gd name="T83" fmla="*/ 142 h 537"/>
                  <a:gd name="T84" fmla="*/ 435 w 882"/>
                  <a:gd name="T85" fmla="*/ 132 h 537"/>
                  <a:gd name="T86" fmla="*/ 401 w 882"/>
                  <a:gd name="T87" fmla="*/ 100 h 537"/>
                  <a:gd name="T88" fmla="*/ 376 w 882"/>
                  <a:gd name="T89" fmla="*/ 61 h 537"/>
                  <a:gd name="T90" fmla="*/ 221 w 882"/>
                  <a:gd name="T91" fmla="*/ 20 h 537"/>
                  <a:gd name="T92" fmla="*/ 198 w 882"/>
                  <a:gd name="T93" fmla="*/ 21 h 537"/>
                  <a:gd name="T94" fmla="*/ 173 w 882"/>
                  <a:gd name="T95" fmla="*/ 40 h 537"/>
                  <a:gd name="T96" fmla="*/ 130 w 882"/>
                  <a:gd name="T97" fmla="*/ 33 h 537"/>
                  <a:gd name="T98" fmla="*/ 97 w 882"/>
                  <a:gd name="T99" fmla="*/ 88 h 5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2"/>
                  <a:gd name="T151" fmla="*/ 0 h 537"/>
                  <a:gd name="T152" fmla="*/ 882 w 882"/>
                  <a:gd name="T153" fmla="*/ 537 h 5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4" name="Freeform 83"/>
              <p:cNvSpPr>
                <a:spLocks/>
              </p:cNvSpPr>
              <p:nvPr/>
            </p:nvSpPr>
            <p:spPr bwMode="auto">
              <a:xfrm>
                <a:off x="1476" y="2211"/>
                <a:ext cx="194" cy="214"/>
              </a:xfrm>
              <a:custGeom>
                <a:avLst/>
                <a:gdLst>
                  <a:gd name="T0" fmla="*/ 97 w 194"/>
                  <a:gd name="T1" fmla="*/ 0 h 215"/>
                  <a:gd name="T2" fmla="*/ 10 w 194"/>
                  <a:gd name="T3" fmla="*/ 33 h 215"/>
                  <a:gd name="T4" fmla="*/ 28 w 194"/>
                  <a:gd name="T5" fmla="*/ 52 h 215"/>
                  <a:gd name="T6" fmla="*/ 28 w 194"/>
                  <a:gd name="T7" fmla="*/ 102 h 215"/>
                  <a:gd name="T8" fmla="*/ 13 w 194"/>
                  <a:gd name="T9" fmla="*/ 117 h 215"/>
                  <a:gd name="T10" fmla="*/ 0 w 194"/>
                  <a:gd name="T11" fmla="*/ 140 h 215"/>
                  <a:gd name="T12" fmla="*/ 12 w 194"/>
                  <a:gd name="T13" fmla="*/ 164 h 215"/>
                  <a:gd name="T14" fmla="*/ 17 w 194"/>
                  <a:gd name="T15" fmla="*/ 185 h 215"/>
                  <a:gd name="T16" fmla="*/ 35 w 194"/>
                  <a:gd name="T17" fmla="*/ 209 h 215"/>
                  <a:gd name="T18" fmla="*/ 54 w 194"/>
                  <a:gd name="T19" fmla="*/ 199 h 215"/>
                  <a:gd name="T20" fmla="*/ 61 w 194"/>
                  <a:gd name="T21" fmla="*/ 174 h 215"/>
                  <a:gd name="T22" fmla="*/ 68 w 194"/>
                  <a:gd name="T23" fmla="*/ 154 h 215"/>
                  <a:gd name="T24" fmla="*/ 61 w 194"/>
                  <a:gd name="T25" fmla="*/ 137 h 215"/>
                  <a:gd name="T26" fmla="*/ 48 w 194"/>
                  <a:gd name="T27" fmla="*/ 120 h 215"/>
                  <a:gd name="T28" fmla="*/ 74 w 194"/>
                  <a:gd name="T29" fmla="*/ 60 h 215"/>
                  <a:gd name="T30" fmla="*/ 96 w 194"/>
                  <a:gd name="T31" fmla="*/ 45 h 215"/>
                  <a:gd name="T32" fmla="*/ 130 w 194"/>
                  <a:gd name="T33" fmla="*/ 28 h 215"/>
                  <a:gd name="T34" fmla="*/ 130 w 194"/>
                  <a:gd name="T35" fmla="*/ 41 h 215"/>
                  <a:gd name="T36" fmla="*/ 116 w 194"/>
                  <a:gd name="T37" fmla="*/ 70 h 215"/>
                  <a:gd name="T38" fmla="*/ 101 w 194"/>
                  <a:gd name="T39" fmla="*/ 82 h 215"/>
                  <a:gd name="T40" fmla="*/ 102 w 194"/>
                  <a:gd name="T41" fmla="*/ 112 h 215"/>
                  <a:gd name="T42" fmla="*/ 102 w 194"/>
                  <a:gd name="T43" fmla="*/ 123 h 215"/>
                  <a:gd name="T44" fmla="*/ 151 w 194"/>
                  <a:gd name="T45" fmla="*/ 174 h 215"/>
                  <a:gd name="T46" fmla="*/ 151 w 194"/>
                  <a:gd name="T47" fmla="*/ 154 h 215"/>
                  <a:gd name="T48" fmla="*/ 121 w 194"/>
                  <a:gd name="T49" fmla="*/ 130 h 215"/>
                  <a:gd name="T50" fmla="*/ 130 w 194"/>
                  <a:gd name="T51" fmla="*/ 123 h 215"/>
                  <a:gd name="T52" fmla="*/ 151 w 194"/>
                  <a:gd name="T53" fmla="*/ 134 h 215"/>
                  <a:gd name="T54" fmla="*/ 166 w 194"/>
                  <a:gd name="T55" fmla="*/ 140 h 215"/>
                  <a:gd name="T56" fmla="*/ 185 w 194"/>
                  <a:gd name="T57" fmla="*/ 123 h 215"/>
                  <a:gd name="T58" fmla="*/ 166 w 194"/>
                  <a:gd name="T59" fmla="*/ 90 h 215"/>
                  <a:gd name="T60" fmla="*/ 178 w 194"/>
                  <a:gd name="T61" fmla="*/ 60 h 215"/>
                  <a:gd name="T62" fmla="*/ 193 w 194"/>
                  <a:gd name="T63" fmla="*/ 41 h 215"/>
                  <a:gd name="T64" fmla="*/ 181 w 194"/>
                  <a:gd name="T65" fmla="*/ 25 h 215"/>
                  <a:gd name="T66" fmla="*/ 186 w 194"/>
                  <a:gd name="T67" fmla="*/ 3 h 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4"/>
                  <a:gd name="T103" fmla="*/ 0 h 215"/>
                  <a:gd name="T104" fmla="*/ 194 w 194"/>
                  <a:gd name="T105" fmla="*/ 215 h 2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5" name="Freeform 84"/>
              <p:cNvSpPr>
                <a:spLocks/>
              </p:cNvSpPr>
              <p:nvPr/>
            </p:nvSpPr>
            <p:spPr bwMode="auto">
              <a:xfrm>
                <a:off x="1541" y="2384"/>
                <a:ext cx="53" cy="39"/>
              </a:xfrm>
              <a:custGeom>
                <a:avLst/>
                <a:gdLst>
                  <a:gd name="T0" fmla="*/ 31 w 53"/>
                  <a:gd name="T1" fmla="*/ 7 h 39"/>
                  <a:gd name="T2" fmla="*/ 34 w 53"/>
                  <a:gd name="T3" fmla="*/ 16 h 39"/>
                  <a:gd name="T4" fmla="*/ 43 w 53"/>
                  <a:gd name="T5" fmla="*/ 16 h 39"/>
                  <a:gd name="T6" fmla="*/ 52 w 53"/>
                  <a:gd name="T7" fmla="*/ 26 h 39"/>
                  <a:gd name="T8" fmla="*/ 26 w 53"/>
                  <a:gd name="T9" fmla="*/ 38 h 39"/>
                  <a:gd name="T10" fmla="*/ 10 w 53"/>
                  <a:gd name="T11" fmla="*/ 31 h 39"/>
                  <a:gd name="T12" fmla="*/ 0 w 53"/>
                  <a:gd name="T13" fmla="*/ 26 h 39"/>
                  <a:gd name="T14" fmla="*/ 5 w 53"/>
                  <a:gd name="T15" fmla="*/ 19 h 39"/>
                  <a:gd name="T16" fmla="*/ 14 w 53"/>
                  <a:gd name="T17" fmla="*/ 9 h 39"/>
                  <a:gd name="T18" fmla="*/ 16 w 53"/>
                  <a:gd name="T19" fmla="*/ 0 h 39"/>
                  <a:gd name="T20" fmla="*/ 27 w 53"/>
                  <a:gd name="T21" fmla="*/ 0 h 39"/>
                  <a:gd name="T22" fmla="*/ 31 w 53"/>
                  <a:gd name="T23" fmla="*/ 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9"/>
                  <a:gd name="T38" fmla="*/ 53 w 53"/>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chemeClr val="tx2"/>
              </a:solid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6" name="Freeform 85"/>
              <p:cNvSpPr>
                <a:spLocks/>
              </p:cNvSpPr>
              <p:nvPr/>
            </p:nvSpPr>
            <p:spPr bwMode="auto">
              <a:xfrm>
                <a:off x="1370" y="1146"/>
                <a:ext cx="79" cy="40"/>
              </a:xfrm>
              <a:custGeom>
                <a:avLst/>
                <a:gdLst>
                  <a:gd name="T0" fmla="*/ 64 w 80"/>
                  <a:gd name="T1" fmla="*/ 26 h 42"/>
                  <a:gd name="T2" fmla="*/ 54 w 80"/>
                  <a:gd name="T3" fmla="*/ 29 h 42"/>
                  <a:gd name="T4" fmla="*/ 49 w 80"/>
                  <a:gd name="T5" fmla="*/ 41 h 42"/>
                  <a:gd name="T6" fmla="*/ 32 w 80"/>
                  <a:gd name="T7" fmla="*/ 36 h 42"/>
                  <a:gd name="T8" fmla="*/ 27 w 80"/>
                  <a:gd name="T9" fmla="*/ 34 h 42"/>
                  <a:gd name="T10" fmla="*/ 20 w 80"/>
                  <a:gd name="T11" fmla="*/ 26 h 42"/>
                  <a:gd name="T12" fmla="*/ 28 w 80"/>
                  <a:gd name="T13" fmla="*/ 29 h 42"/>
                  <a:gd name="T14" fmla="*/ 10 w 80"/>
                  <a:gd name="T15" fmla="*/ 10 h 42"/>
                  <a:gd name="T16" fmla="*/ 0 w 80"/>
                  <a:gd name="T17" fmla="*/ 13 h 42"/>
                  <a:gd name="T18" fmla="*/ 1 w 80"/>
                  <a:gd name="T19" fmla="*/ 6 h 42"/>
                  <a:gd name="T20" fmla="*/ 10 w 80"/>
                  <a:gd name="T21" fmla="*/ 6 h 42"/>
                  <a:gd name="T22" fmla="*/ 21 w 80"/>
                  <a:gd name="T23" fmla="*/ 0 h 42"/>
                  <a:gd name="T24" fmla="*/ 30 w 80"/>
                  <a:gd name="T25" fmla="*/ 0 h 42"/>
                  <a:gd name="T26" fmla="*/ 54 w 80"/>
                  <a:gd name="T27" fmla="*/ 6 h 42"/>
                  <a:gd name="T28" fmla="*/ 60 w 80"/>
                  <a:gd name="T29" fmla="*/ 13 h 42"/>
                  <a:gd name="T30" fmla="*/ 62 w 80"/>
                  <a:gd name="T31" fmla="*/ 6 h 42"/>
                  <a:gd name="T32" fmla="*/ 71 w 80"/>
                  <a:gd name="T33" fmla="*/ 6 h 42"/>
                  <a:gd name="T34" fmla="*/ 79 w 80"/>
                  <a:gd name="T35" fmla="*/ 11 h 42"/>
                  <a:gd name="T36" fmla="*/ 72 w 80"/>
                  <a:gd name="T37" fmla="*/ 18 h 42"/>
                  <a:gd name="T38" fmla="*/ 64 w 80"/>
                  <a:gd name="T39" fmla="*/ 26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42"/>
                  <a:gd name="T62" fmla="*/ 80 w 80"/>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7" name="Freeform 86"/>
              <p:cNvSpPr>
                <a:spLocks/>
              </p:cNvSpPr>
              <p:nvPr/>
            </p:nvSpPr>
            <p:spPr bwMode="auto">
              <a:xfrm>
                <a:off x="1257" y="1120"/>
                <a:ext cx="154" cy="158"/>
              </a:xfrm>
              <a:custGeom>
                <a:avLst/>
                <a:gdLst>
                  <a:gd name="T0" fmla="*/ 118 w 154"/>
                  <a:gd name="T1" fmla="*/ 153 h 159"/>
                  <a:gd name="T2" fmla="*/ 103 w 154"/>
                  <a:gd name="T3" fmla="*/ 148 h 159"/>
                  <a:gd name="T4" fmla="*/ 95 w 154"/>
                  <a:gd name="T5" fmla="*/ 150 h 159"/>
                  <a:gd name="T6" fmla="*/ 75 w 154"/>
                  <a:gd name="T7" fmla="*/ 133 h 159"/>
                  <a:gd name="T8" fmla="*/ 75 w 154"/>
                  <a:gd name="T9" fmla="*/ 124 h 159"/>
                  <a:gd name="T10" fmla="*/ 69 w 154"/>
                  <a:gd name="T11" fmla="*/ 133 h 159"/>
                  <a:gd name="T12" fmla="*/ 30 w 154"/>
                  <a:gd name="T13" fmla="*/ 113 h 159"/>
                  <a:gd name="T14" fmla="*/ 8 w 154"/>
                  <a:gd name="T15" fmla="*/ 81 h 159"/>
                  <a:gd name="T16" fmla="*/ 8 w 154"/>
                  <a:gd name="T17" fmla="*/ 70 h 159"/>
                  <a:gd name="T18" fmla="*/ 0 w 154"/>
                  <a:gd name="T19" fmla="*/ 58 h 159"/>
                  <a:gd name="T20" fmla="*/ 0 w 154"/>
                  <a:gd name="T21" fmla="*/ 37 h 159"/>
                  <a:gd name="T22" fmla="*/ 1 w 154"/>
                  <a:gd name="T23" fmla="*/ 28 h 159"/>
                  <a:gd name="T24" fmla="*/ 8 w 154"/>
                  <a:gd name="T25" fmla="*/ 13 h 159"/>
                  <a:gd name="T26" fmla="*/ 15 w 154"/>
                  <a:gd name="T27" fmla="*/ 10 h 159"/>
                  <a:gd name="T28" fmla="*/ 20 w 154"/>
                  <a:gd name="T29" fmla="*/ 0 h 159"/>
                  <a:gd name="T30" fmla="*/ 44 w 154"/>
                  <a:gd name="T31" fmla="*/ 3 h 159"/>
                  <a:gd name="T32" fmla="*/ 53 w 154"/>
                  <a:gd name="T33" fmla="*/ 8 h 159"/>
                  <a:gd name="T34" fmla="*/ 53 w 154"/>
                  <a:gd name="T35" fmla="*/ 18 h 159"/>
                  <a:gd name="T36" fmla="*/ 68 w 154"/>
                  <a:gd name="T37" fmla="*/ 32 h 159"/>
                  <a:gd name="T38" fmla="*/ 89 w 154"/>
                  <a:gd name="T39" fmla="*/ 52 h 159"/>
                  <a:gd name="T40" fmla="*/ 107 w 154"/>
                  <a:gd name="T41" fmla="*/ 58 h 159"/>
                  <a:gd name="T42" fmla="*/ 118 w 154"/>
                  <a:gd name="T43" fmla="*/ 63 h 159"/>
                  <a:gd name="T44" fmla="*/ 107 w 154"/>
                  <a:gd name="T45" fmla="*/ 75 h 159"/>
                  <a:gd name="T46" fmla="*/ 120 w 154"/>
                  <a:gd name="T47" fmla="*/ 86 h 159"/>
                  <a:gd name="T48" fmla="*/ 133 w 154"/>
                  <a:gd name="T49" fmla="*/ 81 h 159"/>
                  <a:gd name="T50" fmla="*/ 139 w 154"/>
                  <a:gd name="T51" fmla="*/ 88 h 159"/>
                  <a:gd name="T52" fmla="*/ 130 w 154"/>
                  <a:gd name="T53" fmla="*/ 99 h 159"/>
                  <a:gd name="T54" fmla="*/ 114 w 154"/>
                  <a:gd name="T55" fmla="*/ 95 h 159"/>
                  <a:gd name="T56" fmla="*/ 105 w 154"/>
                  <a:gd name="T57" fmla="*/ 101 h 159"/>
                  <a:gd name="T58" fmla="*/ 107 w 154"/>
                  <a:gd name="T59" fmla="*/ 121 h 159"/>
                  <a:gd name="T60" fmla="*/ 114 w 154"/>
                  <a:gd name="T61" fmla="*/ 130 h 159"/>
                  <a:gd name="T62" fmla="*/ 118 w 154"/>
                  <a:gd name="T63" fmla="*/ 139 h 159"/>
                  <a:gd name="T64" fmla="*/ 126 w 154"/>
                  <a:gd name="T65" fmla="*/ 144 h 159"/>
                  <a:gd name="T66" fmla="*/ 141 w 154"/>
                  <a:gd name="T67" fmla="*/ 148 h 159"/>
                  <a:gd name="T68" fmla="*/ 146 w 154"/>
                  <a:gd name="T69" fmla="*/ 139 h 159"/>
                  <a:gd name="T70" fmla="*/ 153 w 154"/>
                  <a:gd name="T71" fmla="*/ 144 h 159"/>
                  <a:gd name="T72" fmla="*/ 150 w 154"/>
                  <a:gd name="T73" fmla="*/ 158 h 159"/>
                  <a:gd name="T74" fmla="*/ 134 w 154"/>
                  <a:gd name="T75" fmla="*/ 153 h 159"/>
                  <a:gd name="T76" fmla="*/ 118 w 154"/>
                  <a:gd name="T77" fmla="*/ 153 h 1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59"/>
                  <a:gd name="T119" fmla="*/ 154 w 154"/>
                  <a:gd name="T120" fmla="*/ 159 h 1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8" name="Freeform 87"/>
              <p:cNvSpPr>
                <a:spLocks/>
              </p:cNvSpPr>
              <p:nvPr/>
            </p:nvSpPr>
            <p:spPr bwMode="auto">
              <a:xfrm>
                <a:off x="1422" y="1164"/>
                <a:ext cx="104" cy="136"/>
              </a:xfrm>
              <a:custGeom>
                <a:avLst/>
                <a:gdLst>
                  <a:gd name="T0" fmla="*/ 75 w 101"/>
                  <a:gd name="T1" fmla="*/ 108 h 136"/>
                  <a:gd name="T2" fmla="*/ 83 w 101"/>
                  <a:gd name="T3" fmla="*/ 98 h 136"/>
                  <a:gd name="T4" fmla="*/ 80 w 101"/>
                  <a:gd name="T5" fmla="*/ 85 h 136"/>
                  <a:gd name="T6" fmla="*/ 88 w 101"/>
                  <a:gd name="T7" fmla="*/ 85 h 136"/>
                  <a:gd name="T8" fmla="*/ 88 w 101"/>
                  <a:gd name="T9" fmla="*/ 98 h 136"/>
                  <a:gd name="T10" fmla="*/ 100 w 101"/>
                  <a:gd name="T11" fmla="*/ 105 h 136"/>
                  <a:gd name="T12" fmla="*/ 97 w 101"/>
                  <a:gd name="T13" fmla="*/ 121 h 136"/>
                  <a:gd name="T14" fmla="*/ 92 w 101"/>
                  <a:gd name="T15" fmla="*/ 130 h 136"/>
                  <a:gd name="T16" fmla="*/ 83 w 101"/>
                  <a:gd name="T17" fmla="*/ 125 h 136"/>
                  <a:gd name="T18" fmla="*/ 75 w 101"/>
                  <a:gd name="T19" fmla="*/ 130 h 136"/>
                  <a:gd name="T20" fmla="*/ 66 w 101"/>
                  <a:gd name="T21" fmla="*/ 130 h 136"/>
                  <a:gd name="T22" fmla="*/ 55 w 101"/>
                  <a:gd name="T23" fmla="*/ 135 h 136"/>
                  <a:gd name="T24" fmla="*/ 40 w 101"/>
                  <a:gd name="T25" fmla="*/ 135 h 136"/>
                  <a:gd name="T26" fmla="*/ 50 w 101"/>
                  <a:gd name="T27" fmla="*/ 125 h 136"/>
                  <a:gd name="T28" fmla="*/ 43 w 101"/>
                  <a:gd name="T29" fmla="*/ 121 h 136"/>
                  <a:gd name="T30" fmla="*/ 53 w 101"/>
                  <a:gd name="T31" fmla="*/ 116 h 136"/>
                  <a:gd name="T32" fmla="*/ 46 w 101"/>
                  <a:gd name="T33" fmla="*/ 110 h 136"/>
                  <a:gd name="T34" fmla="*/ 33 w 101"/>
                  <a:gd name="T35" fmla="*/ 110 h 136"/>
                  <a:gd name="T36" fmla="*/ 21 w 101"/>
                  <a:gd name="T37" fmla="*/ 108 h 136"/>
                  <a:gd name="T38" fmla="*/ 17 w 101"/>
                  <a:gd name="T39" fmla="*/ 100 h 136"/>
                  <a:gd name="T40" fmla="*/ 6 w 101"/>
                  <a:gd name="T41" fmla="*/ 100 h 136"/>
                  <a:gd name="T42" fmla="*/ 0 w 101"/>
                  <a:gd name="T43" fmla="*/ 80 h 136"/>
                  <a:gd name="T44" fmla="*/ 10 w 101"/>
                  <a:gd name="T45" fmla="*/ 46 h 136"/>
                  <a:gd name="T46" fmla="*/ 17 w 101"/>
                  <a:gd name="T47" fmla="*/ 41 h 136"/>
                  <a:gd name="T48" fmla="*/ 15 w 101"/>
                  <a:gd name="T49" fmla="*/ 21 h 136"/>
                  <a:gd name="T50" fmla="*/ 23 w 101"/>
                  <a:gd name="T51" fmla="*/ 17 h 136"/>
                  <a:gd name="T52" fmla="*/ 33 w 101"/>
                  <a:gd name="T53" fmla="*/ 12 h 136"/>
                  <a:gd name="T54" fmla="*/ 33 w 101"/>
                  <a:gd name="T55" fmla="*/ 1 h 136"/>
                  <a:gd name="T56" fmla="*/ 43 w 101"/>
                  <a:gd name="T57" fmla="*/ 0 h 136"/>
                  <a:gd name="T58" fmla="*/ 41 w 101"/>
                  <a:gd name="T59" fmla="*/ 6 h 136"/>
                  <a:gd name="T60" fmla="*/ 43 w 101"/>
                  <a:gd name="T61" fmla="*/ 15 h 136"/>
                  <a:gd name="T62" fmla="*/ 48 w 101"/>
                  <a:gd name="T63" fmla="*/ 3 h 136"/>
                  <a:gd name="T64" fmla="*/ 53 w 101"/>
                  <a:gd name="T65" fmla="*/ 12 h 136"/>
                  <a:gd name="T66" fmla="*/ 46 w 101"/>
                  <a:gd name="T67" fmla="*/ 25 h 136"/>
                  <a:gd name="T68" fmla="*/ 60 w 101"/>
                  <a:gd name="T69" fmla="*/ 26 h 136"/>
                  <a:gd name="T70" fmla="*/ 53 w 101"/>
                  <a:gd name="T71" fmla="*/ 32 h 136"/>
                  <a:gd name="T72" fmla="*/ 55 w 101"/>
                  <a:gd name="T73" fmla="*/ 50 h 136"/>
                  <a:gd name="T74" fmla="*/ 50 w 101"/>
                  <a:gd name="T75" fmla="*/ 55 h 136"/>
                  <a:gd name="T76" fmla="*/ 55 w 101"/>
                  <a:gd name="T77" fmla="*/ 70 h 136"/>
                  <a:gd name="T78" fmla="*/ 61 w 101"/>
                  <a:gd name="T79" fmla="*/ 75 h 136"/>
                  <a:gd name="T80" fmla="*/ 65 w 101"/>
                  <a:gd name="T81" fmla="*/ 85 h 136"/>
                  <a:gd name="T82" fmla="*/ 60 w 101"/>
                  <a:gd name="T83" fmla="*/ 93 h 136"/>
                  <a:gd name="T84" fmla="*/ 70 w 101"/>
                  <a:gd name="T85" fmla="*/ 100 h 136"/>
                  <a:gd name="T86" fmla="*/ 66 w 101"/>
                  <a:gd name="T87" fmla="*/ 108 h 136"/>
                  <a:gd name="T88" fmla="*/ 75 w 101"/>
                  <a:gd name="T89" fmla="*/ 108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136"/>
                  <a:gd name="T137" fmla="*/ 101 w 101"/>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89" name="Freeform 88"/>
              <p:cNvSpPr>
                <a:spLocks/>
              </p:cNvSpPr>
              <p:nvPr/>
            </p:nvSpPr>
            <p:spPr bwMode="auto">
              <a:xfrm>
                <a:off x="1493" y="1135"/>
                <a:ext cx="43" cy="51"/>
              </a:xfrm>
              <a:custGeom>
                <a:avLst/>
                <a:gdLst>
                  <a:gd name="T0" fmla="*/ 42 w 43"/>
                  <a:gd name="T1" fmla="*/ 27 h 51"/>
                  <a:gd name="T2" fmla="*/ 42 w 43"/>
                  <a:gd name="T3" fmla="*/ 20 h 51"/>
                  <a:gd name="T4" fmla="*/ 34 w 43"/>
                  <a:gd name="T5" fmla="*/ 18 h 51"/>
                  <a:gd name="T6" fmla="*/ 32 w 43"/>
                  <a:gd name="T7" fmla="*/ 8 h 51"/>
                  <a:gd name="T8" fmla="*/ 13 w 43"/>
                  <a:gd name="T9" fmla="*/ 0 h 51"/>
                  <a:gd name="T10" fmla="*/ 1 w 43"/>
                  <a:gd name="T11" fmla="*/ 6 h 51"/>
                  <a:gd name="T12" fmla="*/ 0 w 43"/>
                  <a:gd name="T13" fmla="*/ 20 h 51"/>
                  <a:gd name="T14" fmla="*/ 5 w 43"/>
                  <a:gd name="T15" fmla="*/ 28 h 51"/>
                  <a:gd name="T16" fmla="*/ 6 w 43"/>
                  <a:gd name="T17" fmla="*/ 38 h 51"/>
                  <a:gd name="T18" fmla="*/ 13 w 43"/>
                  <a:gd name="T19" fmla="*/ 50 h 51"/>
                  <a:gd name="T20" fmla="*/ 21 w 43"/>
                  <a:gd name="T21" fmla="*/ 43 h 51"/>
                  <a:gd name="T22" fmla="*/ 32 w 43"/>
                  <a:gd name="T23" fmla="*/ 42 h 51"/>
                  <a:gd name="T24" fmla="*/ 42 w 43"/>
                  <a:gd name="T25" fmla="*/ 2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51"/>
                  <a:gd name="T41" fmla="*/ 43 w 43"/>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0" name="Freeform 89"/>
              <p:cNvSpPr>
                <a:spLocks/>
              </p:cNvSpPr>
              <p:nvPr/>
            </p:nvSpPr>
            <p:spPr bwMode="auto">
              <a:xfrm>
                <a:off x="1361" y="1029"/>
                <a:ext cx="198" cy="117"/>
              </a:xfrm>
              <a:custGeom>
                <a:avLst/>
                <a:gdLst>
                  <a:gd name="T0" fmla="*/ 91 w 198"/>
                  <a:gd name="T1" fmla="*/ 17 h 115"/>
                  <a:gd name="T2" fmla="*/ 76 w 198"/>
                  <a:gd name="T3" fmla="*/ 19 h 115"/>
                  <a:gd name="T4" fmla="*/ 75 w 198"/>
                  <a:gd name="T5" fmla="*/ 25 h 115"/>
                  <a:gd name="T6" fmla="*/ 82 w 198"/>
                  <a:gd name="T7" fmla="*/ 39 h 115"/>
                  <a:gd name="T8" fmla="*/ 89 w 198"/>
                  <a:gd name="T9" fmla="*/ 60 h 115"/>
                  <a:gd name="T10" fmla="*/ 94 w 198"/>
                  <a:gd name="T11" fmla="*/ 63 h 115"/>
                  <a:gd name="T12" fmla="*/ 102 w 198"/>
                  <a:gd name="T13" fmla="*/ 71 h 115"/>
                  <a:gd name="T14" fmla="*/ 106 w 198"/>
                  <a:gd name="T15" fmla="*/ 83 h 115"/>
                  <a:gd name="T16" fmla="*/ 113 w 198"/>
                  <a:gd name="T17" fmla="*/ 90 h 115"/>
                  <a:gd name="T18" fmla="*/ 114 w 198"/>
                  <a:gd name="T19" fmla="*/ 98 h 115"/>
                  <a:gd name="T20" fmla="*/ 106 w 198"/>
                  <a:gd name="T21" fmla="*/ 107 h 115"/>
                  <a:gd name="T22" fmla="*/ 93 w 198"/>
                  <a:gd name="T23" fmla="*/ 114 h 115"/>
                  <a:gd name="T24" fmla="*/ 71 w 198"/>
                  <a:gd name="T25" fmla="*/ 109 h 115"/>
                  <a:gd name="T26" fmla="*/ 63 w 198"/>
                  <a:gd name="T27" fmla="*/ 107 h 115"/>
                  <a:gd name="T28" fmla="*/ 53 w 198"/>
                  <a:gd name="T29" fmla="*/ 93 h 115"/>
                  <a:gd name="T30" fmla="*/ 50 w 198"/>
                  <a:gd name="T31" fmla="*/ 87 h 115"/>
                  <a:gd name="T32" fmla="*/ 46 w 198"/>
                  <a:gd name="T33" fmla="*/ 75 h 115"/>
                  <a:gd name="T34" fmla="*/ 37 w 198"/>
                  <a:gd name="T35" fmla="*/ 71 h 115"/>
                  <a:gd name="T36" fmla="*/ 26 w 198"/>
                  <a:gd name="T37" fmla="*/ 69 h 115"/>
                  <a:gd name="T38" fmla="*/ 30 w 198"/>
                  <a:gd name="T39" fmla="*/ 75 h 115"/>
                  <a:gd name="T40" fmla="*/ 35 w 198"/>
                  <a:gd name="T41" fmla="*/ 87 h 115"/>
                  <a:gd name="T42" fmla="*/ 37 w 198"/>
                  <a:gd name="T43" fmla="*/ 100 h 115"/>
                  <a:gd name="T44" fmla="*/ 28 w 198"/>
                  <a:gd name="T45" fmla="*/ 100 h 115"/>
                  <a:gd name="T46" fmla="*/ 21 w 198"/>
                  <a:gd name="T47" fmla="*/ 90 h 115"/>
                  <a:gd name="T48" fmla="*/ 15 w 198"/>
                  <a:gd name="T49" fmla="*/ 80 h 115"/>
                  <a:gd name="T50" fmla="*/ 10 w 198"/>
                  <a:gd name="T51" fmla="*/ 93 h 115"/>
                  <a:gd name="T52" fmla="*/ 1 w 198"/>
                  <a:gd name="T53" fmla="*/ 90 h 115"/>
                  <a:gd name="T54" fmla="*/ 0 w 198"/>
                  <a:gd name="T55" fmla="*/ 78 h 115"/>
                  <a:gd name="T56" fmla="*/ 10 w 198"/>
                  <a:gd name="T57" fmla="*/ 63 h 115"/>
                  <a:gd name="T58" fmla="*/ 26 w 198"/>
                  <a:gd name="T59" fmla="*/ 43 h 115"/>
                  <a:gd name="T60" fmla="*/ 44 w 198"/>
                  <a:gd name="T61" fmla="*/ 29 h 115"/>
                  <a:gd name="T62" fmla="*/ 53 w 198"/>
                  <a:gd name="T63" fmla="*/ 17 h 115"/>
                  <a:gd name="T64" fmla="*/ 58 w 198"/>
                  <a:gd name="T65" fmla="*/ 8 h 115"/>
                  <a:gd name="T66" fmla="*/ 93 w 198"/>
                  <a:gd name="T67" fmla="*/ 0 h 115"/>
                  <a:gd name="T68" fmla="*/ 147 w 198"/>
                  <a:gd name="T69" fmla="*/ 19 h 115"/>
                  <a:gd name="T70" fmla="*/ 172 w 198"/>
                  <a:gd name="T71" fmla="*/ 39 h 115"/>
                  <a:gd name="T72" fmla="*/ 197 w 198"/>
                  <a:gd name="T73" fmla="*/ 43 h 115"/>
                  <a:gd name="T74" fmla="*/ 189 w 198"/>
                  <a:gd name="T75" fmla="*/ 49 h 115"/>
                  <a:gd name="T76" fmla="*/ 183 w 198"/>
                  <a:gd name="T77" fmla="*/ 60 h 115"/>
                  <a:gd name="T78" fmla="*/ 162 w 198"/>
                  <a:gd name="T79" fmla="*/ 69 h 115"/>
                  <a:gd name="T80" fmla="*/ 152 w 198"/>
                  <a:gd name="T81" fmla="*/ 83 h 115"/>
                  <a:gd name="T82" fmla="*/ 158 w 198"/>
                  <a:gd name="T83" fmla="*/ 98 h 115"/>
                  <a:gd name="T84" fmla="*/ 151 w 198"/>
                  <a:gd name="T85" fmla="*/ 95 h 115"/>
                  <a:gd name="T86" fmla="*/ 145 w 198"/>
                  <a:gd name="T87" fmla="*/ 100 h 115"/>
                  <a:gd name="T88" fmla="*/ 136 w 198"/>
                  <a:gd name="T89" fmla="*/ 95 h 115"/>
                  <a:gd name="T90" fmla="*/ 139 w 198"/>
                  <a:gd name="T91" fmla="*/ 90 h 115"/>
                  <a:gd name="T92" fmla="*/ 120 w 198"/>
                  <a:gd name="T93" fmla="*/ 78 h 115"/>
                  <a:gd name="T94" fmla="*/ 107 w 198"/>
                  <a:gd name="T95" fmla="*/ 60 h 115"/>
                  <a:gd name="T96" fmla="*/ 101 w 198"/>
                  <a:gd name="T97" fmla="*/ 51 h 115"/>
                  <a:gd name="T98" fmla="*/ 101 w 198"/>
                  <a:gd name="T99" fmla="*/ 25 h 115"/>
                  <a:gd name="T100" fmla="*/ 91 w 198"/>
                  <a:gd name="T101" fmla="*/ 17 h 1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8"/>
                  <a:gd name="T154" fmla="*/ 0 h 115"/>
                  <a:gd name="T155" fmla="*/ 198 w 198"/>
                  <a:gd name="T156" fmla="*/ 115 h 1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1" name="Freeform 90"/>
              <p:cNvSpPr>
                <a:spLocks/>
              </p:cNvSpPr>
              <p:nvPr/>
            </p:nvSpPr>
            <p:spPr bwMode="auto">
              <a:xfrm>
                <a:off x="1500" y="1198"/>
                <a:ext cx="39" cy="38"/>
              </a:xfrm>
              <a:custGeom>
                <a:avLst/>
                <a:gdLst>
                  <a:gd name="T0" fmla="*/ 34 w 35"/>
                  <a:gd name="T1" fmla="*/ 9 h 33"/>
                  <a:gd name="T2" fmla="*/ 29 w 35"/>
                  <a:gd name="T3" fmla="*/ 22 h 33"/>
                  <a:gd name="T4" fmla="*/ 18 w 35"/>
                  <a:gd name="T5" fmla="*/ 32 h 33"/>
                  <a:gd name="T6" fmla="*/ 14 w 35"/>
                  <a:gd name="T7" fmla="*/ 21 h 33"/>
                  <a:gd name="T8" fmla="*/ 3 w 35"/>
                  <a:gd name="T9" fmla="*/ 13 h 33"/>
                  <a:gd name="T10" fmla="*/ 0 w 35"/>
                  <a:gd name="T11" fmla="*/ 8 h 33"/>
                  <a:gd name="T12" fmla="*/ 8 w 35"/>
                  <a:gd name="T13" fmla="*/ 1 h 33"/>
                  <a:gd name="T14" fmla="*/ 14 w 35"/>
                  <a:gd name="T15" fmla="*/ 0 h 33"/>
                  <a:gd name="T16" fmla="*/ 34 w 35"/>
                  <a:gd name="T17" fmla="*/ 0 h 33"/>
                  <a:gd name="T18" fmla="*/ 27 w 35"/>
                  <a:gd name="T19" fmla="*/ 4 h 33"/>
                  <a:gd name="T20" fmla="*/ 34 w 35"/>
                  <a:gd name="T21" fmla="*/ 9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3"/>
                  <a:gd name="T35" fmla="*/ 35 w 3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2" name="Freeform 91"/>
              <p:cNvSpPr>
                <a:spLocks/>
              </p:cNvSpPr>
              <p:nvPr/>
            </p:nvSpPr>
            <p:spPr bwMode="auto">
              <a:xfrm>
                <a:off x="1574" y="1100"/>
                <a:ext cx="1303" cy="328"/>
              </a:xfrm>
              <a:custGeom>
                <a:avLst/>
                <a:gdLst>
                  <a:gd name="T0" fmla="*/ 110 w 1307"/>
                  <a:gd name="T1" fmla="*/ 159 h 328"/>
                  <a:gd name="T2" fmla="*/ 146 w 1307"/>
                  <a:gd name="T3" fmla="*/ 161 h 328"/>
                  <a:gd name="T4" fmla="*/ 145 w 1307"/>
                  <a:gd name="T5" fmla="*/ 121 h 328"/>
                  <a:gd name="T6" fmla="*/ 137 w 1307"/>
                  <a:gd name="T7" fmla="*/ 91 h 328"/>
                  <a:gd name="T8" fmla="*/ 123 w 1307"/>
                  <a:gd name="T9" fmla="*/ 71 h 328"/>
                  <a:gd name="T10" fmla="*/ 99 w 1307"/>
                  <a:gd name="T11" fmla="*/ 53 h 328"/>
                  <a:gd name="T12" fmla="*/ 160 w 1307"/>
                  <a:gd name="T13" fmla="*/ 71 h 328"/>
                  <a:gd name="T14" fmla="*/ 182 w 1307"/>
                  <a:gd name="T15" fmla="*/ 48 h 328"/>
                  <a:gd name="T16" fmla="*/ 160 w 1307"/>
                  <a:gd name="T17" fmla="*/ 15 h 328"/>
                  <a:gd name="T18" fmla="*/ 328 w 1307"/>
                  <a:gd name="T19" fmla="*/ 1 h 328"/>
                  <a:gd name="T20" fmla="*/ 1263 w 1307"/>
                  <a:gd name="T21" fmla="*/ 0 h 328"/>
                  <a:gd name="T22" fmla="*/ 1247 w 1307"/>
                  <a:gd name="T23" fmla="*/ 21 h 328"/>
                  <a:gd name="T24" fmla="*/ 1241 w 1307"/>
                  <a:gd name="T25" fmla="*/ 48 h 328"/>
                  <a:gd name="T26" fmla="*/ 1259 w 1307"/>
                  <a:gd name="T27" fmla="*/ 68 h 328"/>
                  <a:gd name="T28" fmla="*/ 1281 w 1307"/>
                  <a:gd name="T29" fmla="*/ 58 h 328"/>
                  <a:gd name="T30" fmla="*/ 1306 w 1307"/>
                  <a:gd name="T31" fmla="*/ 75 h 328"/>
                  <a:gd name="T32" fmla="*/ 1292 w 1307"/>
                  <a:gd name="T33" fmla="*/ 103 h 328"/>
                  <a:gd name="T34" fmla="*/ 1281 w 1307"/>
                  <a:gd name="T35" fmla="*/ 126 h 328"/>
                  <a:gd name="T36" fmla="*/ 1251 w 1307"/>
                  <a:gd name="T37" fmla="*/ 136 h 328"/>
                  <a:gd name="T38" fmla="*/ 1223 w 1307"/>
                  <a:gd name="T39" fmla="*/ 126 h 328"/>
                  <a:gd name="T40" fmla="*/ 1209 w 1307"/>
                  <a:gd name="T41" fmla="*/ 98 h 328"/>
                  <a:gd name="T42" fmla="*/ 1191 w 1307"/>
                  <a:gd name="T43" fmla="*/ 116 h 328"/>
                  <a:gd name="T44" fmla="*/ 1167 w 1307"/>
                  <a:gd name="T45" fmla="*/ 121 h 328"/>
                  <a:gd name="T46" fmla="*/ 1134 w 1307"/>
                  <a:gd name="T47" fmla="*/ 124 h 328"/>
                  <a:gd name="T48" fmla="*/ 1119 w 1307"/>
                  <a:gd name="T49" fmla="*/ 143 h 328"/>
                  <a:gd name="T50" fmla="*/ 1072 w 1307"/>
                  <a:gd name="T51" fmla="*/ 151 h 328"/>
                  <a:gd name="T52" fmla="*/ 1067 w 1307"/>
                  <a:gd name="T53" fmla="*/ 184 h 328"/>
                  <a:gd name="T54" fmla="*/ 1074 w 1307"/>
                  <a:gd name="T55" fmla="*/ 214 h 328"/>
                  <a:gd name="T56" fmla="*/ 1059 w 1307"/>
                  <a:gd name="T57" fmla="*/ 239 h 328"/>
                  <a:gd name="T58" fmla="*/ 1076 w 1307"/>
                  <a:gd name="T59" fmla="*/ 264 h 328"/>
                  <a:gd name="T60" fmla="*/ 1059 w 1307"/>
                  <a:gd name="T61" fmla="*/ 284 h 328"/>
                  <a:gd name="T62" fmla="*/ 1072 w 1307"/>
                  <a:gd name="T63" fmla="*/ 312 h 328"/>
                  <a:gd name="T64" fmla="*/ 1102 w 1307"/>
                  <a:gd name="T65" fmla="*/ 327 h 328"/>
                  <a:gd name="T66" fmla="*/ 460 w 1307"/>
                  <a:gd name="T67" fmla="*/ 317 h 328"/>
                  <a:gd name="T68" fmla="*/ 206 w 1307"/>
                  <a:gd name="T69" fmla="*/ 315 h 328"/>
                  <a:gd name="T70" fmla="*/ 166 w 1307"/>
                  <a:gd name="T71" fmla="*/ 259 h 328"/>
                  <a:gd name="T72" fmla="*/ 137 w 1307"/>
                  <a:gd name="T73" fmla="*/ 239 h 328"/>
                  <a:gd name="T74" fmla="*/ 113 w 1307"/>
                  <a:gd name="T75" fmla="*/ 234 h 328"/>
                  <a:gd name="T76" fmla="*/ 95 w 1307"/>
                  <a:gd name="T77" fmla="*/ 194 h 328"/>
                  <a:gd name="T78" fmla="*/ 80 w 1307"/>
                  <a:gd name="T79" fmla="*/ 184 h 328"/>
                  <a:gd name="T80" fmla="*/ 59 w 1307"/>
                  <a:gd name="T81" fmla="*/ 219 h 328"/>
                  <a:gd name="T82" fmla="*/ 23 w 1307"/>
                  <a:gd name="T83" fmla="*/ 194 h 328"/>
                  <a:gd name="T84" fmla="*/ 32 w 1307"/>
                  <a:gd name="T85" fmla="*/ 161 h 328"/>
                  <a:gd name="T86" fmla="*/ 5 w 1307"/>
                  <a:gd name="T87" fmla="*/ 137 h 328"/>
                  <a:gd name="T88" fmla="*/ 39 w 1307"/>
                  <a:gd name="T89" fmla="*/ 121 h 328"/>
                  <a:gd name="T90" fmla="*/ 70 w 1307"/>
                  <a:gd name="T91" fmla="*/ 117 h 328"/>
                  <a:gd name="T92" fmla="*/ 75 w 1307"/>
                  <a:gd name="T93" fmla="*/ 144 h 328"/>
                  <a:gd name="T94" fmla="*/ 93 w 1307"/>
                  <a:gd name="T95" fmla="*/ 128 h 3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07"/>
                  <a:gd name="T145" fmla="*/ 0 h 328"/>
                  <a:gd name="T146" fmla="*/ 1307 w 1307"/>
                  <a:gd name="T147" fmla="*/ 328 h 3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3" name="Freeform 92"/>
              <p:cNvSpPr>
                <a:spLocks/>
              </p:cNvSpPr>
              <p:nvPr/>
            </p:nvSpPr>
            <p:spPr bwMode="auto">
              <a:xfrm>
                <a:off x="1608" y="1149"/>
                <a:ext cx="55" cy="51"/>
              </a:xfrm>
              <a:custGeom>
                <a:avLst/>
                <a:gdLst>
                  <a:gd name="T0" fmla="*/ 54 w 55"/>
                  <a:gd name="T1" fmla="*/ 47 h 51"/>
                  <a:gd name="T2" fmla="*/ 40 w 55"/>
                  <a:gd name="T3" fmla="*/ 42 h 51"/>
                  <a:gd name="T4" fmla="*/ 24 w 55"/>
                  <a:gd name="T5" fmla="*/ 45 h 51"/>
                  <a:gd name="T6" fmla="*/ 17 w 55"/>
                  <a:gd name="T7" fmla="*/ 50 h 51"/>
                  <a:gd name="T8" fmla="*/ 8 w 55"/>
                  <a:gd name="T9" fmla="*/ 50 h 51"/>
                  <a:gd name="T10" fmla="*/ 0 w 55"/>
                  <a:gd name="T11" fmla="*/ 30 h 51"/>
                  <a:gd name="T12" fmla="*/ 5 w 55"/>
                  <a:gd name="T13" fmla="*/ 22 h 51"/>
                  <a:gd name="T14" fmla="*/ 0 w 55"/>
                  <a:gd name="T15" fmla="*/ 8 h 51"/>
                  <a:gd name="T16" fmla="*/ 1 w 55"/>
                  <a:gd name="T17" fmla="*/ 0 h 51"/>
                  <a:gd name="T18" fmla="*/ 8 w 55"/>
                  <a:gd name="T19" fmla="*/ 5 h 51"/>
                  <a:gd name="T20" fmla="*/ 12 w 55"/>
                  <a:gd name="T21" fmla="*/ 13 h 51"/>
                  <a:gd name="T22" fmla="*/ 32 w 55"/>
                  <a:gd name="T23" fmla="*/ 28 h 51"/>
                  <a:gd name="T24" fmla="*/ 40 w 55"/>
                  <a:gd name="T25" fmla="*/ 30 h 51"/>
                  <a:gd name="T26" fmla="*/ 47 w 55"/>
                  <a:gd name="T27" fmla="*/ 40 h 51"/>
                  <a:gd name="T28" fmla="*/ 54 w 55"/>
                  <a:gd name="T29" fmla="*/ 47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1"/>
                  <a:gd name="T47" fmla="*/ 55 w 55"/>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4" name="Freeform 93"/>
              <p:cNvSpPr>
                <a:spLocks/>
              </p:cNvSpPr>
              <p:nvPr/>
            </p:nvSpPr>
            <p:spPr bwMode="auto">
              <a:xfrm>
                <a:off x="1552" y="1126"/>
                <a:ext cx="52" cy="52"/>
              </a:xfrm>
              <a:custGeom>
                <a:avLst/>
                <a:gdLst>
                  <a:gd name="T0" fmla="*/ 35 w 51"/>
                  <a:gd name="T1" fmla="*/ 51 h 52"/>
                  <a:gd name="T2" fmla="*/ 22 w 51"/>
                  <a:gd name="T3" fmla="*/ 51 h 52"/>
                  <a:gd name="T4" fmla="*/ 18 w 51"/>
                  <a:gd name="T5" fmla="*/ 31 h 52"/>
                  <a:gd name="T6" fmla="*/ 5 w 51"/>
                  <a:gd name="T7" fmla="*/ 23 h 52"/>
                  <a:gd name="T8" fmla="*/ 0 w 51"/>
                  <a:gd name="T9" fmla="*/ 15 h 52"/>
                  <a:gd name="T10" fmla="*/ 7 w 51"/>
                  <a:gd name="T11" fmla="*/ 10 h 52"/>
                  <a:gd name="T12" fmla="*/ 13 w 51"/>
                  <a:gd name="T13" fmla="*/ 1 h 52"/>
                  <a:gd name="T14" fmla="*/ 18 w 51"/>
                  <a:gd name="T15" fmla="*/ 0 h 52"/>
                  <a:gd name="T16" fmla="*/ 28 w 51"/>
                  <a:gd name="T17" fmla="*/ 0 h 52"/>
                  <a:gd name="T18" fmla="*/ 33 w 51"/>
                  <a:gd name="T19" fmla="*/ 10 h 52"/>
                  <a:gd name="T20" fmla="*/ 41 w 51"/>
                  <a:gd name="T21" fmla="*/ 20 h 52"/>
                  <a:gd name="T22" fmla="*/ 50 w 51"/>
                  <a:gd name="T23" fmla="*/ 31 h 52"/>
                  <a:gd name="T24" fmla="*/ 38 w 51"/>
                  <a:gd name="T25" fmla="*/ 36 h 52"/>
                  <a:gd name="T26" fmla="*/ 41 w 51"/>
                  <a:gd name="T27" fmla="*/ 44 h 52"/>
                  <a:gd name="T28" fmla="*/ 35 w 51"/>
                  <a:gd name="T29" fmla="*/ 51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52"/>
                  <a:gd name="T47" fmla="*/ 51 w 51"/>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5" name="Freeform 94"/>
              <p:cNvSpPr>
                <a:spLocks/>
              </p:cNvSpPr>
              <p:nvPr/>
            </p:nvSpPr>
            <p:spPr bwMode="auto">
              <a:xfrm>
                <a:off x="1032" y="3285"/>
                <a:ext cx="64" cy="53"/>
              </a:xfrm>
              <a:custGeom>
                <a:avLst/>
                <a:gdLst>
                  <a:gd name="T0" fmla="*/ 51 w 62"/>
                  <a:gd name="T1" fmla="*/ 52 h 53"/>
                  <a:gd name="T2" fmla="*/ 42 w 62"/>
                  <a:gd name="T3" fmla="*/ 49 h 53"/>
                  <a:gd name="T4" fmla="*/ 30 w 62"/>
                  <a:gd name="T5" fmla="*/ 44 h 53"/>
                  <a:gd name="T6" fmla="*/ 23 w 62"/>
                  <a:gd name="T7" fmla="*/ 33 h 53"/>
                  <a:gd name="T8" fmla="*/ 8 w 62"/>
                  <a:gd name="T9" fmla="*/ 24 h 53"/>
                  <a:gd name="T10" fmla="*/ 0 w 62"/>
                  <a:gd name="T11" fmla="*/ 22 h 53"/>
                  <a:gd name="T12" fmla="*/ 0 w 62"/>
                  <a:gd name="T13" fmla="*/ 0 h 53"/>
                  <a:gd name="T14" fmla="*/ 13 w 62"/>
                  <a:gd name="T15" fmla="*/ 5 h 53"/>
                  <a:gd name="T16" fmla="*/ 21 w 62"/>
                  <a:gd name="T17" fmla="*/ 13 h 53"/>
                  <a:gd name="T18" fmla="*/ 36 w 62"/>
                  <a:gd name="T19" fmla="*/ 28 h 53"/>
                  <a:gd name="T20" fmla="*/ 51 w 62"/>
                  <a:gd name="T21" fmla="*/ 39 h 53"/>
                  <a:gd name="T22" fmla="*/ 61 w 62"/>
                  <a:gd name="T23" fmla="*/ 44 h 53"/>
                  <a:gd name="T24" fmla="*/ 51 w 62"/>
                  <a:gd name="T25" fmla="*/ 52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53"/>
                  <a:gd name="T41" fmla="*/ 62 w 62"/>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6" name="Freeform 95"/>
              <p:cNvSpPr>
                <a:spLocks/>
              </p:cNvSpPr>
              <p:nvPr/>
            </p:nvSpPr>
            <p:spPr bwMode="auto">
              <a:xfrm>
                <a:off x="831" y="3111"/>
                <a:ext cx="349" cy="227"/>
              </a:xfrm>
              <a:custGeom>
                <a:avLst/>
                <a:gdLst>
                  <a:gd name="T0" fmla="*/ 290 w 349"/>
                  <a:gd name="T1" fmla="*/ 226 h 227"/>
                  <a:gd name="T2" fmla="*/ 272 w 349"/>
                  <a:gd name="T3" fmla="*/ 219 h 227"/>
                  <a:gd name="T4" fmla="*/ 262 w 349"/>
                  <a:gd name="T5" fmla="*/ 212 h 227"/>
                  <a:gd name="T6" fmla="*/ 237 w 349"/>
                  <a:gd name="T7" fmla="*/ 187 h 227"/>
                  <a:gd name="T8" fmla="*/ 228 w 349"/>
                  <a:gd name="T9" fmla="*/ 186 h 227"/>
                  <a:gd name="T10" fmla="*/ 212 w 349"/>
                  <a:gd name="T11" fmla="*/ 163 h 227"/>
                  <a:gd name="T12" fmla="*/ 198 w 349"/>
                  <a:gd name="T13" fmla="*/ 151 h 227"/>
                  <a:gd name="T14" fmla="*/ 198 w 349"/>
                  <a:gd name="T15" fmla="*/ 141 h 227"/>
                  <a:gd name="T16" fmla="*/ 193 w 349"/>
                  <a:gd name="T17" fmla="*/ 131 h 227"/>
                  <a:gd name="T18" fmla="*/ 175 w 349"/>
                  <a:gd name="T19" fmla="*/ 116 h 227"/>
                  <a:gd name="T20" fmla="*/ 164 w 349"/>
                  <a:gd name="T21" fmla="*/ 109 h 227"/>
                  <a:gd name="T22" fmla="*/ 151 w 349"/>
                  <a:gd name="T23" fmla="*/ 106 h 227"/>
                  <a:gd name="T24" fmla="*/ 124 w 349"/>
                  <a:gd name="T25" fmla="*/ 116 h 227"/>
                  <a:gd name="T26" fmla="*/ 109 w 349"/>
                  <a:gd name="T27" fmla="*/ 118 h 227"/>
                  <a:gd name="T28" fmla="*/ 98 w 349"/>
                  <a:gd name="T29" fmla="*/ 118 h 227"/>
                  <a:gd name="T30" fmla="*/ 84 w 349"/>
                  <a:gd name="T31" fmla="*/ 121 h 227"/>
                  <a:gd name="T32" fmla="*/ 74 w 349"/>
                  <a:gd name="T33" fmla="*/ 116 h 227"/>
                  <a:gd name="T34" fmla="*/ 65 w 349"/>
                  <a:gd name="T35" fmla="*/ 116 h 227"/>
                  <a:gd name="T36" fmla="*/ 57 w 349"/>
                  <a:gd name="T37" fmla="*/ 109 h 227"/>
                  <a:gd name="T38" fmla="*/ 42 w 349"/>
                  <a:gd name="T39" fmla="*/ 109 h 227"/>
                  <a:gd name="T40" fmla="*/ 34 w 349"/>
                  <a:gd name="T41" fmla="*/ 104 h 227"/>
                  <a:gd name="T42" fmla="*/ 32 w 349"/>
                  <a:gd name="T43" fmla="*/ 95 h 227"/>
                  <a:gd name="T44" fmla="*/ 32 w 349"/>
                  <a:gd name="T45" fmla="*/ 84 h 227"/>
                  <a:gd name="T46" fmla="*/ 27 w 349"/>
                  <a:gd name="T47" fmla="*/ 75 h 227"/>
                  <a:gd name="T48" fmla="*/ 19 w 349"/>
                  <a:gd name="T49" fmla="*/ 70 h 227"/>
                  <a:gd name="T50" fmla="*/ 5 w 349"/>
                  <a:gd name="T51" fmla="*/ 71 h 227"/>
                  <a:gd name="T52" fmla="*/ 1 w 349"/>
                  <a:gd name="T53" fmla="*/ 80 h 227"/>
                  <a:gd name="T54" fmla="*/ 0 w 349"/>
                  <a:gd name="T55" fmla="*/ 84 h 227"/>
                  <a:gd name="T56" fmla="*/ 3 w 349"/>
                  <a:gd name="T57" fmla="*/ 0 h 227"/>
                  <a:gd name="T58" fmla="*/ 116 w 349"/>
                  <a:gd name="T59" fmla="*/ 3 h 227"/>
                  <a:gd name="T60" fmla="*/ 252 w 349"/>
                  <a:gd name="T61" fmla="*/ 8 h 227"/>
                  <a:gd name="T62" fmla="*/ 281 w 349"/>
                  <a:gd name="T63" fmla="*/ 8 h 227"/>
                  <a:gd name="T64" fmla="*/ 348 w 349"/>
                  <a:gd name="T65" fmla="*/ 8 h 227"/>
                  <a:gd name="T66" fmla="*/ 343 w 349"/>
                  <a:gd name="T67" fmla="*/ 206 h 227"/>
                  <a:gd name="T68" fmla="*/ 334 w 349"/>
                  <a:gd name="T69" fmla="*/ 211 h 227"/>
                  <a:gd name="T70" fmla="*/ 321 w 349"/>
                  <a:gd name="T71" fmla="*/ 211 h 227"/>
                  <a:gd name="T72" fmla="*/ 303 w 349"/>
                  <a:gd name="T73" fmla="*/ 223 h 227"/>
                  <a:gd name="T74" fmla="*/ 290 w 349"/>
                  <a:gd name="T75" fmla="*/ 226 h 2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9"/>
                  <a:gd name="T115" fmla="*/ 0 h 227"/>
                  <a:gd name="T116" fmla="*/ 349 w 349"/>
                  <a:gd name="T117" fmla="*/ 227 h 2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7" name="Freeform 96"/>
              <p:cNvSpPr>
                <a:spLocks/>
              </p:cNvSpPr>
              <p:nvPr/>
            </p:nvSpPr>
            <p:spPr bwMode="auto">
              <a:xfrm>
                <a:off x="1514" y="765"/>
                <a:ext cx="1390" cy="329"/>
              </a:xfrm>
              <a:custGeom>
                <a:avLst/>
                <a:gdLst>
                  <a:gd name="T0" fmla="*/ 187 w 1390"/>
                  <a:gd name="T1" fmla="*/ 3 h 329"/>
                  <a:gd name="T2" fmla="*/ 452 w 1390"/>
                  <a:gd name="T3" fmla="*/ 6 h 329"/>
                  <a:gd name="T4" fmla="*/ 1257 w 1390"/>
                  <a:gd name="T5" fmla="*/ 25 h 329"/>
                  <a:gd name="T6" fmla="*/ 1239 w 1390"/>
                  <a:gd name="T7" fmla="*/ 35 h 329"/>
                  <a:gd name="T8" fmla="*/ 1255 w 1390"/>
                  <a:gd name="T9" fmla="*/ 53 h 329"/>
                  <a:gd name="T10" fmla="*/ 1268 w 1390"/>
                  <a:gd name="T11" fmla="*/ 61 h 329"/>
                  <a:gd name="T12" fmla="*/ 1284 w 1390"/>
                  <a:gd name="T13" fmla="*/ 65 h 329"/>
                  <a:gd name="T14" fmla="*/ 1306 w 1390"/>
                  <a:gd name="T15" fmla="*/ 53 h 329"/>
                  <a:gd name="T16" fmla="*/ 1322 w 1390"/>
                  <a:gd name="T17" fmla="*/ 72 h 329"/>
                  <a:gd name="T18" fmla="*/ 1312 w 1390"/>
                  <a:gd name="T19" fmla="*/ 81 h 329"/>
                  <a:gd name="T20" fmla="*/ 1314 w 1390"/>
                  <a:gd name="T21" fmla="*/ 103 h 329"/>
                  <a:gd name="T22" fmla="*/ 1314 w 1390"/>
                  <a:gd name="T23" fmla="*/ 121 h 329"/>
                  <a:gd name="T24" fmla="*/ 1324 w 1390"/>
                  <a:gd name="T25" fmla="*/ 133 h 329"/>
                  <a:gd name="T26" fmla="*/ 1341 w 1390"/>
                  <a:gd name="T27" fmla="*/ 146 h 329"/>
                  <a:gd name="T28" fmla="*/ 1335 w 1390"/>
                  <a:gd name="T29" fmla="*/ 166 h 329"/>
                  <a:gd name="T30" fmla="*/ 1335 w 1390"/>
                  <a:gd name="T31" fmla="*/ 193 h 329"/>
                  <a:gd name="T32" fmla="*/ 1337 w 1390"/>
                  <a:gd name="T33" fmla="*/ 214 h 329"/>
                  <a:gd name="T34" fmla="*/ 1352 w 1390"/>
                  <a:gd name="T35" fmla="*/ 221 h 329"/>
                  <a:gd name="T36" fmla="*/ 1367 w 1390"/>
                  <a:gd name="T37" fmla="*/ 246 h 329"/>
                  <a:gd name="T38" fmla="*/ 1389 w 1390"/>
                  <a:gd name="T39" fmla="*/ 263 h 329"/>
                  <a:gd name="T40" fmla="*/ 1372 w 1390"/>
                  <a:gd name="T41" fmla="*/ 271 h 329"/>
                  <a:gd name="T42" fmla="*/ 1367 w 1390"/>
                  <a:gd name="T43" fmla="*/ 291 h 329"/>
                  <a:gd name="T44" fmla="*/ 1350 w 1390"/>
                  <a:gd name="T45" fmla="*/ 300 h 329"/>
                  <a:gd name="T46" fmla="*/ 1344 w 1390"/>
                  <a:gd name="T47" fmla="*/ 318 h 329"/>
                  <a:gd name="T48" fmla="*/ 1324 w 1390"/>
                  <a:gd name="T49" fmla="*/ 323 h 329"/>
                  <a:gd name="T50" fmla="*/ 437 w 1390"/>
                  <a:gd name="T51" fmla="*/ 328 h 329"/>
                  <a:gd name="T52" fmla="*/ 339 w 1390"/>
                  <a:gd name="T53" fmla="*/ 328 h 329"/>
                  <a:gd name="T54" fmla="*/ 212 w 1390"/>
                  <a:gd name="T55" fmla="*/ 300 h 329"/>
                  <a:gd name="T56" fmla="*/ 210 w 1390"/>
                  <a:gd name="T57" fmla="*/ 278 h 329"/>
                  <a:gd name="T58" fmla="*/ 199 w 1390"/>
                  <a:gd name="T59" fmla="*/ 258 h 329"/>
                  <a:gd name="T60" fmla="*/ 214 w 1390"/>
                  <a:gd name="T61" fmla="*/ 234 h 329"/>
                  <a:gd name="T62" fmla="*/ 199 w 1390"/>
                  <a:gd name="T63" fmla="*/ 220 h 329"/>
                  <a:gd name="T64" fmla="*/ 165 w 1390"/>
                  <a:gd name="T65" fmla="*/ 201 h 329"/>
                  <a:gd name="T66" fmla="*/ 143 w 1390"/>
                  <a:gd name="T67" fmla="*/ 216 h 329"/>
                  <a:gd name="T68" fmla="*/ 119 w 1390"/>
                  <a:gd name="T69" fmla="*/ 240 h 329"/>
                  <a:gd name="T70" fmla="*/ 105 w 1390"/>
                  <a:gd name="T71" fmla="*/ 245 h 329"/>
                  <a:gd name="T72" fmla="*/ 105 w 1390"/>
                  <a:gd name="T73" fmla="*/ 221 h 329"/>
                  <a:gd name="T74" fmla="*/ 117 w 1390"/>
                  <a:gd name="T75" fmla="*/ 196 h 329"/>
                  <a:gd name="T76" fmla="*/ 105 w 1390"/>
                  <a:gd name="T77" fmla="*/ 186 h 329"/>
                  <a:gd name="T78" fmla="*/ 83 w 1390"/>
                  <a:gd name="T79" fmla="*/ 180 h 329"/>
                  <a:gd name="T80" fmla="*/ 73 w 1390"/>
                  <a:gd name="T81" fmla="*/ 196 h 329"/>
                  <a:gd name="T82" fmla="*/ 66 w 1390"/>
                  <a:gd name="T83" fmla="*/ 166 h 329"/>
                  <a:gd name="T84" fmla="*/ 63 w 1390"/>
                  <a:gd name="T85" fmla="*/ 143 h 329"/>
                  <a:gd name="T86" fmla="*/ 45 w 1390"/>
                  <a:gd name="T87" fmla="*/ 126 h 329"/>
                  <a:gd name="T88" fmla="*/ 19 w 1390"/>
                  <a:gd name="T89" fmla="*/ 106 h 329"/>
                  <a:gd name="T90" fmla="*/ 32 w 1390"/>
                  <a:gd name="T91" fmla="*/ 88 h 329"/>
                  <a:gd name="T92" fmla="*/ 46 w 1390"/>
                  <a:gd name="T93" fmla="*/ 73 h 329"/>
                  <a:gd name="T94" fmla="*/ 35 w 1390"/>
                  <a:gd name="T95" fmla="*/ 58 h 329"/>
                  <a:gd name="T96" fmla="*/ 19 w 1390"/>
                  <a:gd name="T97" fmla="*/ 61 h 329"/>
                  <a:gd name="T98" fmla="*/ 0 w 1390"/>
                  <a:gd name="T99" fmla="*/ 45 h 329"/>
                  <a:gd name="T100" fmla="*/ 10 w 1390"/>
                  <a:gd name="T101" fmla="*/ 30 h 329"/>
                  <a:gd name="T102" fmla="*/ 30 w 1390"/>
                  <a:gd name="T103" fmla="*/ 6 h 329"/>
                  <a:gd name="T104" fmla="*/ 41 w 1390"/>
                  <a:gd name="T105" fmla="*/ 0 h 3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90"/>
                  <a:gd name="T160" fmla="*/ 0 h 329"/>
                  <a:gd name="T161" fmla="*/ 1390 w 1390"/>
                  <a:gd name="T162" fmla="*/ 329 h 3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solidFill>
                    <a:schemeClr val="tx2"/>
                  </a:solidFill>
                  <a:latin typeface="Calibri" pitchFamily="34" charset="0"/>
                  <a:cs typeface="Calibri" pitchFamily="34" charset="0"/>
                </a:endParaRPr>
              </a:p>
            </p:txBody>
          </p:sp>
          <p:sp>
            <p:nvSpPr>
              <p:cNvPr id="98" name="Freeform 97"/>
              <p:cNvSpPr>
                <a:spLocks/>
              </p:cNvSpPr>
              <p:nvPr/>
            </p:nvSpPr>
            <p:spPr bwMode="auto">
              <a:xfrm>
                <a:off x="1578" y="1008"/>
                <a:ext cx="77" cy="94"/>
              </a:xfrm>
              <a:custGeom>
                <a:avLst/>
                <a:gdLst>
                  <a:gd name="T0" fmla="*/ 0 w 74"/>
                  <a:gd name="T1" fmla="*/ 6 h 94"/>
                  <a:gd name="T2" fmla="*/ 5 w 74"/>
                  <a:gd name="T3" fmla="*/ 0 h 94"/>
                  <a:gd name="T4" fmla="*/ 15 w 74"/>
                  <a:gd name="T5" fmla="*/ 10 h 94"/>
                  <a:gd name="T6" fmla="*/ 25 w 74"/>
                  <a:gd name="T7" fmla="*/ 25 h 94"/>
                  <a:gd name="T8" fmla="*/ 38 w 74"/>
                  <a:gd name="T9" fmla="*/ 47 h 94"/>
                  <a:gd name="T10" fmla="*/ 45 w 74"/>
                  <a:gd name="T11" fmla="*/ 49 h 94"/>
                  <a:gd name="T12" fmla="*/ 61 w 74"/>
                  <a:gd name="T13" fmla="*/ 66 h 94"/>
                  <a:gd name="T14" fmla="*/ 68 w 74"/>
                  <a:gd name="T15" fmla="*/ 78 h 94"/>
                  <a:gd name="T16" fmla="*/ 73 w 74"/>
                  <a:gd name="T17" fmla="*/ 93 h 94"/>
                  <a:gd name="T18" fmla="*/ 63 w 74"/>
                  <a:gd name="T19" fmla="*/ 88 h 94"/>
                  <a:gd name="T20" fmla="*/ 52 w 74"/>
                  <a:gd name="T21" fmla="*/ 86 h 94"/>
                  <a:gd name="T22" fmla="*/ 32 w 74"/>
                  <a:gd name="T23" fmla="*/ 61 h 94"/>
                  <a:gd name="T24" fmla="*/ 25 w 74"/>
                  <a:gd name="T25" fmla="*/ 56 h 94"/>
                  <a:gd name="T26" fmla="*/ 17 w 74"/>
                  <a:gd name="T27" fmla="*/ 30 h 94"/>
                  <a:gd name="T28" fmla="*/ 12 w 74"/>
                  <a:gd name="T29" fmla="*/ 25 h 94"/>
                  <a:gd name="T30" fmla="*/ 1 w 74"/>
                  <a:gd name="T31" fmla="*/ 28 h 94"/>
                  <a:gd name="T32" fmla="*/ 0 w 74"/>
                  <a:gd name="T33" fmla="*/ 6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94"/>
                  <a:gd name="T53" fmla="*/ 74 w 74"/>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chemeClr val="tx2"/>
              </a:solid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99" name="Freeform 98"/>
              <p:cNvSpPr>
                <a:spLocks/>
              </p:cNvSpPr>
              <p:nvPr/>
            </p:nvSpPr>
            <p:spPr bwMode="auto">
              <a:xfrm>
                <a:off x="1625" y="1042"/>
                <a:ext cx="30" cy="30"/>
              </a:xfrm>
              <a:custGeom>
                <a:avLst/>
                <a:gdLst>
                  <a:gd name="T0" fmla="*/ 0 w 30"/>
                  <a:gd name="T1" fmla="*/ 5 h 31"/>
                  <a:gd name="T2" fmla="*/ 0 w 30"/>
                  <a:gd name="T3" fmla="*/ 11 h 31"/>
                  <a:gd name="T4" fmla="*/ 10 w 30"/>
                  <a:gd name="T5" fmla="*/ 30 h 31"/>
                  <a:gd name="T6" fmla="*/ 29 w 30"/>
                  <a:gd name="T7" fmla="*/ 30 h 31"/>
                  <a:gd name="T8" fmla="*/ 29 w 30"/>
                  <a:gd name="T9" fmla="*/ 0 h 31"/>
                  <a:gd name="T10" fmla="*/ 19 w 30"/>
                  <a:gd name="T11" fmla="*/ 11 h 31"/>
                  <a:gd name="T12" fmla="*/ 0 w 30"/>
                  <a:gd name="T13" fmla="*/ 5 h 31"/>
                  <a:gd name="T14" fmla="*/ 0 60000 65536"/>
                  <a:gd name="T15" fmla="*/ 0 60000 65536"/>
                  <a:gd name="T16" fmla="*/ 0 60000 65536"/>
                  <a:gd name="T17" fmla="*/ 0 60000 65536"/>
                  <a:gd name="T18" fmla="*/ 0 60000 65536"/>
                  <a:gd name="T19" fmla="*/ 0 60000 65536"/>
                  <a:gd name="T20" fmla="*/ 0 60000 65536"/>
                  <a:gd name="T21" fmla="*/ 0 w 30"/>
                  <a:gd name="T22" fmla="*/ 0 h 31"/>
                  <a:gd name="T23" fmla="*/ 30 w 3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1">
                    <a:moveTo>
                      <a:pt x="0" y="5"/>
                    </a:moveTo>
                    <a:lnTo>
                      <a:pt x="0" y="11"/>
                    </a:lnTo>
                    <a:lnTo>
                      <a:pt x="10" y="30"/>
                    </a:lnTo>
                    <a:lnTo>
                      <a:pt x="29" y="30"/>
                    </a:lnTo>
                    <a:lnTo>
                      <a:pt x="29" y="0"/>
                    </a:lnTo>
                    <a:lnTo>
                      <a:pt x="19" y="11"/>
                    </a:lnTo>
                    <a:lnTo>
                      <a:pt x="0" y="5"/>
                    </a:lnTo>
                  </a:path>
                </a:pathLst>
              </a:custGeom>
              <a:solidFill>
                <a:schemeClr val="tx2"/>
              </a:solid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100" name="Freeform 99"/>
              <p:cNvSpPr>
                <a:spLocks/>
              </p:cNvSpPr>
              <p:nvPr/>
            </p:nvSpPr>
            <p:spPr bwMode="auto">
              <a:xfrm>
                <a:off x="1670" y="2130"/>
                <a:ext cx="107" cy="158"/>
              </a:xfrm>
              <a:custGeom>
                <a:avLst/>
                <a:gdLst>
                  <a:gd name="T0" fmla="*/ 41 w 107"/>
                  <a:gd name="T1" fmla="*/ 145 h 158"/>
                  <a:gd name="T2" fmla="*/ 36 w 107"/>
                  <a:gd name="T3" fmla="*/ 135 h 158"/>
                  <a:gd name="T4" fmla="*/ 43 w 107"/>
                  <a:gd name="T5" fmla="*/ 118 h 158"/>
                  <a:gd name="T6" fmla="*/ 56 w 107"/>
                  <a:gd name="T7" fmla="*/ 122 h 158"/>
                  <a:gd name="T8" fmla="*/ 65 w 107"/>
                  <a:gd name="T9" fmla="*/ 107 h 158"/>
                  <a:gd name="T10" fmla="*/ 59 w 107"/>
                  <a:gd name="T11" fmla="*/ 94 h 158"/>
                  <a:gd name="T12" fmla="*/ 50 w 107"/>
                  <a:gd name="T13" fmla="*/ 94 h 158"/>
                  <a:gd name="T14" fmla="*/ 43 w 107"/>
                  <a:gd name="T15" fmla="*/ 97 h 158"/>
                  <a:gd name="T16" fmla="*/ 54 w 107"/>
                  <a:gd name="T17" fmla="*/ 100 h 158"/>
                  <a:gd name="T18" fmla="*/ 58 w 107"/>
                  <a:gd name="T19" fmla="*/ 108 h 158"/>
                  <a:gd name="T20" fmla="*/ 41 w 107"/>
                  <a:gd name="T21" fmla="*/ 108 h 158"/>
                  <a:gd name="T22" fmla="*/ 32 w 107"/>
                  <a:gd name="T23" fmla="*/ 125 h 158"/>
                  <a:gd name="T24" fmla="*/ 25 w 107"/>
                  <a:gd name="T25" fmla="*/ 157 h 158"/>
                  <a:gd name="T26" fmla="*/ 13 w 107"/>
                  <a:gd name="T27" fmla="*/ 157 h 158"/>
                  <a:gd name="T28" fmla="*/ 6 w 107"/>
                  <a:gd name="T29" fmla="*/ 154 h 158"/>
                  <a:gd name="T30" fmla="*/ 0 w 107"/>
                  <a:gd name="T31" fmla="*/ 135 h 158"/>
                  <a:gd name="T32" fmla="*/ 6 w 107"/>
                  <a:gd name="T33" fmla="*/ 125 h 158"/>
                  <a:gd name="T34" fmla="*/ 10 w 107"/>
                  <a:gd name="T35" fmla="*/ 114 h 158"/>
                  <a:gd name="T36" fmla="*/ 10 w 107"/>
                  <a:gd name="T37" fmla="*/ 107 h 158"/>
                  <a:gd name="T38" fmla="*/ 3 w 107"/>
                  <a:gd name="T39" fmla="*/ 100 h 158"/>
                  <a:gd name="T40" fmla="*/ 18 w 107"/>
                  <a:gd name="T41" fmla="*/ 81 h 158"/>
                  <a:gd name="T42" fmla="*/ 13 w 107"/>
                  <a:gd name="T43" fmla="*/ 68 h 158"/>
                  <a:gd name="T44" fmla="*/ 19 w 107"/>
                  <a:gd name="T45" fmla="*/ 43 h 158"/>
                  <a:gd name="T46" fmla="*/ 41 w 107"/>
                  <a:gd name="T47" fmla="*/ 15 h 158"/>
                  <a:gd name="T48" fmla="*/ 45 w 107"/>
                  <a:gd name="T49" fmla="*/ 0 h 158"/>
                  <a:gd name="T50" fmla="*/ 54 w 107"/>
                  <a:gd name="T51" fmla="*/ 0 h 158"/>
                  <a:gd name="T52" fmla="*/ 54 w 107"/>
                  <a:gd name="T53" fmla="*/ 13 h 158"/>
                  <a:gd name="T54" fmla="*/ 56 w 107"/>
                  <a:gd name="T55" fmla="*/ 23 h 158"/>
                  <a:gd name="T56" fmla="*/ 71 w 107"/>
                  <a:gd name="T57" fmla="*/ 35 h 158"/>
                  <a:gd name="T58" fmla="*/ 65 w 107"/>
                  <a:gd name="T59" fmla="*/ 48 h 158"/>
                  <a:gd name="T60" fmla="*/ 65 w 107"/>
                  <a:gd name="T61" fmla="*/ 63 h 158"/>
                  <a:gd name="T62" fmla="*/ 71 w 107"/>
                  <a:gd name="T63" fmla="*/ 77 h 158"/>
                  <a:gd name="T64" fmla="*/ 65 w 107"/>
                  <a:gd name="T65" fmla="*/ 83 h 158"/>
                  <a:gd name="T66" fmla="*/ 65 w 107"/>
                  <a:gd name="T67" fmla="*/ 92 h 158"/>
                  <a:gd name="T68" fmla="*/ 74 w 107"/>
                  <a:gd name="T69" fmla="*/ 94 h 158"/>
                  <a:gd name="T70" fmla="*/ 94 w 107"/>
                  <a:gd name="T71" fmla="*/ 100 h 158"/>
                  <a:gd name="T72" fmla="*/ 106 w 107"/>
                  <a:gd name="T73" fmla="*/ 107 h 158"/>
                  <a:gd name="T74" fmla="*/ 91 w 107"/>
                  <a:gd name="T75" fmla="*/ 114 h 158"/>
                  <a:gd name="T76" fmla="*/ 68 w 107"/>
                  <a:gd name="T77" fmla="*/ 127 h 158"/>
                  <a:gd name="T78" fmla="*/ 54 w 107"/>
                  <a:gd name="T79" fmla="*/ 138 h 158"/>
                  <a:gd name="T80" fmla="*/ 50 w 107"/>
                  <a:gd name="T81" fmla="*/ 147 h 158"/>
                  <a:gd name="T82" fmla="*/ 41 w 107"/>
                  <a:gd name="T83" fmla="*/ 145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
                  <a:gd name="T127" fmla="*/ 0 h 158"/>
                  <a:gd name="T128" fmla="*/ 107 w 107"/>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101" name="Freeform 100"/>
              <p:cNvSpPr>
                <a:spLocks/>
              </p:cNvSpPr>
              <p:nvPr/>
            </p:nvSpPr>
            <p:spPr bwMode="auto">
              <a:xfrm>
                <a:off x="1734" y="1886"/>
                <a:ext cx="900" cy="630"/>
              </a:xfrm>
              <a:custGeom>
                <a:avLst/>
                <a:gdLst>
                  <a:gd name="T0" fmla="*/ 43 w 901"/>
                  <a:gd name="T1" fmla="*/ 43 h 631"/>
                  <a:gd name="T2" fmla="*/ 30 w 901"/>
                  <a:gd name="T3" fmla="*/ 3 h 631"/>
                  <a:gd name="T4" fmla="*/ 311 w 901"/>
                  <a:gd name="T5" fmla="*/ 3 h 631"/>
                  <a:gd name="T6" fmla="*/ 870 w 901"/>
                  <a:gd name="T7" fmla="*/ 27 h 631"/>
                  <a:gd name="T8" fmla="*/ 886 w 901"/>
                  <a:gd name="T9" fmla="*/ 55 h 631"/>
                  <a:gd name="T10" fmla="*/ 881 w 901"/>
                  <a:gd name="T11" fmla="*/ 75 h 631"/>
                  <a:gd name="T12" fmla="*/ 855 w 901"/>
                  <a:gd name="T13" fmla="*/ 101 h 631"/>
                  <a:gd name="T14" fmla="*/ 861 w 901"/>
                  <a:gd name="T15" fmla="*/ 141 h 631"/>
                  <a:gd name="T16" fmla="*/ 859 w 901"/>
                  <a:gd name="T17" fmla="*/ 172 h 631"/>
                  <a:gd name="T18" fmla="*/ 828 w 901"/>
                  <a:gd name="T19" fmla="*/ 191 h 631"/>
                  <a:gd name="T20" fmla="*/ 786 w 901"/>
                  <a:gd name="T21" fmla="*/ 208 h 631"/>
                  <a:gd name="T22" fmla="*/ 766 w 901"/>
                  <a:gd name="T23" fmla="*/ 234 h 631"/>
                  <a:gd name="T24" fmla="*/ 743 w 901"/>
                  <a:gd name="T25" fmla="*/ 261 h 631"/>
                  <a:gd name="T26" fmla="*/ 713 w 901"/>
                  <a:gd name="T27" fmla="*/ 286 h 631"/>
                  <a:gd name="T28" fmla="*/ 688 w 901"/>
                  <a:gd name="T29" fmla="*/ 310 h 631"/>
                  <a:gd name="T30" fmla="*/ 665 w 901"/>
                  <a:gd name="T31" fmla="*/ 334 h 631"/>
                  <a:gd name="T32" fmla="*/ 651 w 901"/>
                  <a:gd name="T33" fmla="*/ 367 h 631"/>
                  <a:gd name="T34" fmla="*/ 656 w 901"/>
                  <a:gd name="T35" fmla="*/ 405 h 631"/>
                  <a:gd name="T36" fmla="*/ 658 w 901"/>
                  <a:gd name="T37" fmla="*/ 447 h 631"/>
                  <a:gd name="T38" fmla="*/ 696 w 901"/>
                  <a:gd name="T39" fmla="*/ 449 h 631"/>
                  <a:gd name="T40" fmla="*/ 721 w 901"/>
                  <a:gd name="T41" fmla="*/ 471 h 631"/>
                  <a:gd name="T42" fmla="*/ 699 w 901"/>
                  <a:gd name="T43" fmla="*/ 499 h 631"/>
                  <a:gd name="T44" fmla="*/ 736 w 901"/>
                  <a:gd name="T45" fmla="*/ 527 h 631"/>
                  <a:gd name="T46" fmla="*/ 739 w 901"/>
                  <a:gd name="T47" fmla="*/ 565 h 631"/>
                  <a:gd name="T48" fmla="*/ 718 w 901"/>
                  <a:gd name="T49" fmla="*/ 589 h 631"/>
                  <a:gd name="T50" fmla="*/ 674 w 901"/>
                  <a:gd name="T51" fmla="*/ 596 h 631"/>
                  <a:gd name="T52" fmla="*/ 686 w 901"/>
                  <a:gd name="T53" fmla="*/ 623 h 631"/>
                  <a:gd name="T54" fmla="*/ 665 w 901"/>
                  <a:gd name="T55" fmla="*/ 625 h 631"/>
                  <a:gd name="T56" fmla="*/ 623 w 901"/>
                  <a:gd name="T57" fmla="*/ 609 h 631"/>
                  <a:gd name="T58" fmla="*/ 581 w 901"/>
                  <a:gd name="T59" fmla="*/ 595 h 631"/>
                  <a:gd name="T60" fmla="*/ 549 w 901"/>
                  <a:gd name="T61" fmla="*/ 596 h 631"/>
                  <a:gd name="T62" fmla="*/ 501 w 901"/>
                  <a:gd name="T63" fmla="*/ 563 h 631"/>
                  <a:gd name="T64" fmla="*/ 462 w 901"/>
                  <a:gd name="T65" fmla="*/ 565 h 631"/>
                  <a:gd name="T66" fmla="*/ 419 w 901"/>
                  <a:gd name="T67" fmla="*/ 547 h 631"/>
                  <a:gd name="T68" fmla="*/ 387 w 901"/>
                  <a:gd name="T69" fmla="*/ 571 h 631"/>
                  <a:gd name="T70" fmla="*/ 354 w 901"/>
                  <a:gd name="T71" fmla="*/ 565 h 631"/>
                  <a:gd name="T72" fmla="*/ 320 w 901"/>
                  <a:gd name="T73" fmla="*/ 576 h 631"/>
                  <a:gd name="T74" fmla="*/ 292 w 901"/>
                  <a:gd name="T75" fmla="*/ 556 h 631"/>
                  <a:gd name="T76" fmla="*/ 255 w 901"/>
                  <a:gd name="T77" fmla="*/ 543 h 631"/>
                  <a:gd name="T78" fmla="*/ 217 w 901"/>
                  <a:gd name="T79" fmla="*/ 526 h 631"/>
                  <a:gd name="T80" fmla="*/ 199 w 901"/>
                  <a:gd name="T81" fmla="*/ 487 h 631"/>
                  <a:gd name="T82" fmla="*/ 59 w 901"/>
                  <a:gd name="T83" fmla="*/ 467 h 631"/>
                  <a:gd name="T84" fmla="*/ 25 w 901"/>
                  <a:gd name="T85" fmla="*/ 403 h 631"/>
                  <a:gd name="T86" fmla="*/ 68 w 901"/>
                  <a:gd name="T87" fmla="*/ 375 h 631"/>
                  <a:gd name="T88" fmla="*/ 63 w 901"/>
                  <a:gd name="T89" fmla="*/ 334 h 631"/>
                  <a:gd name="T90" fmla="*/ 43 w 901"/>
                  <a:gd name="T91" fmla="*/ 296 h 631"/>
                  <a:gd name="T92" fmla="*/ 45 w 901"/>
                  <a:gd name="T93" fmla="*/ 266 h 631"/>
                  <a:gd name="T94" fmla="*/ 23 w 901"/>
                  <a:gd name="T95" fmla="*/ 223 h 631"/>
                  <a:gd name="T96" fmla="*/ 8 w 901"/>
                  <a:gd name="T97" fmla="*/ 176 h 631"/>
                  <a:gd name="T98" fmla="*/ 37 w 901"/>
                  <a:gd name="T99" fmla="*/ 171 h 631"/>
                  <a:gd name="T100" fmla="*/ 52 w 901"/>
                  <a:gd name="T101" fmla="*/ 144 h 631"/>
                  <a:gd name="T102" fmla="*/ 12 w 901"/>
                  <a:gd name="T103" fmla="*/ 117 h 631"/>
                  <a:gd name="T104" fmla="*/ 17 w 901"/>
                  <a:gd name="T105" fmla="*/ 82 h 6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1"/>
                  <a:gd name="T160" fmla="*/ 0 h 631"/>
                  <a:gd name="T161" fmla="*/ 901 w 901"/>
                  <a:gd name="T162" fmla="*/ 631 h 6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chemeClr val="bg1"/>
              </a:solidFill>
              <a:ln w="6350" cap="rnd">
                <a:solidFill>
                  <a:schemeClr val="tx1">
                    <a:lumMod val="75000"/>
                    <a:lumOff val="25000"/>
                  </a:schemeClr>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102" name="Freeform 101"/>
              <p:cNvSpPr>
                <a:spLocks/>
              </p:cNvSpPr>
              <p:nvPr/>
            </p:nvSpPr>
            <p:spPr bwMode="auto">
              <a:xfrm>
                <a:off x="1422" y="2292"/>
                <a:ext cx="55" cy="127"/>
              </a:xfrm>
              <a:custGeom>
                <a:avLst/>
                <a:gdLst>
                  <a:gd name="T0" fmla="*/ 23 w 56"/>
                  <a:gd name="T1" fmla="*/ 87 h 125"/>
                  <a:gd name="T2" fmla="*/ 8 w 56"/>
                  <a:gd name="T3" fmla="*/ 69 h 125"/>
                  <a:gd name="T4" fmla="*/ 0 w 56"/>
                  <a:gd name="T5" fmla="*/ 62 h 125"/>
                  <a:gd name="T6" fmla="*/ 0 w 56"/>
                  <a:gd name="T7" fmla="*/ 50 h 125"/>
                  <a:gd name="T8" fmla="*/ 5 w 56"/>
                  <a:gd name="T9" fmla="*/ 43 h 125"/>
                  <a:gd name="T10" fmla="*/ 8 w 56"/>
                  <a:gd name="T11" fmla="*/ 18 h 125"/>
                  <a:gd name="T12" fmla="*/ 32 w 56"/>
                  <a:gd name="T13" fmla="*/ 8 h 125"/>
                  <a:gd name="T14" fmla="*/ 52 w 56"/>
                  <a:gd name="T15" fmla="*/ 0 h 125"/>
                  <a:gd name="T16" fmla="*/ 35 w 56"/>
                  <a:gd name="T17" fmla="*/ 18 h 125"/>
                  <a:gd name="T18" fmla="*/ 38 w 56"/>
                  <a:gd name="T19" fmla="*/ 27 h 125"/>
                  <a:gd name="T20" fmla="*/ 35 w 56"/>
                  <a:gd name="T21" fmla="*/ 47 h 125"/>
                  <a:gd name="T22" fmla="*/ 38 w 56"/>
                  <a:gd name="T23" fmla="*/ 55 h 125"/>
                  <a:gd name="T24" fmla="*/ 47 w 56"/>
                  <a:gd name="T25" fmla="*/ 62 h 125"/>
                  <a:gd name="T26" fmla="*/ 55 w 56"/>
                  <a:gd name="T27" fmla="*/ 94 h 125"/>
                  <a:gd name="T28" fmla="*/ 45 w 56"/>
                  <a:gd name="T29" fmla="*/ 102 h 125"/>
                  <a:gd name="T30" fmla="*/ 43 w 56"/>
                  <a:gd name="T31" fmla="*/ 114 h 125"/>
                  <a:gd name="T32" fmla="*/ 28 w 56"/>
                  <a:gd name="T33" fmla="*/ 124 h 125"/>
                  <a:gd name="T34" fmla="*/ 28 w 56"/>
                  <a:gd name="T35" fmla="*/ 112 h 125"/>
                  <a:gd name="T36" fmla="*/ 25 w 56"/>
                  <a:gd name="T37" fmla="*/ 102 h 125"/>
                  <a:gd name="T38" fmla="*/ 23 w 56"/>
                  <a:gd name="T39" fmla="*/ 87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125"/>
                  <a:gd name="T62" fmla="*/ 56 w 56"/>
                  <a:gd name="T63" fmla="*/ 125 h 1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chemeClr val="tx2"/>
              </a:solid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sp>
            <p:nvSpPr>
              <p:cNvPr id="103" name="Freeform 102"/>
              <p:cNvSpPr>
                <a:spLocks/>
              </p:cNvSpPr>
              <p:nvPr/>
            </p:nvSpPr>
            <p:spPr bwMode="auto">
              <a:xfrm>
                <a:off x="1015" y="2016"/>
                <a:ext cx="476" cy="481"/>
              </a:xfrm>
              <a:custGeom>
                <a:avLst/>
                <a:gdLst>
                  <a:gd name="T0" fmla="*/ 383 w 476"/>
                  <a:gd name="T1" fmla="*/ 302 h 480"/>
                  <a:gd name="T2" fmla="*/ 381 w 476"/>
                  <a:gd name="T3" fmla="*/ 332 h 480"/>
                  <a:gd name="T4" fmla="*/ 373 w 476"/>
                  <a:gd name="T5" fmla="*/ 360 h 480"/>
                  <a:gd name="T6" fmla="*/ 373 w 476"/>
                  <a:gd name="T7" fmla="*/ 377 h 480"/>
                  <a:gd name="T8" fmla="*/ 350 w 476"/>
                  <a:gd name="T9" fmla="*/ 405 h 480"/>
                  <a:gd name="T10" fmla="*/ 325 w 476"/>
                  <a:gd name="T11" fmla="*/ 417 h 480"/>
                  <a:gd name="T12" fmla="*/ 320 w 476"/>
                  <a:gd name="T13" fmla="*/ 437 h 480"/>
                  <a:gd name="T14" fmla="*/ 285 w 476"/>
                  <a:gd name="T15" fmla="*/ 447 h 480"/>
                  <a:gd name="T16" fmla="*/ 280 w 476"/>
                  <a:gd name="T17" fmla="*/ 464 h 480"/>
                  <a:gd name="T18" fmla="*/ 195 w 476"/>
                  <a:gd name="T19" fmla="*/ 476 h 480"/>
                  <a:gd name="T20" fmla="*/ 85 w 476"/>
                  <a:gd name="T21" fmla="*/ 472 h 480"/>
                  <a:gd name="T22" fmla="*/ 8 w 476"/>
                  <a:gd name="T23" fmla="*/ 314 h 480"/>
                  <a:gd name="T24" fmla="*/ 8 w 476"/>
                  <a:gd name="T25" fmla="*/ 81 h 480"/>
                  <a:gd name="T26" fmla="*/ 28 w 476"/>
                  <a:gd name="T27" fmla="*/ 0 h 480"/>
                  <a:gd name="T28" fmla="*/ 345 w 476"/>
                  <a:gd name="T29" fmla="*/ 28 h 480"/>
                  <a:gd name="T30" fmla="*/ 315 w 476"/>
                  <a:gd name="T31" fmla="*/ 57 h 480"/>
                  <a:gd name="T32" fmla="*/ 308 w 476"/>
                  <a:gd name="T33" fmla="*/ 83 h 480"/>
                  <a:gd name="T34" fmla="*/ 301 w 476"/>
                  <a:gd name="T35" fmla="*/ 101 h 480"/>
                  <a:gd name="T36" fmla="*/ 285 w 476"/>
                  <a:gd name="T37" fmla="*/ 127 h 480"/>
                  <a:gd name="T38" fmla="*/ 260 w 476"/>
                  <a:gd name="T39" fmla="*/ 174 h 480"/>
                  <a:gd name="T40" fmla="*/ 247 w 476"/>
                  <a:gd name="T41" fmla="*/ 197 h 480"/>
                  <a:gd name="T42" fmla="*/ 238 w 476"/>
                  <a:gd name="T43" fmla="*/ 222 h 480"/>
                  <a:gd name="T44" fmla="*/ 240 w 476"/>
                  <a:gd name="T45" fmla="*/ 243 h 480"/>
                  <a:gd name="T46" fmla="*/ 265 w 476"/>
                  <a:gd name="T47" fmla="*/ 237 h 480"/>
                  <a:gd name="T48" fmla="*/ 292 w 476"/>
                  <a:gd name="T49" fmla="*/ 242 h 480"/>
                  <a:gd name="T50" fmla="*/ 315 w 476"/>
                  <a:gd name="T51" fmla="*/ 242 h 480"/>
                  <a:gd name="T52" fmla="*/ 340 w 476"/>
                  <a:gd name="T53" fmla="*/ 227 h 480"/>
                  <a:gd name="T54" fmla="*/ 372 w 476"/>
                  <a:gd name="T55" fmla="*/ 214 h 480"/>
                  <a:gd name="T56" fmla="*/ 387 w 476"/>
                  <a:gd name="T57" fmla="*/ 208 h 480"/>
                  <a:gd name="T58" fmla="*/ 408 w 476"/>
                  <a:gd name="T59" fmla="*/ 197 h 480"/>
                  <a:gd name="T60" fmla="*/ 438 w 476"/>
                  <a:gd name="T61" fmla="*/ 175 h 480"/>
                  <a:gd name="T62" fmla="*/ 420 w 476"/>
                  <a:gd name="T63" fmla="*/ 174 h 480"/>
                  <a:gd name="T64" fmla="*/ 403 w 476"/>
                  <a:gd name="T65" fmla="*/ 185 h 480"/>
                  <a:gd name="T66" fmla="*/ 345 w 476"/>
                  <a:gd name="T67" fmla="*/ 208 h 480"/>
                  <a:gd name="T68" fmla="*/ 323 w 476"/>
                  <a:gd name="T69" fmla="*/ 228 h 480"/>
                  <a:gd name="T70" fmla="*/ 293 w 476"/>
                  <a:gd name="T71" fmla="*/ 223 h 480"/>
                  <a:gd name="T72" fmla="*/ 260 w 476"/>
                  <a:gd name="T73" fmla="*/ 214 h 480"/>
                  <a:gd name="T74" fmla="*/ 263 w 476"/>
                  <a:gd name="T75" fmla="*/ 190 h 480"/>
                  <a:gd name="T76" fmla="*/ 300 w 476"/>
                  <a:gd name="T77" fmla="*/ 132 h 480"/>
                  <a:gd name="T78" fmla="*/ 321 w 476"/>
                  <a:gd name="T79" fmla="*/ 87 h 480"/>
                  <a:gd name="T80" fmla="*/ 475 w 476"/>
                  <a:gd name="T81" fmla="*/ 90 h 480"/>
                  <a:gd name="T82" fmla="*/ 468 w 476"/>
                  <a:gd name="T83" fmla="*/ 197 h 480"/>
                  <a:gd name="T84" fmla="*/ 458 w 476"/>
                  <a:gd name="T85" fmla="*/ 223 h 480"/>
                  <a:gd name="T86" fmla="*/ 460 w 476"/>
                  <a:gd name="T87" fmla="*/ 200 h 480"/>
                  <a:gd name="T88" fmla="*/ 453 w 476"/>
                  <a:gd name="T89" fmla="*/ 205 h 480"/>
                  <a:gd name="T90" fmla="*/ 452 w 476"/>
                  <a:gd name="T91" fmla="*/ 228 h 480"/>
                  <a:gd name="T92" fmla="*/ 447 w 476"/>
                  <a:gd name="T93" fmla="*/ 257 h 480"/>
                  <a:gd name="T94" fmla="*/ 432 w 476"/>
                  <a:gd name="T95" fmla="*/ 282 h 480"/>
                  <a:gd name="T96" fmla="*/ 392 w 476"/>
                  <a:gd name="T97" fmla="*/ 300 h 4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6"/>
                  <a:gd name="T148" fmla="*/ 0 h 480"/>
                  <a:gd name="T149" fmla="*/ 476 w 476"/>
                  <a:gd name="T150" fmla="*/ 480 h 4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chemeClr val="tx2"/>
              </a:solid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200">
                  <a:latin typeface="Calibri" pitchFamily="34" charset="0"/>
                  <a:cs typeface="Calibri" pitchFamily="34" charset="0"/>
                </a:endParaRPr>
              </a:p>
            </p:txBody>
          </p:sp>
        </p:grpSp>
        <p:sp>
          <p:nvSpPr>
            <p:cNvPr id="5" name="TextBox 9"/>
            <p:cNvSpPr txBox="1">
              <a:spLocks noChangeArrowheads="1"/>
            </p:cNvSpPr>
            <p:nvPr/>
          </p:nvSpPr>
          <p:spPr bwMode="auto">
            <a:xfrm>
              <a:off x="2405778" y="4050880"/>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THURSTON</a:t>
              </a:r>
            </a:p>
          </p:txBody>
        </p:sp>
        <p:sp>
          <p:nvSpPr>
            <p:cNvPr id="6" name="TextBox 10"/>
            <p:cNvSpPr txBox="1">
              <a:spLocks noChangeArrowheads="1"/>
            </p:cNvSpPr>
            <p:nvPr/>
          </p:nvSpPr>
          <p:spPr bwMode="auto">
            <a:xfrm>
              <a:off x="1599717" y="3556000"/>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GRAYS HARBOR</a:t>
              </a:r>
            </a:p>
          </p:txBody>
        </p:sp>
        <p:sp>
          <p:nvSpPr>
            <p:cNvPr id="7" name="TextBox 11"/>
            <p:cNvSpPr txBox="1">
              <a:spLocks noChangeArrowheads="1"/>
            </p:cNvSpPr>
            <p:nvPr/>
          </p:nvSpPr>
          <p:spPr bwMode="auto">
            <a:xfrm>
              <a:off x="2167753" y="3551382"/>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MASON</a:t>
              </a:r>
            </a:p>
          </p:txBody>
        </p:sp>
        <p:sp>
          <p:nvSpPr>
            <p:cNvPr id="8" name="TextBox 12"/>
            <p:cNvSpPr txBox="1">
              <a:spLocks noChangeArrowheads="1"/>
            </p:cNvSpPr>
            <p:nvPr/>
          </p:nvSpPr>
          <p:spPr bwMode="auto">
            <a:xfrm>
              <a:off x="1514284" y="2955636"/>
              <a:ext cx="77168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JEFFERSON</a:t>
              </a:r>
            </a:p>
          </p:txBody>
        </p:sp>
        <p:sp>
          <p:nvSpPr>
            <p:cNvPr id="9" name="TextBox 13"/>
            <p:cNvSpPr txBox="1">
              <a:spLocks noChangeArrowheads="1"/>
            </p:cNvSpPr>
            <p:nvPr/>
          </p:nvSpPr>
          <p:spPr bwMode="auto">
            <a:xfrm>
              <a:off x="1514284" y="2516910"/>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CLALLAM</a:t>
              </a:r>
            </a:p>
          </p:txBody>
        </p:sp>
        <p:sp>
          <p:nvSpPr>
            <p:cNvPr id="10" name="TextBox 14"/>
            <p:cNvSpPr txBox="1">
              <a:spLocks noChangeArrowheads="1"/>
            </p:cNvSpPr>
            <p:nvPr/>
          </p:nvSpPr>
          <p:spPr bwMode="auto">
            <a:xfrm>
              <a:off x="3567065" y="1533632"/>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WHATCOM</a:t>
              </a:r>
            </a:p>
          </p:txBody>
        </p:sp>
        <p:sp>
          <p:nvSpPr>
            <p:cNvPr id="13" name="TextBox 12"/>
            <p:cNvSpPr txBox="1">
              <a:spLocks noChangeArrowheads="1"/>
            </p:cNvSpPr>
            <p:nvPr/>
          </p:nvSpPr>
          <p:spPr bwMode="auto">
            <a:xfrm>
              <a:off x="2601864" y="3144978"/>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KITSAP</a:t>
              </a:r>
            </a:p>
          </p:txBody>
        </p:sp>
        <p:sp>
          <p:nvSpPr>
            <p:cNvPr id="14" name="TextBox 13"/>
            <p:cNvSpPr txBox="1">
              <a:spLocks noChangeArrowheads="1"/>
            </p:cNvSpPr>
            <p:nvPr/>
          </p:nvSpPr>
          <p:spPr bwMode="auto">
            <a:xfrm>
              <a:off x="3567065" y="1995051"/>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SKAGIT</a:t>
              </a:r>
            </a:p>
          </p:txBody>
        </p:sp>
        <p:sp>
          <p:nvSpPr>
            <p:cNvPr id="15" name="TextBox 14"/>
            <p:cNvSpPr txBox="1">
              <a:spLocks noChangeArrowheads="1"/>
            </p:cNvSpPr>
            <p:nvPr/>
          </p:nvSpPr>
          <p:spPr bwMode="auto">
            <a:xfrm>
              <a:off x="3567065" y="2581560"/>
              <a:ext cx="776250"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SNOHOMISH</a:t>
              </a:r>
            </a:p>
          </p:txBody>
        </p:sp>
        <p:sp>
          <p:nvSpPr>
            <p:cNvPr id="16" name="TextBox 15"/>
            <p:cNvSpPr txBox="1">
              <a:spLocks noChangeArrowheads="1"/>
            </p:cNvSpPr>
            <p:nvPr/>
          </p:nvSpPr>
          <p:spPr bwMode="auto">
            <a:xfrm>
              <a:off x="3483941" y="3260433"/>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KING</a:t>
              </a:r>
            </a:p>
          </p:txBody>
        </p:sp>
        <p:sp>
          <p:nvSpPr>
            <p:cNvPr id="17" name="TextBox 16"/>
            <p:cNvSpPr txBox="1">
              <a:spLocks noChangeArrowheads="1"/>
            </p:cNvSpPr>
            <p:nvPr/>
          </p:nvSpPr>
          <p:spPr bwMode="auto">
            <a:xfrm>
              <a:off x="3340773" y="3976251"/>
              <a:ext cx="68166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PIERCE</a:t>
              </a:r>
            </a:p>
          </p:txBody>
        </p:sp>
        <p:sp>
          <p:nvSpPr>
            <p:cNvPr id="18" name="TextBox 17"/>
            <p:cNvSpPr txBox="1">
              <a:spLocks noChangeArrowheads="1"/>
            </p:cNvSpPr>
            <p:nvPr/>
          </p:nvSpPr>
          <p:spPr bwMode="auto">
            <a:xfrm>
              <a:off x="2791206" y="4476248"/>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LEWIS</a:t>
              </a:r>
            </a:p>
          </p:txBody>
        </p:sp>
        <p:sp>
          <p:nvSpPr>
            <p:cNvPr id="19" name="TextBox 18"/>
            <p:cNvSpPr txBox="1">
              <a:spLocks noChangeArrowheads="1"/>
            </p:cNvSpPr>
            <p:nvPr/>
          </p:nvSpPr>
          <p:spPr bwMode="auto">
            <a:xfrm>
              <a:off x="1622806" y="4476248"/>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PACIFIC</a:t>
              </a:r>
            </a:p>
          </p:txBody>
        </p:sp>
        <p:sp>
          <p:nvSpPr>
            <p:cNvPr id="20" name="TextBox 19"/>
            <p:cNvSpPr txBox="1">
              <a:spLocks noChangeArrowheads="1"/>
            </p:cNvSpPr>
            <p:nvPr/>
          </p:nvSpPr>
          <p:spPr bwMode="auto">
            <a:xfrm>
              <a:off x="1525824" y="4944996"/>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WAHKIAKUM</a:t>
              </a:r>
            </a:p>
          </p:txBody>
        </p:sp>
        <p:sp>
          <p:nvSpPr>
            <p:cNvPr id="21" name="TextBox 20"/>
            <p:cNvSpPr txBox="1">
              <a:spLocks noChangeArrowheads="1"/>
            </p:cNvSpPr>
            <p:nvPr/>
          </p:nvSpPr>
          <p:spPr bwMode="auto">
            <a:xfrm>
              <a:off x="2606480" y="4981939"/>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COWLITZ</a:t>
              </a:r>
            </a:p>
          </p:txBody>
        </p:sp>
        <p:sp>
          <p:nvSpPr>
            <p:cNvPr id="22" name="TextBox 21"/>
            <p:cNvSpPr txBox="1">
              <a:spLocks noChangeArrowheads="1"/>
            </p:cNvSpPr>
            <p:nvPr/>
          </p:nvSpPr>
          <p:spPr bwMode="auto">
            <a:xfrm>
              <a:off x="2740407" y="5540739"/>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CLARK</a:t>
              </a:r>
            </a:p>
          </p:txBody>
        </p:sp>
        <p:sp>
          <p:nvSpPr>
            <p:cNvPr id="23" name="TextBox 22"/>
            <p:cNvSpPr txBox="1">
              <a:spLocks noChangeArrowheads="1"/>
            </p:cNvSpPr>
            <p:nvPr/>
          </p:nvSpPr>
          <p:spPr bwMode="auto">
            <a:xfrm>
              <a:off x="3326916" y="5111248"/>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SKAMANIA</a:t>
              </a:r>
            </a:p>
          </p:txBody>
        </p:sp>
        <p:sp>
          <p:nvSpPr>
            <p:cNvPr id="24" name="TextBox 23"/>
            <p:cNvSpPr txBox="1">
              <a:spLocks noChangeArrowheads="1"/>
            </p:cNvSpPr>
            <p:nvPr/>
          </p:nvSpPr>
          <p:spPr bwMode="auto">
            <a:xfrm>
              <a:off x="4541497" y="4700231"/>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YAKIMA</a:t>
              </a:r>
            </a:p>
          </p:txBody>
        </p:sp>
        <p:sp>
          <p:nvSpPr>
            <p:cNvPr id="25" name="TextBox 24"/>
            <p:cNvSpPr txBox="1">
              <a:spLocks noChangeArrowheads="1"/>
            </p:cNvSpPr>
            <p:nvPr/>
          </p:nvSpPr>
          <p:spPr bwMode="auto">
            <a:xfrm>
              <a:off x="4573827" y="5416053"/>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KLICKITAT</a:t>
              </a:r>
            </a:p>
          </p:txBody>
        </p:sp>
        <p:sp>
          <p:nvSpPr>
            <p:cNvPr id="26" name="TextBox 25"/>
            <p:cNvSpPr txBox="1">
              <a:spLocks noChangeArrowheads="1"/>
            </p:cNvSpPr>
            <p:nvPr/>
          </p:nvSpPr>
          <p:spPr bwMode="auto">
            <a:xfrm>
              <a:off x="4629242" y="3790448"/>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KITTITAS</a:t>
              </a:r>
            </a:p>
          </p:txBody>
        </p:sp>
        <p:sp>
          <p:nvSpPr>
            <p:cNvPr id="27" name="TextBox 26"/>
            <p:cNvSpPr txBox="1">
              <a:spLocks noChangeArrowheads="1"/>
            </p:cNvSpPr>
            <p:nvPr/>
          </p:nvSpPr>
          <p:spPr bwMode="auto">
            <a:xfrm>
              <a:off x="4596914" y="2788303"/>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CHELAN</a:t>
              </a:r>
            </a:p>
          </p:txBody>
        </p:sp>
        <p:sp>
          <p:nvSpPr>
            <p:cNvPr id="28" name="TextBox 27"/>
            <p:cNvSpPr txBox="1">
              <a:spLocks noChangeArrowheads="1"/>
            </p:cNvSpPr>
            <p:nvPr/>
          </p:nvSpPr>
          <p:spPr bwMode="auto">
            <a:xfrm>
              <a:off x="5477257" y="2959176"/>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DOUGLAS</a:t>
              </a:r>
            </a:p>
          </p:txBody>
        </p:sp>
        <p:sp>
          <p:nvSpPr>
            <p:cNvPr id="29" name="TextBox 28"/>
            <p:cNvSpPr txBox="1">
              <a:spLocks noChangeArrowheads="1"/>
            </p:cNvSpPr>
            <p:nvPr/>
          </p:nvSpPr>
          <p:spPr bwMode="auto">
            <a:xfrm>
              <a:off x="5502079" y="1863110"/>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OKANOGAN</a:t>
              </a:r>
            </a:p>
          </p:txBody>
        </p:sp>
        <p:sp>
          <p:nvSpPr>
            <p:cNvPr id="30" name="TextBox 29"/>
            <p:cNvSpPr txBox="1">
              <a:spLocks noChangeArrowheads="1"/>
            </p:cNvSpPr>
            <p:nvPr/>
          </p:nvSpPr>
          <p:spPr bwMode="auto">
            <a:xfrm>
              <a:off x="6578115" y="1863110"/>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FERRY</a:t>
              </a:r>
            </a:p>
          </p:txBody>
        </p:sp>
        <p:sp>
          <p:nvSpPr>
            <p:cNvPr id="31" name="TextBox 30"/>
            <p:cNvSpPr txBox="1">
              <a:spLocks noChangeArrowheads="1"/>
            </p:cNvSpPr>
            <p:nvPr/>
          </p:nvSpPr>
          <p:spPr bwMode="auto">
            <a:xfrm>
              <a:off x="7229279" y="1863110"/>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STEVENS</a:t>
              </a:r>
            </a:p>
          </p:txBody>
        </p:sp>
        <p:sp>
          <p:nvSpPr>
            <p:cNvPr id="32" name="TextBox 31"/>
            <p:cNvSpPr txBox="1">
              <a:spLocks noChangeArrowheads="1"/>
            </p:cNvSpPr>
            <p:nvPr/>
          </p:nvSpPr>
          <p:spPr bwMode="auto">
            <a:xfrm>
              <a:off x="7889680" y="1809249"/>
              <a:ext cx="617012"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PEND OREILLE</a:t>
              </a:r>
            </a:p>
          </p:txBody>
        </p:sp>
        <p:sp>
          <p:nvSpPr>
            <p:cNvPr id="33" name="TextBox 32"/>
            <p:cNvSpPr txBox="1">
              <a:spLocks noChangeArrowheads="1"/>
            </p:cNvSpPr>
            <p:nvPr/>
          </p:nvSpPr>
          <p:spPr bwMode="auto">
            <a:xfrm>
              <a:off x="5728369" y="3698085"/>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GRANT</a:t>
              </a:r>
            </a:p>
          </p:txBody>
        </p:sp>
        <p:sp>
          <p:nvSpPr>
            <p:cNvPr id="34" name="TextBox 33"/>
            <p:cNvSpPr txBox="1">
              <a:spLocks noChangeArrowheads="1"/>
            </p:cNvSpPr>
            <p:nvPr/>
          </p:nvSpPr>
          <p:spPr bwMode="auto">
            <a:xfrm>
              <a:off x="5677569" y="5005030"/>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BENTON</a:t>
              </a:r>
            </a:p>
          </p:txBody>
        </p:sp>
        <p:sp>
          <p:nvSpPr>
            <p:cNvPr id="35" name="TextBox 34"/>
            <p:cNvSpPr txBox="1">
              <a:spLocks noChangeArrowheads="1"/>
            </p:cNvSpPr>
            <p:nvPr/>
          </p:nvSpPr>
          <p:spPr bwMode="auto">
            <a:xfrm>
              <a:off x="6245605" y="4501649"/>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FRANKLIN</a:t>
              </a:r>
            </a:p>
          </p:txBody>
        </p:sp>
        <p:sp>
          <p:nvSpPr>
            <p:cNvPr id="36" name="TextBox 35"/>
            <p:cNvSpPr txBox="1">
              <a:spLocks noChangeArrowheads="1"/>
            </p:cNvSpPr>
            <p:nvPr/>
          </p:nvSpPr>
          <p:spPr bwMode="auto">
            <a:xfrm>
              <a:off x="6712042" y="5023502"/>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WALLA WALLA</a:t>
              </a:r>
            </a:p>
          </p:txBody>
        </p:sp>
        <p:sp>
          <p:nvSpPr>
            <p:cNvPr id="37" name="TextBox 36"/>
            <p:cNvSpPr txBox="1">
              <a:spLocks noChangeArrowheads="1"/>
            </p:cNvSpPr>
            <p:nvPr/>
          </p:nvSpPr>
          <p:spPr bwMode="auto">
            <a:xfrm>
              <a:off x="6670478" y="3878192"/>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ADAMS</a:t>
              </a:r>
            </a:p>
          </p:txBody>
        </p:sp>
        <p:sp>
          <p:nvSpPr>
            <p:cNvPr id="38" name="TextBox 37"/>
            <p:cNvSpPr txBox="1">
              <a:spLocks noChangeArrowheads="1"/>
            </p:cNvSpPr>
            <p:nvPr/>
          </p:nvSpPr>
          <p:spPr bwMode="auto">
            <a:xfrm>
              <a:off x="6758224" y="3116192"/>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LINCOLN</a:t>
              </a:r>
            </a:p>
          </p:txBody>
        </p:sp>
        <p:sp>
          <p:nvSpPr>
            <p:cNvPr id="39" name="TextBox 38"/>
            <p:cNvSpPr txBox="1">
              <a:spLocks noChangeArrowheads="1"/>
            </p:cNvSpPr>
            <p:nvPr/>
          </p:nvSpPr>
          <p:spPr bwMode="auto">
            <a:xfrm>
              <a:off x="7677243" y="3116192"/>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SPOKANE</a:t>
              </a:r>
            </a:p>
          </p:txBody>
        </p:sp>
        <p:sp>
          <p:nvSpPr>
            <p:cNvPr id="40" name="TextBox 39"/>
            <p:cNvSpPr txBox="1">
              <a:spLocks noChangeArrowheads="1"/>
            </p:cNvSpPr>
            <p:nvPr/>
          </p:nvSpPr>
          <p:spPr bwMode="auto">
            <a:xfrm>
              <a:off x="7635679" y="3878192"/>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WHITMAN</a:t>
              </a:r>
            </a:p>
          </p:txBody>
        </p:sp>
        <p:sp>
          <p:nvSpPr>
            <p:cNvPr id="41" name="TextBox 40"/>
            <p:cNvSpPr txBox="1">
              <a:spLocks noChangeArrowheads="1"/>
            </p:cNvSpPr>
            <p:nvPr/>
          </p:nvSpPr>
          <p:spPr bwMode="auto">
            <a:xfrm>
              <a:off x="7631061" y="4520120"/>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GARFIELD</a:t>
              </a:r>
            </a:p>
          </p:txBody>
        </p:sp>
        <p:sp>
          <p:nvSpPr>
            <p:cNvPr id="42" name="TextBox 41"/>
            <p:cNvSpPr txBox="1">
              <a:spLocks noChangeArrowheads="1"/>
            </p:cNvSpPr>
            <p:nvPr/>
          </p:nvSpPr>
          <p:spPr bwMode="auto">
            <a:xfrm>
              <a:off x="7220043" y="4737175"/>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bg1"/>
                  </a:solidFill>
                  <a:latin typeface="Calibri" pitchFamily="34" charset="0"/>
                  <a:ea typeface="Calibri" pitchFamily="34" charset="0"/>
                  <a:cs typeface="Calibri" pitchFamily="34" charset="0"/>
                </a:rPr>
                <a:t>COLUMBIA</a:t>
              </a:r>
            </a:p>
          </p:txBody>
        </p:sp>
        <p:sp>
          <p:nvSpPr>
            <p:cNvPr id="43" name="TextBox 42"/>
            <p:cNvSpPr txBox="1">
              <a:spLocks noChangeArrowheads="1"/>
            </p:cNvSpPr>
            <p:nvPr/>
          </p:nvSpPr>
          <p:spPr bwMode="auto">
            <a:xfrm>
              <a:off x="7982043" y="4963465"/>
              <a:ext cx="850605" cy="1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200" b="1" dirty="0">
                  <a:solidFill>
                    <a:schemeClr val="tx2"/>
                  </a:solidFill>
                  <a:latin typeface="Calibri" pitchFamily="34" charset="0"/>
                  <a:ea typeface="Calibri" pitchFamily="34" charset="0"/>
                  <a:cs typeface="Calibri" pitchFamily="34" charset="0"/>
                </a:rPr>
                <a:t>ASOTIN</a:t>
              </a:r>
            </a:p>
          </p:txBody>
        </p:sp>
      </p:grpSp>
      <p:sp>
        <p:nvSpPr>
          <p:cNvPr id="105" name="TextBox 104"/>
          <p:cNvSpPr txBox="1"/>
          <p:nvPr/>
        </p:nvSpPr>
        <p:spPr>
          <a:xfrm>
            <a:off x="517225" y="2758927"/>
            <a:ext cx="2512340" cy="1066959"/>
          </a:xfrm>
          <a:prstGeom prst="rect">
            <a:avLst/>
          </a:prstGeom>
          <a:noFill/>
        </p:spPr>
        <p:txBody>
          <a:bodyPr wrap="square" rtlCol="0">
            <a:spAutoFit/>
          </a:bodyPr>
          <a:lstStyle/>
          <a:p>
            <a:pPr algn="r"/>
            <a:r>
              <a:rPr lang="en-US" sz="2400" b="1" dirty="0" smtClean="0"/>
              <a:t>Counties Offering </a:t>
            </a:r>
            <a:r>
              <a:rPr lang="en-US" sz="2400" b="1" dirty="0" err="1" smtClean="0"/>
              <a:t>WISe</a:t>
            </a:r>
            <a:r>
              <a:rPr lang="en-US" sz="2400" b="1" dirty="0" smtClean="0"/>
              <a:t> Services</a:t>
            </a:r>
          </a:p>
          <a:p>
            <a:pPr algn="r">
              <a:spcBef>
                <a:spcPts val="400"/>
              </a:spcBef>
            </a:pPr>
            <a:r>
              <a:rPr lang="en-US" sz="1200" dirty="0" smtClean="0"/>
              <a:t>AS OF AUGUST 2015</a:t>
            </a:r>
            <a:endParaRPr lang="en-US" sz="1200" dirty="0"/>
          </a:p>
        </p:txBody>
      </p:sp>
      <p:sp>
        <p:nvSpPr>
          <p:cNvPr id="108" name="TextBox 107"/>
          <p:cNvSpPr txBox="1"/>
          <p:nvPr/>
        </p:nvSpPr>
        <p:spPr>
          <a:xfrm>
            <a:off x="1197486" y="3538641"/>
            <a:ext cx="1811522" cy="1323439"/>
          </a:xfrm>
          <a:prstGeom prst="rect">
            <a:avLst/>
          </a:prstGeom>
          <a:noFill/>
        </p:spPr>
        <p:txBody>
          <a:bodyPr wrap="square" rtlCol="0">
            <a:spAutoFit/>
          </a:bodyPr>
          <a:lstStyle/>
          <a:p>
            <a:pPr algn="r"/>
            <a:r>
              <a:rPr lang="en-US" sz="8000" dirty="0" smtClean="0">
                <a:solidFill>
                  <a:srgbClr val="FFC000"/>
                </a:solidFill>
                <a:latin typeface="Freestyle Script" panose="030804020302050B0404" pitchFamily="66" charset="0"/>
              </a:rPr>
              <a:t>19</a:t>
            </a:r>
            <a:endParaRPr lang="en-US" sz="8000" dirty="0">
              <a:solidFill>
                <a:srgbClr val="FFC000"/>
              </a:solidFill>
              <a:latin typeface="Freestyle Script" panose="030804020302050B0404" pitchFamily="66" charset="0"/>
            </a:endParaRPr>
          </a:p>
        </p:txBody>
      </p:sp>
      <p:sp>
        <p:nvSpPr>
          <p:cNvPr id="107" name="TextBox 106"/>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CHILDREN’S INTENSIVE MENTAL HEALTH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078781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8293" y="300133"/>
            <a:ext cx="7767415" cy="892552"/>
          </a:xfrm>
          <a:prstGeom prst="rect">
            <a:avLst/>
          </a:prstGeom>
          <a:noFill/>
        </p:spPr>
        <p:txBody>
          <a:bodyPr wrap="square" rtlCol="0">
            <a:spAutoFit/>
          </a:bodyPr>
          <a:lstStyle/>
          <a:p>
            <a:pPr algn="ctr"/>
            <a:r>
              <a:rPr lang="en-US" sz="3600" b="1" dirty="0" err="1" smtClean="0">
                <a:ln w="3175">
                  <a:noFill/>
                </a:ln>
                <a:solidFill>
                  <a:schemeClr val="tx2">
                    <a:lumMod val="75000"/>
                  </a:schemeClr>
                </a:solidFill>
                <a:ea typeface="Malgun Gothic" panose="020B0503020000020004" pitchFamily="34" charset="-127"/>
              </a:rPr>
              <a:t>WISe</a:t>
            </a:r>
            <a:r>
              <a:rPr lang="en-US" sz="3600" b="1" dirty="0" smtClean="0">
                <a:ln w="3175">
                  <a:noFill/>
                </a:ln>
                <a:solidFill>
                  <a:schemeClr val="tx2">
                    <a:lumMod val="75000"/>
                  </a:schemeClr>
                </a:solidFill>
                <a:ea typeface="Malgun Gothic" panose="020B0503020000020004" pitchFamily="34" charset="-127"/>
              </a:rPr>
              <a:t> Clients and Funding</a:t>
            </a:r>
          </a:p>
          <a:p>
            <a:pPr algn="ctr"/>
            <a:r>
              <a:rPr lang="en-US" sz="1600" dirty="0" smtClean="0"/>
              <a:t>July 2014 </a:t>
            </a:r>
            <a:r>
              <a:rPr lang="en-US" sz="1600" dirty="0"/>
              <a:t>– </a:t>
            </a:r>
            <a:r>
              <a:rPr lang="en-US" sz="1600" dirty="0" smtClean="0"/>
              <a:t>June 2018 (Monthly Data)</a:t>
            </a:r>
            <a:endParaRPr lang="en-US" sz="1600" dirty="0"/>
          </a:p>
        </p:txBody>
      </p:sp>
      <p:graphicFrame>
        <p:nvGraphicFramePr>
          <p:cNvPr id="2" name="Chart 1"/>
          <p:cNvGraphicFramePr/>
          <p:nvPr>
            <p:extLst>
              <p:ext uri="{D42A27DB-BD31-4B8C-83A1-F6EECF244321}">
                <p14:modId xmlns:p14="http://schemas.microsoft.com/office/powerpoint/2010/main" val="2773264684"/>
              </p:ext>
            </p:extLst>
          </p:nvPr>
        </p:nvGraphicFramePr>
        <p:xfrm>
          <a:off x="281763" y="872313"/>
          <a:ext cx="8580474" cy="47314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72674" y="5470007"/>
            <a:ext cx="637954" cy="276999"/>
          </a:xfrm>
          <a:prstGeom prst="rect">
            <a:avLst/>
          </a:prstGeom>
          <a:noFill/>
        </p:spPr>
        <p:txBody>
          <a:bodyPr wrap="square" lIns="0" tIns="0" rIns="0" bIns="0" rtlCol="0">
            <a:spAutoFit/>
          </a:bodyPr>
          <a:lstStyle/>
          <a:p>
            <a:pPr algn="ctr"/>
            <a:r>
              <a:rPr lang="en-US" b="1" dirty="0" smtClean="0"/>
              <a:t>2014</a:t>
            </a:r>
            <a:endParaRPr lang="en-US" b="1" dirty="0"/>
          </a:p>
        </p:txBody>
      </p:sp>
      <p:sp>
        <p:nvSpPr>
          <p:cNvPr id="4" name="TextBox 3"/>
          <p:cNvSpPr txBox="1"/>
          <p:nvPr/>
        </p:nvSpPr>
        <p:spPr>
          <a:xfrm>
            <a:off x="1811578" y="5470007"/>
            <a:ext cx="637954" cy="276999"/>
          </a:xfrm>
          <a:prstGeom prst="rect">
            <a:avLst/>
          </a:prstGeom>
          <a:noFill/>
        </p:spPr>
        <p:txBody>
          <a:bodyPr wrap="square" lIns="0" tIns="0" rIns="0" bIns="0" rtlCol="0">
            <a:spAutoFit/>
          </a:bodyPr>
          <a:lstStyle/>
          <a:p>
            <a:pPr algn="ctr"/>
            <a:r>
              <a:rPr lang="en-US" b="1" dirty="0" smtClean="0"/>
              <a:t>2015</a:t>
            </a:r>
            <a:endParaRPr lang="en-US" b="1" dirty="0"/>
          </a:p>
        </p:txBody>
      </p:sp>
      <p:sp>
        <p:nvSpPr>
          <p:cNvPr id="5" name="TextBox 4"/>
          <p:cNvSpPr txBox="1"/>
          <p:nvPr/>
        </p:nvSpPr>
        <p:spPr>
          <a:xfrm>
            <a:off x="3627976" y="5470007"/>
            <a:ext cx="637954" cy="276999"/>
          </a:xfrm>
          <a:prstGeom prst="rect">
            <a:avLst/>
          </a:prstGeom>
          <a:noFill/>
        </p:spPr>
        <p:txBody>
          <a:bodyPr wrap="square" lIns="0" tIns="0" rIns="0" bIns="0" rtlCol="0">
            <a:spAutoFit/>
          </a:bodyPr>
          <a:lstStyle/>
          <a:p>
            <a:pPr algn="ctr"/>
            <a:r>
              <a:rPr lang="en-US" b="1" dirty="0" smtClean="0"/>
              <a:t>2016</a:t>
            </a:r>
            <a:endParaRPr lang="en-US" b="1" dirty="0"/>
          </a:p>
        </p:txBody>
      </p:sp>
      <p:sp>
        <p:nvSpPr>
          <p:cNvPr id="6" name="TextBox 5"/>
          <p:cNvSpPr txBox="1"/>
          <p:nvPr/>
        </p:nvSpPr>
        <p:spPr>
          <a:xfrm>
            <a:off x="5423105" y="5470007"/>
            <a:ext cx="637954" cy="276999"/>
          </a:xfrm>
          <a:prstGeom prst="rect">
            <a:avLst/>
          </a:prstGeom>
          <a:noFill/>
        </p:spPr>
        <p:txBody>
          <a:bodyPr wrap="square" lIns="0" tIns="0" rIns="0" bIns="0" rtlCol="0">
            <a:spAutoFit/>
          </a:bodyPr>
          <a:lstStyle/>
          <a:p>
            <a:pPr algn="ctr"/>
            <a:r>
              <a:rPr lang="en-US" b="1" dirty="0" smtClean="0"/>
              <a:t>2017</a:t>
            </a:r>
            <a:endParaRPr lang="en-US" b="1" dirty="0"/>
          </a:p>
        </p:txBody>
      </p:sp>
      <p:sp>
        <p:nvSpPr>
          <p:cNvPr id="9" name="TextBox 8"/>
          <p:cNvSpPr txBox="1"/>
          <p:nvPr/>
        </p:nvSpPr>
        <p:spPr>
          <a:xfrm>
            <a:off x="4206283" y="3479284"/>
            <a:ext cx="1842091" cy="369332"/>
          </a:xfrm>
          <a:prstGeom prst="rect">
            <a:avLst/>
          </a:prstGeom>
          <a:noFill/>
        </p:spPr>
        <p:txBody>
          <a:bodyPr wrap="square" rtlCol="0">
            <a:spAutoFit/>
          </a:bodyPr>
          <a:lstStyle/>
          <a:p>
            <a:r>
              <a:rPr lang="en-US" b="1" dirty="0" smtClean="0">
                <a:solidFill>
                  <a:srgbClr val="990000"/>
                </a:solidFill>
              </a:rPr>
              <a:t>Monthly Funding</a:t>
            </a:r>
          </a:p>
        </p:txBody>
      </p:sp>
      <p:cxnSp>
        <p:nvCxnSpPr>
          <p:cNvPr id="10" name="Straight Connector 9"/>
          <p:cNvCxnSpPr/>
          <p:nvPr/>
        </p:nvCxnSpPr>
        <p:spPr>
          <a:xfrm>
            <a:off x="4162862" y="3196412"/>
            <a:ext cx="106326" cy="1063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02858" y="2832466"/>
            <a:ext cx="925072" cy="369332"/>
          </a:xfrm>
          <a:prstGeom prst="rect">
            <a:avLst/>
          </a:prstGeom>
          <a:noFill/>
        </p:spPr>
        <p:txBody>
          <a:bodyPr wrap="square" rtlCol="0">
            <a:spAutoFit/>
          </a:bodyPr>
          <a:lstStyle/>
          <a:p>
            <a:r>
              <a:rPr lang="en-US" b="1" dirty="0" smtClean="0">
                <a:solidFill>
                  <a:schemeClr val="tx2">
                    <a:lumMod val="75000"/>
                  </a:schemeClr>
                </a:solidFill>
              </a:rPr>
              <a:t>Clients</a:t>
            </a:r>
          </a:p>
        </p:txBody>
      </p:sp>
      <p:sp>
        <p:nvSpPr>
          <p:cNvPr id="14" name="TextBox 13"/>
          <p:cNvSpPr txBox="1"/>
          <p:nvPr/>
        </p:nvSpPr>
        <p:spPr>
          <a:xfrm>
            <a:off x="2977115" y="1276347"/>
            <a:ext cx="1127051" cy="261610"/>
          </a:xfrm>
          <a:prstGeom prst="rect">
            <a:avLst/>
          </a:prstGeom>
          <a:noFill/>
        </p:spPr>
        <p:txBody>
          <a:bodyPr wrap="square" rtlCol="0">
            <a:spAutoFit/>
          </a:bodyPr>
          <a:lstStyle/>
          <a:p>
            <a:r>
              <a:rPr lang="en-US" sz="1100" b="1" dirty="0" smtClean="0"/>
              <a:t>PROJECTED</a:t>
            </a:r>
            <a:endParaRPr lang="en-US" sz="1100" b="1" dirty="0"/>
          </a:p>
        </p:txBody>
      </p:sp>
      <p:cxnSp>
        <p:nvCxnSpPr>
          <p:cNvPr id="15" name="Straight Arrow Connector 14"/>
          <p:cNvCxnSpPr/>
          <p:nvPr/>
        </p:nvCxnSpPr>
        <p:spPr>
          <a:xfrm>
            <a:off x="3051542" y="1523111"/>
            <a:ext cx="829340" cy="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34186" y="5470007"/>
            <a:ext cx="637954" cy="276999"/>
          </a:xfrm>
          <a:prstGeom prst="rect">
            <a:avLst/>
          </a:prstGeom>
          <a:noFill/>
        </p:spPr>
        <p:txBody>
          <a:bodyPr wrap="square" lIns="0" tIns="0" rIns="0" bIns="0" rtlCol="0">
            <a:spAutoFit/>
          </a:bodyPr>
          <a:lstStyle/>
          <a:p>
            <a:pPr algn="ctr"/>
            <a:r>
              <a:rPr lang="en-US" b="1" dirty="0" smtClean="0"/>
              <a:t>2018</a:t>
            </a:r>
            <a:endParaRPr lang="en-US" b="1" dirty="0"/>
          </a:p>
        </p:txBody>
      </p:sp>
      <p:cxnSp>
        <p:nvCxnSpPr>
          <p:cNvPr id="23" name="Straight Connector 22"/>
          <p:cNvCxnSpPr/>
          <p:nvPr/>
        </p:nvCxnSpPr>
        <p:spPr>
          <a:xfrm flipV="1">
            <a:off x="2963355" y="1249766"/>
            <a:ext cx="0" cy="38862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39188" y="3364763"/>
            <a:ext cx="106326" cy="10632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38171" y="4768705"/>
            <a:ext cx="1280160" cy="323165"/>
          </a:xfrm>
          <a:prstGeom prst="rect">
            <a:avLst/>
          </a:prstGeom>
          <a:noFill/>
        </p:spPr>
        <p:txBody>
          <a:bodyPr wrap="square" lIns="0" tIns="0" rIns="0" bIns="0" rtlCol="0">
            <a:spAutoFit/>
          </a:bodyPr>
          <a:lstStyle/>
          <a:p>
            <a:pPr algn="r"/>
            <a:r>
              <a:rPr lang="en-US" sz="1050" dirty="0" smtClean="0">
                <a:solidFill>
                  <a:schemeClr val="tx1">
                    <a:lumMod val="65000"/>
                    <a:lumOff val="35000"/>
                  </a:schemeClr>
                </a:solidFill>
              </a:rPr>
              <a:t>2015-17 </a:t>
            </a:r>
          </a:p>
          <a:p>
            <a:pPr algn="r"/>
            <a:r>
              <a:rPr lang="en-US" sz="1050" dirty="0" smtClean="0">
                <a:solidFill>
                  <a:schemeClr val="tx1">
                    <a:lumMod val="65000"/>
                    <a:lumOff val="35000"/>
                  </a:schemeClr>
                </a:solidFill>
              </a:rPr>
              <a:t>BIENNIUM END</a:t>
            </a:r>
            <a:endParaRPr lang="en-US" sz="1050" dirty="0">
              <a:solidFill>
                <a:schemeClr val="tx1">
                  <a:lumMod val="65000"/>
                  <a:lumOff val="35000"/>
                </a:schemeClr>
              </a:solidFill>
            </a:endParaRPr>
          </a:p>
        </p:txBody>
      </p:sp>
      <p:sp>
        <p:nvSpPr>
          <p:cNvPr id="27" name="TextBox 26"/>
          <p:cNvSpPr txBox="1"/>
          <p:nvPr/>
        </p:nvSpPr>
        <p:spPr>
          <a:xfrm>
            <a:off x="7306959" y="4768705"/>
            <a:ext cx="1020013" cy="323165"/>
          </a:xfrm>
          <a:prstGeom prst="rect">
            <a:avLst/>
          </a:prstGeom>
          <a:noFill/>
        </p:spPr>
        <p:txBody>
          <a:bodyPr wrap="square" lIns="0" tIns="0" rIns="0" bIns="0" rtlCol="0">
            <a:spAutoFit/>
          </a:bodyPr>
          <a:lstStyle/>
          <a:p>
            <a:pPr algn="r"/>
            <a:r>
              <a:rPr lang="en-US" sz="1050" dirty="0" smtClean="0">
                <a:solidFill>
                  <a:schemeClr val="tx1">
                    <a:lumMod val="65000"/>
                    <a:lumOff val="35000"/>
                  </a:schemeClr>
                </a:solidFill>
              </a:rPr>
              <a:t>FULL </a:t>
            </a:r>
          </a:p>
          <a:p>
            <a:pPr algn="r"/>
            <a:r>
              <a:rPr lang="en-US" sz="1050" dirty="0" smtClean="0">
                <a:solidFill>
                  <a:schemeClr val="tx1">
                    <a:lumMod val="65000"/>
                    <a:lumOff val="35000"/>
                  </a:schemeClr>
                </a:solidFill>
              </a:rPr>
              <a:t>ROLL-OUT</a:t>
            </a:r>
            <a:endParaRPr lang="en-US" sz="1050" dirty="0">
              <a:solidFill>
                <a:schemeClr val="tx1">
                  <a:lumMod val="65000"/>
                  <a:lumOff val="35000"/>
                </a:schemeClr>
              </a:solidFill>
            </a:endParaRPr>
          </a:p>
        </p:txBody>
      </p:sp>
      <p:sp>
        <p:nvSpPr>
          <p:cNvPr id="29" name="TextBox 28"/>
          <p:cNvSpPr txBox="1"/>
          <p:nvPr/>
        </p:nvSpPr>
        <p:spPr>
          <a:xfrm>
            <a:off x="1566531" y="4844017"/>
            <a:ext cx="1417674" cy="276999"/>
          </a:xfrm>
          <a:prstGeom prst="rect">
            <a:avLst/>
          </a:prstGeom>
          <a:noFill/>
        </p:spPr>
        <p:txBody>
          <a:bodyPr wrap="square" rtlCol="0">
            <a:spAutoFit/>
          </a:bodyPr>
          <a:lstStyle/>
          <a:p>
            <a:pPr algn="r"/>
            <a:r>
              <a:rPr lang="en-US" sz="1200" dirty="0" smtClean="0">
                <a:solidFill>
                  <a:srgbClr val="990000"/>
                </a:solidFill>
              </a:rPr>
              <a:t>Million/Month</a:t>
            </a:r>
          </a:p>
        </p:txBody>
      </p:sp>
      <p:sp>
        <p:nvSpPr>
          <p:cNvPr id="30" name="TextBox 29"/>
          <p:cNvSpPr txBox="1"/>
          <p:nvPr/>
        </p:nvSpPr>
        <p:spPr>
          <a:xfrm>
            <a:off x="6952365" y="1923609"/>
            <a:ext cx="1417674" cy="276999"/>
          </a:xfrm>
          <a:prstGeom prst="rect">
            <a:avLst/>
          </a:prstGeom>
          <a:noFill/>
        </p:spPr>
        <p:txBody>
          <a:bodyPr wrap="square" rtlCol="0">
            <a:spAutoFit/>
          </a:bodyPr>
          <a:lstStyle/>
          <a:p>
            <a:pPr algn="r"/>
            <a:r>
              <a:rPr lang="en-US" sz="1200" dirty="0" smtClean="0">
                <a:solidFill>
                  <a:srgbClr val="990000"/>
                </a:solidFill>
              </a:rPr>
              <a:t>Million/Month</a:t>
            </a:r>
          </a:p>
        </p:txBody>
      </p:sp>
      <p:sp>
        <p:nvSpPr>
          <p:cNvPr id="31" name="TextBox 30"/>
          <p:cNvSpPr txBox="1"/>
          <p:nvPr/>
        </p:nvSpPr>
        <p:spPr>
          <a:xfrm>
            <a:off x="2105025" y="605790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cxnSp>
        <p:nvCxnSpPr>
          <p:cNvPr id="19" name="Straight Connector 18"/>
          <p:cNvCxnSpPr/>
          <p:nvPr/>
        </p:nvCxnSpPr>
        <p:spPr>
          <a:xfrm>
            <a:off x="6562725" y="4695824"/>
            <a:ext cx="0" cy="4572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CHILDREN’S INTENSIVE MENTAL HEALTH SERVICES</a:t>
            </a:r>
            <a:endParaRPr lang="en-US" sz="1200" dirty="0">
              <a:solidFill>
                <a:schemeClr val="tx1">
                  <a:lumMod val="65000"/>
                  <a:lumOff val="35000"/>
                </a:schemeClr>
              </a:solidFill>
            </a:endParaRPr>
          </a:p>
        </p:txBody>
      </p:sp>
      <p:sp>
        <p:nvSpPr>
          <p:cNvPr id="24" name="TextBox 23"/>
          <p:cNvSpPr txBox="1"/>
          <p:nvPr/>
        </p:nvSpPr>
        <p:spPr>
          <a:xfrm>
            <a:off x="1566531" y="4101067"/>
            <a:ext cx="1417674" cy="276999"/>
          </a:xfrm>
          <a:prstGeom prst="rect">
            <a:avLst/>
          </a:prstGeom>
          <a:noFill/>
        </p:spPr>
        <p:txBody>
          <a:bodyPr wrap="square" rtlCol="0">
            <a:spAutoFit/>
          </a:bodyPr>
          <a:lstStyle/>
          <a:p>
            <a:pPr algn="r"/>
            <a:r>
              <a:rPr lang="en-US" sz="1200" dirty="0" smtClean="0">
                <a:solidFill>
                  <a:srgbClr val="000066"/>
                </a:solidFill>
              </a:rPr>
              <a:t>June 2015</a:t>
            </a:r>
          </a:p>
        </p:txBody>
      </p:sp>
      <p:sp>
        <p:nvSpPr>
          <p:cNvPr id="25" name="TextBox 24"/>
          <p:cNvSpPr txBox="1"/>
          <p:nvPr/>
        </p:nvSpPr>
        <p:spPr>
          <a:xfrm>
            <a:off x="6952365" y="1119742"/>
            <a:ext cx="1417674" cy="276999"/>
          </a:xfrm>
          <a:prstGeom prst="rect">
            <a:avLst/>
          </a:prstGeom>
          <a:noFill/>
        </p:spPr>
        <p:txBody>
          <a:bodyPr wrap="square" rtlCol="0">
            <a:spAutoFit/>
          </a:bodyPr>
          <a:lstStyle/>
          <a:p>
            <a:pPr algn="r"/>
            <a:r>
              <a:rPr lang="en-US" sz="1200" dirty="0" smtClean="0">
                <a:solidFill>
                  <a:srgbClr val="000066"/>
                </a:solidFill>
              </a:rPr>
              <a:t>June 2018</a:t>
            </a:r>
          </a:p>
        </p:txBody>
      </p:sp>
      <p:sp>
        <p:nvSpPr>
          <p:cNvPr id="8" name="TextBox 7"/>
          <p:cNvSpPr txBox="1"/>
          <p:nvPr/>
        </p:nvSpPr>
        <p:spPr>
          <a:xfrm>
            <a:off x="5895975" y="2628900"/>
            <a:ext cx="2447926" cy="677108"/>
          </a:xfrm>
          <a:prstGeom prst="rect">
            <a:avLst/>
          </a:prstGeom>
          <a:noFill/>
        </p:spPr>
        <p:txBody>
          <a:bodyPr wrap="square" rtlCol="0">
            <a:spAutoFit/>
          </a:bodyPr>
          <a:lstStyle/>
          <a:p>
            <a:pPr algn="r"/>
            <a:r>
              <a:rPr lang="en-US" sz="2400" b="1" dirty="0" smtClean="0">
                <a:solidFill>
                  <a:srgbClr val="990000"/>
                </a:solidFill>
                <a:sym typeface="Symbol"/>
              </a:rPr>
              <a:t> $85 million</a:t>
            </a:r>
          </a:p>
          <a:p>
            <a:pPr algn="r"/>
            <a:r>
              <a:rPr lang="en-US" sz="1400" dirty="0" smtClean="0">
                <a:sym typeface="Symbol"/>
              </a:rPr>
              <a:t>ANNUALLY</a:t>
            </a:r>
            <a:endParaRPr lang="en-US" sz="1400" dirty="0"/>
          </a:p>
        </p:txBody>
      </p:sp>
    </p:spTree>
    <p:extLst>
      <p:ext uri="{BB962C8B-B14F-4D97-AF65-F5344CB8AC3E}">
        <p14:creationId xmlns:p14="http://schemas.microsoft.com/office/powerpoint/2010/main" val="33510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lvebm\AppData\Local\Microsoft\Windows\Temporary Internet Files\Content.Outlook\36WC0MFS\Slide 18 - Pres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14"/>
            <a:ext cx="9144000" cy="6818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CHILDREN’S INTENSIVE MENTAL HEALTH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28385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686425"/>
            <a:ext cx="3381375" cy="117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0" t="1863" r="3639" b="955"/>
          <a:stretch/>
        </p:blipFill>
        <p:spPr bwMode="auto">
          <a:xfrm>
            <a:off x="433388" y="28576"/>
            <a:ext cx="8277225" cy="651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451132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5121" y="194697"/>
            <a:ext cx="8093758" cy="769441"/>
          </a:xfrm>
          <a:prstGeom prst="rect">
            <a:avLst/>
          </a:prstGeom>
          <a:noFill/>
        </p:spPr>
        <p:txBody>
          <a:bodyPr wrap="square" rtlCol="0">
            <a:spAutoFit/>
          </a:bodyPr>
          <a:lstStyle/>
          <a:p>
            <a:pPr algn="ctr"/>
            <a:r>
              <a:rPr lang="en-US" sz="2800" b="1" dirty="0" smtClean="0">
                <a:ln w="3175">
                  <a:noFill/>
                </a:ln>
                <a:solidFill>
                  <a:schemeClr val="tx2">
                    <a:lumMod val="75000"/>
                  </a:schemeClr>
                </a:solidFill>
                <a:ea typeface="Malgun Gothic" panose="020B0503020000020004" pitchFamily="34" charset="-127"/>
              </a:rPr>
              <a:t>Washington State’s Psychiatric Bed Availability</a:t>
            </a:r>
          </a:p>
          <a:p>
            <a:pPr algn="ctr"/>
            <a:r>
              <a:rPr lang="en-US" sz="1600" dirty="0" smtClean="0"/>
              <a:t>Psychiatric Beds per 100,000 persons </a:t>
            </a:r>
            <a:r>
              <a:rPr lang="en-US" sz="1600" dirty="0" smtClean="0">
                <a:sym typeface="Wingdings"/>
              </a:rPr>
              <a:t> National Mental Health Services Survey, 2010</a:t>
            </a:r>
            <a:endParaRPr lang="en-US" sz="1600" dirty="0"/>
          </a:p>
        </p:txBody>
      </p:sp>
      <p:grpSp>
        <p:nvGrpSpPr>
          <p:cNvPr id="2" name="Group 1"/>
          <p:cNvGrpSpPr/>
          <p:nvPr/>
        </p:nvGrpSpPr>
        <p:grpSpPr>
          <a:xfrm>
            <a:off x="609599" y="873636"/>
            <a:ext cx="8201026" cy="5248275"/>
            <a:chOff x="609599" y="873636"/>
            <a:chExt cx="8201026" cy="5248275"/>
          </a:xfrm>
        </p:grpSpPr>
        <p:graphicFrame>
          <p:nvGraphicFramePr>
            <p:cNvPr id="4" name="Chart 3"/>
            <p:cNvGraphicFramePr/>
            <p:nvPr>
              <p:extLst>
                <p:ext uri="{D42A27DB-BD31-4B8C-83A1-F6EECF244321}">
                  <p14:modId xmlns:p14="http://schemas.microsoft.com/office/powerpoint/2010/main" val="3092252125"/>
                </p:ext>
              </p:extLst>
            </p:nvPr>
          </p:nvGraphicFramePr>
          <p:xfrm>
            <a:off x="609599" y="873636"/>
            <a:ext cx="8201026" cy="52482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6200000">
              <a:off x="7334255" y="5143500"/>
              <a:ext cx="972634" cy="170365"/>
            </a:xfrm>
            <a:prstGeom prst="rect">
              <a:avLst/>
            </a:prstGeom>
            <a:solidFill>
              <a:schemeClr val="bg1"/>
            </a:solidFill>
            <a:ln>
              <a:noFill/>
            </a:ln>
          </p:spPr>
          <p:txBody>
            <a:bodyPr wrap="square" lIns="0" tIns="0" rIns="0" bIns="0" rtlCol="0">
              <a:spAutoFit/>
            </a:bodyPr>
            <a:lstStyle/>
            <a:p>
              <a:pPr algn="r"/>
              <a:r>
                <a:rPr lang="en-US" sz="1100" b="1" dirty="0" smtClean="0">
                  <a:solidFill>
                    <a:schemeClr val="tx2"/>
                  </a:solidFill>
                </a:rPr>
                <a:t>WASHINGTON</a:t>
              </a:r>
              <a:endParaRPr lang="en-US" sz="1100" b="1" dirty="0">
                <a:solidFill>
                  <a:schemeClr val="tx2"/>
                </a:solidFill>
              </a:endParaRPr>
            </a:p>
          </p:txBody>
        </p:sp>
        <p:sp>
          <p:nvSpPr>
            <p:cNvPr id="7" name="TextBox 6"/>
            <p:cNvSpPr txBox="1"/>
            <p:nvPr/>
          </p:nvSpPr>
          <p:spPr>
            <a:xfrm>
              <a:off x="6953250" y="3345044"/>
              <a:ext cx="1685925" cy="702756"/>
            </a:xfrm>
            <a:prstGeom prst="rect">
              <a:avLst/>
            </a:prstGeom>
            <a:noFill/>
          </p:spPr>
          <p:txBody>
            <a:bodyPr wrap="square" rtlCol="0">
              <a:spAutoFit/>
            </a:bodyPr>
            <a:lstStyle/>
            <a:p>
              <a:pPr algn="ctr"/>
              <a:r>
                <a:rPr lang="en-US" sz="2800" b="1" dirty="0" smtClean="0">
                  <a:solidFill>
                    <a:srgbClr val="C00000"/>
                  </a:solidFill>
                </a:rPr>
                <a:t>46</a:t>
              </a:r>
              <a:r>
                <a:rPr lang="en-US" sz="2800" b="1" baseline="30000" dirty="0" smtClean="0">
                  <a:solidFill>
                    <a:srgbClr val="C00000"/>
                  </a:solidFill>
                </a:rPr>
                <a:t>th</a:t>
              </a:r>
              <a:r>
                <a:rPr lang="en-US" sz="2800" b="1" dirty="0" smtClean="0">
                  <a:solidFill>
                    <a:srgbClr val="C00000"/>
                  </a:solidFill>
                </a:rPr>
                <a:t> </a:t>
              </a:r>
            </a:p>
            <a:p>
              <a:pPr algn="ctr">
                <a:lnSpc>
                  <a:spcPts val="1400"/>
                </a:lnSpc>
              </a:pPr>
              <a:r>
                <a:rPr lang="en-US" sz="1400" dirty="0" smtClean="0"/>
                <a:t>in the Nation</a:t>
              </a:r>
              <a:endParaRPr lang="en-US" sz="1400" dirty="0"/>
            </a:p>
          </p:txBody>
        </p:sp>
      </p:grpSp>
      <p:sp>
        <p:nvSpPr>
          <p:cNvPr id="8" name="TextBox 7"/>
          <p:cNvSpPr txBox="1"/>
          <p:nvPr/>
        </p:nvSpPr>
        <p:spPr>
          <a:xfrm>
            <a:off x="2105025" y="5951570"/>
            <a:ext cx="6629400" cy="484748"/>
          </a:xfrm>
          <a:prstGeom prst="rect">
            <a:avLst/>
          </a:prstGeom>
          <a:noFill/>
        </p:spPr>
        <p:txBody>
          <a:bodyPr wrap="square" rtlCol="0">
            <a:spAutoFit/>
          </a:bodyPr>
          <a:lstStyle/>
          <a:p>
            <a:r>
              <a:rPr lang="en-US" sz="850" dirty="0" smtClean="0"/>
              <a:t>SOURCE: Washington State Institute for Public Policy, “Inpatient Psychiatric Capacity and Utilization in Washington State,” January 2015. </a:t>
            </a:r>
          </a:p>
          <a:p>
            <a:r>
              <a:rPr lang="en-US" sz="850" dirty="0" smtClean="0"/>
              <a:t>Data used for ranking includes non-hospital psychiatric facilities, such as Evaluation and Treatment centers, and is considered a more reliable estimate of bed capacity than the widely circulated “report card” figure from the Academy of Emergency Physicians.</a:t>
            </a:r>
            <a:endParaRPr lang="en-US" sz="850" dirty="0"/>
          </a:p>
        </p:txBody>
      </p:sp>
      <p:sp>
        <p:nvSpPr>
          <p:cNvPr id="83" name="TextBox 82"/>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grpSp>
        <p:nvGrpSpPr>
          <p:cNvPr id="9" name="Group 76"/>
          <p:cNvGrpSpPr>
            <a:grpSpLocks/>
          </p:cNvGrpSpPr>
          <p:nvPr/>
        </p:nvGrpSpPr>
        <p:grpSpPr bwMode="auto">
          <a:xfrm>
            <a:off x="4752975" y="1216274"/>
            <a:ext cx="3571875" cy="2131764"/>
            <a:chOff x="144" y="737"/>
            <a:chExt cx="5345" cy="3190"/>
          </a:xfrm>
          <a:solidFill>
            <a:schemeClr val="bg1">
              <a:lumMod val="95000"/>
            </a:schemeClr>
          </a:solidFill>
        </p:grpSpPr>
        <p:sp>
          <p:nvSpPr>
            <p:cNvPr id="10" name="Freeform 9"/>
            <p:cNvSpPr>
              <a:spLocks/>
            </p:cNvSpPr>
            <p:nvPr/>
          </p:nvSpPr>
          <p:spPr bwMode="auto">
            <a:xfrm>
              <a:off x="1011" y="848"/>
              <a:ext cx="581" cy="964"/>
            </a:xfrm>
            <a:custGeom>
              <a:avLst/>
              <a:gdLst/>
              <a:ahLst/>
              <a:cxnLst>
                <a:cxn ang="0">
                  <a:pos x="251" y="76"/>
                </a:cxn>
                <a:cxn ang="0">
                  <a:pos x="241" y="152"/>
                </a:cxn>
                <a:cxn ang="0">
                  <a:pos x="241" y="175"/>
                </a:cxn>
                <a:cxn ang="0">
                  <a:pos x="251" y="196"/>
                </a:cxn>
                <a:cxn ang="0">
                  <a:pos x="241" y="218"/>
                </a:cxn>
                <a:cxn ang="0">
                  <a:pos x="262" y="239"/>
                </a:cxn>
                <a:cxn ang="0">
                  <a:pos x="273" y="262"/>
                </a:cxn>
                <a:cxn ang="0">
                  <a:pos x="294" y="283"/>
                </a:cxn>
                <a:cxn ang="0">
                  <a:pos x="294" y="294"/>
                </a:cxn>
                <a:cxn ang="0">
                  <a:pos x="306" y="315"/>
                </a:cxn>
                <a:cxn ang="0">
                  <a:pos x="317" y="315"/>
                </a:cxn>
                <a:cxn ang="0">
                  <a:pos x="328" y="338"/>
                </a:cxn>
                <a:cxn ang="0">
                  <a:pos x="338" y="350"/>
                </a:cxn>
                <a:cxn ang="0">
                  <a:pos x="328" y="382"/>
                </a:cxn>
                <a:cxn ang="0">
                  <a:pos x="317" y="403"/>
                </a:cxn>
                <a:cxn ang="0">
                  <a:pos x="317" y="426"/>
                </a:cxn>
                <a:cxn ang="0">
                  <a:pos x="306" y="437"/>
                </a:cxn>
                <a:cxn ang="0">
                  <a:pos x="306" y="470"/>
                </a:cxn>
                <a:cxn ang="0">
                  <a:pos x="338" y="481"/>
                </a:cxn>
                <a:cxn ang="0">
                  <a:pos x="349" y="458"/>
                </a:cxn>
                <a:cxn ang="0">
                  <a:pos x="361" y="481"/>
                </a:cxn>
                <a:cxn ang="0">
                  <a:pos x="372" y="491"/>
                </a:cxn>
                <a:cxn ang="0">
                  <a:pos x="372" y="502"/>
                </a:cxn>
                <a:cxn ang="0">
                  <a:pos x="372" y="534"/>
                </a:cxn>
                <a:cxn ang="0">
                  <a:pos x="382" y="534"/>
                </a:cxn>
                <a:cxn ang="0">
                  <a:pos x="382" y="569"/>
                </a:cxn>
                <a:cxn ang="0">
                  <a:pos x="393" y="589"/>
                </a:cxn>
                <a:cxn ang="0">
                  <a:pos x="405" y="589"/>
                </a:cxn>
                <a:cxn ang="0">
                  <a:pos x="416" y="612"/>
                </a:cxn>
                <a:cxn ang="0">
                  <a:pos x="416" y="622"/>
                </a:cxn>
                <a:cxn ang="0">
                  <a:pos x="425" y="645"/>
                </a:cxn>
                <a:cxn ang="0">
                  <a:pos x="448" y="633"/>
                </a:cxn>
                <a:cxn ang="0">
                  <a:pos x="469" y="633"/>
                </a:cxn>
                <a:cxn ang="0">
                  <a:pos x="481" y="633"/>
                </a:cxn>
                <a:cxn ang="0">
                  <a:pos x="513" y="633"/>
                </a:cxn>
                <a:cxn ang="0">
                  <a:pos x="524" y="633"/>
                </a:cxn>
                <a:cxn ang="0">
                  <a:pos x="547" y="633"/>
                </a:cxn>
                <a:cxn ang="0">
                  <a:pos x="557" y="622"/>
                </a:cxn>
                <a:cxn ang="0">
                  <a:pos x="568" y="645"/>
                </a:cxn>
                <a:cxn ang="0">
                  <a:pos x="580" y="721"/>
                </a:cxn>
                <a:cxn ang="0">
                  <a:pos x="557" y="831"/>
                </a:cxn>
                <a:cxn ang="0">
                  <a:pos x="492" y="951"/>
                </a:cxn>
                <a:cxn ang="0">
                  <a:pos x="262" y="919"/>
                </a:cxn>
                <a:cxn ang="0">
                  <a:pos x="98" y="875"/>
                </a:cxn>
                <a:cxn ang="0">
                  <a:pos x="43" y="645"/>
                </a:cxn>
                <a:cxn ang="0">
                  <a:pos x="55" y="622"/>
                </a:cxn>
                <a:cxn ang="0">
                  <a:pos x="55" y="589"/>
                </a:cxn>
                <a:cxn ang="0">
                  <a:pos x="43" y="557"/>
                </a:cxn>
                <a:cxn ang="0">
                  <a:pos x="66" y="534"/>
                </a:cxn>
                <a:cxn ang="0">
                  <a:pos x="76" y="513"/>
                </a:cxn>
                <a:cxn ang="0">
                  <a:pos x="87" y="491"/>
                </a:cxn>
                <a:cxn ang="0">
                  <a:pos x="110" y="470"/>
                </a:cxn>
                <a:cxn ang="0">
                  <a:pos x="131" y="437"/>
                </a:cxn>
                <a:cxn ang="0">
                  <a:pos x="131" y="414"/>
                </a:cxn>
                <a:cxn ang="0">
                  <a:pos x="119" y="393"/>
                </a:cxn>
                <a:cxn ang="0">
                  <a:pos x="110" y="359"/>
                </a:cxn>
                <a:cxn ang="0">
                  <a:pos x="110" y="327"/>
                </a:cxn>
                <a:cxn ang="0">
                  <a:pos x="131" y="228"/>
                </a:cxn>
                <a:cxn ang="0">
                  <a:pos x="154" y="131"/>
                </a:cxn>
                <a:cxn ang="0">
                  <a:pos x="174" y="0"/>
                </a:cxn>
              </a:cxnLst>
              <a:rect l="0" t="0" r="r" b="b"/>
              <a:pathLst>
                <a:path w="581" h="964">
                  <a:moveTo>
                    <a:pt x="174" y="0"/>
                  </a:moveTo>
                  <a:lnTo>
                    <a:pt x="262" y="20"/>
                  </a:lnTo>
                  <a:lnTo>
                    <a:pt x="251" y="76"/>
                  </a:lnTo>
                  <a:lnTo>
                    <a:pt x="241" y="119"/>
                  </a:lnTo>
                  <a:lnTo>
                    <a:pt x="230" y="140"/>
                  </a:lnTo>
                  <a:lnTo>
                    <a:pt x="241" y="152"/>
                  </a:lnTo>
                  <a:lnTo>
                    <a:pt x="241" y="163"/>
                  </a:lnTo>
                  <a:lnTo>
                    <a:pt x="251" y="175"/>
                  </a:lnTo>
                  <a:lnTo>
                    <a:pt x="241" y="175"/>
                  </a:lnTo>
                  <a:lnTo>
                    <a:pt x="251" y="175"/>
                  </a:lnTo>
                  <a:lnTo>
                    <a:pt x="251" y="184"/>
                  </a:lnTo>
                  <a:lnTo>
                    <a:pt x="251" y="196"/>
                  </a:lnTo>
                  <a:lnTo>
                    <a:pt x="251" y="207"/>
                  </a:lnTo>
                  <a:lnTo>
                    <a:pt x="251" y="218"/>
                  </a:lnTo>
                  <a:lnTo>
                    <a:pt x="241" y="218"/>
                  </a:lnTo>
                  <a:lnTo>
                    <a:pt x="251" y="228"/>
                  </a:lnTo>
                  <a:lnTo>
                    <a:pt x="262" y="228"/>
                  </a:lnTo>
                  <a:lnTo>
                    <a:pt x="262" y="239"/>
                  </a:lnTo>
                  <a:lnTo>
                    <a:pt x="273" y="239"/>
                  </a:lnTo>
                  <a:lnTo>
                    <a:pt x="273" y="251"/>
                  </a:lnTo>
                  <a:lnTo>
                    <a:pt x="273" y="262"/>
                  </a:lnTo>
                  <a:lnTo>
                    <a:pt x="285" y="262"/>
                  </a:lnTo>
                  <a:lnTo>
                    <a:pt x="285" y="272"/>
                  </a:lnTo>
                  <a:lnTo>
                    <a:pt x="294" y="283"/>
                  </a:lnTo>
                  <a:lnTo>
                    <a:pt x="294" y="294"/>
                  </a:lnTo>
                  <a:lnTo>
                    <a:pt x="306" y="294"/>
                  </a:lnTo>
                  <a:lnTo>
                    <a:pt x="294" y="294"/>
                  </a:lnTo>
                  <a:lnTo>
                    <a:pt x="294" y="306"/>
                  </a:lnTo>
                  <a:lnTo>
                    <a:pt x="306" y="306"/>
                  </a:lnTo>
                  <a:lnTo>
                    <a:pt x="306" y="315"/>
                  </a:lnTo>
                  <a:lnTo>
                    <a:pt x="306" y="327"/>
                  </a:lnTo>
                  <a:lnTo>
                    <a:pt x="317" y="327"/>
                  </a:lnTo>
                  <a:lnTo>
                    <a:pt x="317" y="315"/>
                  </a:lnTo>
                  <a:lnTo>
                    <a:pt x="317" y="327"/>
                  </a:lnTo>
                  <a:lnTo>
                    <a:pt x="317" y="338"/>
                  </a:lnTo>
                  <a:lnTo>
                    <a:pt x="328" y="338"/>
                  </a:lnTo>
                  <a:lnTo>
                    <a:pt x="338" y="338"/>
                  </a:lnTo>
                  <a:lnTo>
                    <a:pt x="349" y="338"/>
                  </a:lnTo>
                  <a:lnTo>
                    <a:pt x="338" y="350"/>
                  </a:lnTo>
                  <a:lnTo>
                    <a:pt x="338" y="359"/>
                  </a:lnTo>
                  <a:lnTo>
                    <a:pt x="338" y="371"/>
                  </a:lnTo>
                  <a:lnTo>
                    <a:pt x="328" y="382"/>
                  </a:lnTo>
                  <a:lnTo>
                    <a:pt x="328" y="393"/>
                  </a:lnTo>
                  <a:lnTo>
                    <a:pt x="317" y="393"/>
                  </a:lnTo>
                  <a:lnTo>
                    <a:pt x="317" y="403"/>
                  </a:lnTo>
                  <a:lnTo>
                    <a:pt x="317" y="414"/>
                  </a:lnTo>
                  <a:lnTo>
                    <a:pt x="328" y="426"/>
                  </a:lnTo>
                  <a:lnTo>
                    <a:pt x="317" y="426"/>
                  </a:lnTo>
                  <a:lnTo>
                    <a:pt x="328" y="437"/>
                  </a:lnTo>
                  <a:lnTo>
                    <a:pt x="317" y="437"/>
                  </a:lnTo>
                  <a:lnTo>
                    <a:pt x="306" y="437"/>
                  </a:lnTo>
                  <a:lnTo>
                    <a:pt x="306" y="447"/>
                  </a:lnTo>
                  <a:lnTo>
                    <a:pt x="306" y="458"/>
                  </a:lnTo>
                  <a:lnTo>
                    <a:pt x="306" y="470"/>
                  </a:lnTo>
                  <a:lnTo>
                    <a:pt x="317" y="481"/>
                  </a:lnTo>
                  <a:lnTo>
                    <a:pt x="328" y="481"/>
                  </a:lnTo>
                  <a:lnTo>
                    <a:pt x="338" y="481"/>
                  </a:lnTo>
                  <a:lnTo>
                    <a:pt x="338" y="470"/>
                  </a:lnTo>
                  <a:lnTo>
                    <a:pt x="349" y="470"/>
                  </a:lnTo>
                  <a:lnTo>
                    <a:pt x="349" y="458"/>
                  </a:lnTo>
                  <a:lnTo>
                    <a:pt x="361" y="458"/>
                  </a:lnTo>
                  <a:lnTo>
                    <a:pt x="361" y="470"/>
                  </a:lnTo>
                  <a:lnTo>
                    <a:pt x="361" y="481"/>
                  </a:lnTo>
                  <a:lnTo>
                    <a:pt x="372" y="481"/>
                  </a:lnTo>
                  <a:lnTo>
                    <a:pt x="361" y="491"/>
                  </a:lnTo>
                  <a:lnTo>
                    <a:pt x="372" y="491"/>
                  </a:lnTo>
                  <a:lnTo>
                    <a:pt x="361" y="491"/>
                  </a:lnTo>
                  <a:lnTo>
                    <a:pt x="361" y="502"/>
                  </a:lnTo>
                  <a:lnTo>
                    <a:pt x="372" y="502"/>
                  </a:lnTo>
                  <a:lnTo>
                    <a:pt x="372" y="513"/>
                  </a:lnTo>
                  <a:lnTo>
                    <a:pt x="372" y="525"/>
                  </a:lnTo>
                  <a:lnTo>
                    <a:pt x="372" y="534"/>
                  </a:lnTo>
                  <a:lnTo>
                    <a:pt x="382" y="534"/>
                  </a:lnTo>
                  <a:lnTo>
                    <a:pt x="372" y="534"/>
                  </a:lnTo>
                  <a:lnTo>
                    <a:pt x="382" y="534"/>
                  </a:lnTo>
                  <a:lnTo>
                    <a:pt x="382" y="546"/>
                  </a:lnTo>
                  <a:lnTo>
                    <a:pt x="382" y="557"/>
                  </a:lnTo>
                  <a:lnTo>
                    <a:pt x="382" y="569"/>
                  </a:lnTo>
                  <a:lnTo>
                    <a:pt x="382" y="578"/>
                  </a:lnTo>
                  <a:lnTo>
                    <a:pt x="393" y="578"/>
                  </a:lnTo>
                  <a:lnTo>
                    <a:pt x="393" y="589"/>
                  </a:lnTo>
                  <a:lnTo>
                    <a:pt x="393" y="578"/>
                  </a:lnTo>
                  <a:lnTo>
                    <a:pt x="405" y="578"/>
                  </a:lnTo>
                  <a:lnTo>
                    <a:pt x="405" y="589"/>
                  </a:lnTo>
                  <a:lnTo>
                    <a:pt x="405" y="601"/>
                  </a:lnTo>
                  <a:lnTo>
                    <a:pt x="416" y="601"/>
                  </a:lnTo>
                  <a:lnTo>
                    <a:pt x="416" y="612"/>
                  </a:lnTo>
                  <a:lnTo>
                    <a:pt x="405" y="612"/>
                  </a:lnTo>
                  <a:lnTo>
                    <a:pt x="416" y="612"/>
                  </a:lnTo>
                  <a:lnTo>
                    <a:pt x="416" y="622"/>
                  </a:lnTo>
                  <a:lnTo>
                    <a:pt x="416" y="633"/>
                  </a:lnTo>
                  <a:lnTo>
                    <a:pt x="425" y="633"/>
                  </a:lnTo>
                  <a:lnTo>
                    <a:pt x="425" y="645"/>
                  </a:lnTo>
                  <a:lnTo>
                    <a:pt x="425" y="633"/>
                  </a:lnTo>
                  <a:lnTo>
                    <a:pt x="437" y="633"/>
                  </a:lnTo>
                  <a:lnTo>
                    <a:pt x="448" y="633"/>
                  </a:lnTo>
                  <a:lnTo>
                    <a:pt x="460" y="633"/>
                  </a:lnTo>
                  <a:lnTo>
                    <a:pt x="469" y="645"/>
                  </a:lnTo>
                  <a:lnTo>
                    <a:pt x="469" y="633"/>
                  </a:lnTo>
                  <a:lnTo>
                    <a:pt x="481" y="633"/>
                  </a:lnTo>
                  <a:lnTo>
                    <a:pt x="481" y="622"/>
                  </a:lnTo>
                  <a:lnTo>
                    <a:pt x="481" y="633"/>
                  </a:lnTo>
                  <a:lnTo>
                    <a:pt x="492" y="633"/>
                  </a:lnTo>
                  <a:lnTo>
                    <a:pt x="503" y="633"/>
                  </a:lnTo>
                  <a:lnTo>
                    <a:pt x="513" y="633"/>
                  </a:lnTo>
                  <a:lnTo>
                    <a:pt x="513" y="645"/>
                  </a:lnTo>
                  <a:lnTo>
                    <a:pt x="524" y="645"/>
                  </a:lnTo>
                  <a:lnTo>
                    <a:pt x="524" y="633"/>
                  </a:lnTo>
                  <a:lnTo>
                    <a:pt x="536" y="633"/>
                  </a:lnTo>
                  <a:lnTo>
                    <a:pt x="547" y="645"/>
                  </a:lnTo>
                  <a:lnTo>
                    <a:pt x="547" y="633"/>
                  </a:lnTo>
                  <a:lnTo>
                    <a:pt x="557" y="622"/>
                  </a:lnTo>
                  <a:lnTo>
                    <a:pt x="547" y="622"/>
                  </a:lnTo>
                  <a:lnTo>
                    <a:pt x="557" y="622"/>
                  </a:lnTo>
                  <a:lnTo>
                    <a:pt x="568" y="622"/>
                  </a:lnTo>
                  <a:lnTo>
                    <a:pt x="568" y="633"/>
                  </a:lnTo>
                  <a:lnTo>
                    <a:pt x="568" y="645"/>
                  </a:lnTo>
                  <a:lnTo>
                    <a:pt x="580" y="645"/>
                  </a:lnTo>
                  <a:lnTo>
                    <a:pt x="580" y="656"/>
                  </a:lnTo>
                  <a:lnTo>
                    <a:pt x="580" y="721"/>
                  </a:lnTo>
                  <a:lnTo>
                    <a:pt x="568" y="776"/>
                  </a:lnTo>
                  <a:lnTo>
                    <a:pt x="557" y="797"/>
                  </a:lnTo>
                  <a:lnTo>
                    <a:pt x="557" y="831"/>
                  </a:lnTo>
                  <a:lnTo>
                    <a:pt x="547" y="896"/>
                  </a:lnTo>
                  <a:lnTo>
                    <a:pt x="536" y="963"/>
                  </a:lnTo>
                  <a:lnTo>
                    <a:pt x="492" y="951"/>
                  </a:lnTo>
                  <a:lnTo>
                    <a:pt x="437" y="940"/>
                  </a:lnTo>
                  <a:lnTo>
                    <a:pt x="361" y="928"/>
                  </a:lnTo>
                  <a:lnTo>
                    <a:pt x="262" y="919"/>
                  </a:lnTo>
                  <a:lnTo>
                    <a:pt x="241" y="907"/>
                  </a:lnTo>
                  <a:lnTo>
                    <a:pt x="174" y="896"/>
                  </a:lnTo>
                  <a:lnTo>
                    <a:pt x="98" y="875"/>
                  </a:lnTo>
                  <a:lnTo>
                    <a:pt x="0" y="864"/>
                  </a:lnTo>
                  <a:lnTo>
                    <a:pt x="43" y="656"/>
                  </a:lnTo>
                  <a:lnTo>
                    <a:pt x="43" y="645"/>
                  </a:lnTo>
                  <a:lnTo>
                    <a:pt x="43" y="633"/>
                  </a:lnTo>
                  <a:lnTo>
                    <a:pt x="55" y="633"/>
                  </a:lnTo>
                  <a:lnTo>
                    <a:pt x="55" y="622"/>
                  </a:lnTo>
                  <a:lnTo>
                    <a:pt x="55" y="612"/>
                  </a:lnTo>
                  <a:lnTo>
                    <a:pt x="66" y="601"/>
                  </a:lnTo>
                  <a:lnTo>
                    <a:pt x="55" y="589"/>
                  </a:lnTo>
                  <a:lnTo>
                    <a:pt x="43" y="578"/>
                  </a:lnTo>
                  <a:lnTo>
                    <a:pt x="43" y="569"/>
                  </a:lnTo>
                  <a:lnTo>
                    <a:pt x="43" y="557"/>
                  </a:lnTo>
                  <a:lnTo>
                    <a:pt x="43" y="546"/>
                  </a:lnTo>
                  <a:lnTo>
                    <a:pt x="55" y="546"/>
                  </a:lnTo>
                  <a:lnTo>
                    <a:pt x="66" y="534"/>
                  </a:lnTo>
                  <a:lnTo>
                    <a:pt x="66" y="525"/>
                  </a:lnTo>
                  <a:lnTo>
                    <a:pt x="76" y="525"/>
                  </a:lnTo>
                  <a:lnTo>
                    <a:pt x="76" y="513"/>
                  </a:lnTo>
                  <a:lnTo>
                    <a:pt x="87" y="513"/>
                  </a:lnTo>
                  <a:lnTo>
                    <a:pt x="87" y="502"/>
                  </a:lnTo>
                  <a:lnTo>
                    <a:pt x="87" y="491"/>
                  </a:lnTo>
                  <a:lnTo>
                    <a:pt x="98" y="491"/>
                  </a:lnTo>
                  <a:lnTo>
                    <a:pt x="98" y="481"/>
                  </a:lnTo>
                  <a:lnTo>
                    <a:pt x="110" y="470"/>
                  </a:lnTo>
                  <a:lnTo>
                    <a:pt x="110" y="458"/>
                  </a:lnTo>
                  <a:lnTo>
                    <a:pt x="131" y="447"/>
                  </a:lnTo>
                  <a:lnTo>
                    <a:pt x="131" y="437"/>
                  </a:lnTo>
                  <a:lnTo>
                    <a:pt x="142" y="426"/>
                  </a:lnTo>
                  <a:lnTo>
                    <a:pt x="131" y="426"/>
                  </a:lnTo>
                  <a:lnTo>
                    <a:pt x="131" y="414"/>
                  </a:lnTo>
                  <a:lnTo>
                    <a:pt x="131" y="403"/>
                  </a:lnTo>
                  <a:lnTo>
                    <a:pt x="119" y="403"/>
                  </a:lnTo>
                  <a:lnTo>
                    <a:pt x="119" y="393"/>
                  </a:lnTo>
                  <a:lnTo>
                    <a:pt x="110" y="382"/>
                  </a:lnTo>
                  <a:lnTo>
                    <a:pt x="110" y="371"/>
                  </a:lnTo>
                  <a:lnTo>
                    <a:pt x="110" y="359"/>
                  </a:lnTo>
                  <a:lnTo>
                    <a:pt x="110" y="350"/>
                  </a:lnTo>
                  <a:lnTo>
                    <a:pt x="110" y="338"/>
                  </a:lnTo>
                  <a:lnTo>
                    <a:pt x="110" y="327"/>
                  </a:lnTo>
                  <a:lnTo>
                    <a:pt x="110" y="315"/>
                  </a:lnTo>
                  <a:lnTo>
                    <a:pt x="110" y="306"/>
                  </a:lnTo>
                  <a:lnTo>
                    <a:pt x="131" y="228"/>
                  </a:lnTo>
                  <a:lnTo>
                    <a:pt x="131" y="218"/>
                  </a:lnTo>
                  <a:lnTo>
                    <a:pt x="131" y="207"/>
                  </a:lnTo>
                  <a:lnTo>
                    <a:pt x="154" y="131"/>
                  </a:lnTo>
                  <a:lnTo>
                    <a:pt x="154" y="119"/>
                  </a:lnTo>
                  <a:lnTo>
                    <a:pt x="174" y="20"/>
                  </a:lnTo>
                  <a:lnTo>
                    <a:pt x="174"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1" name="Freeform 10"/>
            <p:cNvSpPr>
              <a:spLocks/>
            </p:cNvSpPr>
            <p:nvPr/>
          </p:nvSpPr>
          <p:spPr bwMode="auto">
            <a:xfrm>
              <a:off x="1241" y="870"/>
              <a:ext cx="1029" cy="645"/>
            </a:xfrm>
            <a:custGeom>
              <a:avLst/>
              <a:gdLst/>
              <a:ahLst/>
              <a:cxnLst>
                <a:cxn ang="0">
                  <a:pos x="196" y="32"/>
                </a:cxn>
                <a:cxn ang="0">
                  <a:pos x="470" y="75"/>
                </a:cxn>
                <a:cxn ang="0">
                  <a:pos x="765" y="110"/>
                </a:cxn>
                <a:cxn ang="0">
                  <a:pos x="1028" y="142"/>
                </a:cxn>
                <a:cxn ang="0">
                  <a:pos x="1018" y="262"/>
                </a:cxn>
                <a:cxn ang="0">
                  <a:pos x="995" y="436"/>
                </a:cxn>
                <a:cxn ang="0">
                  <a:pos x="995" y="524"/>
                </a:cxn>
                <a:cxn ang="0">
                  <a:pos x="984" y="644"/>
                </a:cxn>
                <a:cxn ang="0">
                  <a:pos x="809" y="623"/>
                </a:cxn>
                <a:cxn ang="0">
                  <a:pos x="612" y="600"/>
                </a:cxn>
                <a:cxn ang="0">
                  <a:pos x="458" y="579"/>
                </a:cxn>
                <a:cxn ang="0">
                  <a:pos x="361" y="568"/>
                </a:cxn>
                <a:cxn ang="0">
                  <a:pos x="350" y="623"/>
                </a:cxn>
                <a:cxn ang="0">
                  <a:pos x="338" y="600"/>
                </a:cxn>
                <a:cxn ang="0">
                  <a:pos x="327" y="600"/>
                </a:cxn>
                <a:cxn ang="0">
                  <a:pos x="306" y="611"/>
                </a:cxn>
                <a:cxn ang="0">
                  <a:pos x="283" y="623"/>
                </a:cxn>
                <a:cxn ang="0">
                  <a:pos x="262" y="611"/>
                </a:cxn>
                <a:cxn ang="0">
                  <a:pos x="251" y="611"/>
                </a:cxn>
                <a:cxn ang="0">
                  <a:pos x="230" y="611"/>
                </a:cxn>
                <a:cxn ang="0">
                  <a:pos x="196" y="611"/>
                </a:cxn>
                <a:cxn ang="0">
                  <a:pos x="186" y="611"/>
                </a:cxn>
                <a:cxn ang="0">
                  <a:pos x="175" y="590"/>
                </a:cxn>
                <a:cxn ang="0">
                  <a:pos x="175" y="579"/>
                </a:cxn>
                <a:cxn ang="0">
                  <a:pos x="163" y="556"/>
                </a:cxn>
                <a:cxn ang="0">
                  <a:pos x="152" y="556"/>
                </a:cxn>
                <a:cxn ang="0">
                  <a:pos x="152" y="524"/>
                </a:cxn>
                <a:cxn ang="0">
                  <a:pos x="152" y="512"/>
                </a:cxn>
                <a:cxn ang="0">
                  <a:pos x="142" y="492"/>
                </a:cxn>
                <a:cxn ang="0">
                  <a:pos x="131" y="469"/>
                </a:cxn>
                <a:cxn ang="0">
                  <a:pos x="142" y="459"/>
                </a:cxn>
                <a:cxn ang="0">
                  <a:pos x="131" y="436"/>
                </a:cxn>
                <a:cxn ang="0">
                  <a:pos x="108" y="448"/>
                </a:cxn>
                <a:cxn ang="0">
                  <a:pos x="87" y="459"/>
                </a:cxn>
                <a:cxn ang="0">
                  <a:pos x="76" y="425"/>
                </a:cxn>
                <a:cxn ang="0">
                  <a:pos x="98" y="416"/>
                </a:cxn>
                <a:cxn ang="0">
                  <a:pos x="87" y="393"/>
                </a:cxn>
                <a:cxn ang="0">
                  <a:pos x="98" y="372"/>
                </a:cxn>
                <a:cxn ang="0">
                  <a:pos x="108" y="338"/>
                </a:cxn>
                <a:cxn ang="0">
                  <a:pos x="108" y="317"/>
                </a:cxn>
                <a:cxn ang="0">
                  <a:pos x="87" y="305"/>
                </a:cxn>
                <a:cxn ang="0">
                  <a:pos x="76" y="305"/>
                </a:cxn>
                <a:cxn ang="0">
                  <a:pos x="64" y="284"/>
                </a:cxn>
                <a:cxn ang="0">
                  <a:pos x="64" y="273"/>
                </a:cxn>
                <a:cxn ang="0">
                  <a:pos x="55" y="241"/>
                </a:cxn>
                <a:cxn ang="0">
                  <a:pos x="43" y="218"/>
                </a:cxn>
                <a:cxn ang="0">
                  <a:pos x="20" y="207"/>
                </a:cxn>
                <a:cxn ang="0">
                  <a:pos x="20" y="186"/>
                </a:cxn>
                <a:cxn ang="0">
                  <a:pos x="20" y="153"/>
                </a:cxn>
                <a:cxn ang="0">
                  <a:pos x="11" y="142"/>
                </a:cxn>
                <a:cxn ang="0">
                  <a:pos x="11" y="98"/>
                </a:cxn>
              </a:cxnLst>
              <a:rect l="0" t="0" r="r" b="b"/>
              <a:pathLst>
                <a:path w="1029" h="645">
                  <a:moveTo>
                    <a:pt x="32" y="0"/>
                  </a:moveTo>
                  <a:lnTo>
                    <a:pt x="142" y="22"/>
                  </a:lnTo>
                  <a:lnTo>
                    <a:pt x="196" y="32"/>
                  </a:lnTo>
                  <a:lnTo>
                    <a:pt x="350" y="55"/>
                  </a:lnTo>
                  <a:lnTo>
                    <a:pt x="426" y="66"/>
                  </a:lnTo>
                  <a:lnTo>
                    <a:pt x="470" y="75"/>
                  </a:lnTo>
                  <a:lnTo>
                    <a:pt x="569" y="87"/>
                  </a:lnTo>
                  <a:lnTo>
                    <a:pt x="677" y="98"/>
                  </a:lnTo>
                  <a:lnTo>
                    <a:pt x="765" y="110"/>
                  </a:lnTo>
                  <a:lnTo>
                    <a:pt x="852" y="119"/>
                  </a:lnTo>
                  <a:lnTo>
                    <a:pt x="940" y="131"/>
                  </a:lnTo>
                  <a:lnTo>
                    <a:pt x="1028" y="142"/>
                  </a:lnTo>
                  <a:lnTo>
                    <a:pt x="1018" y="186"/>
                  </a:lnTo>
                  <a:lnTo>
                    <a:pt x="1018" y="218"/>
                  </a:lnTo>
                  <a:lnTo>
                    <a:pt x="1018" y="262"/>
                  </a:lnTo>
                  <a:lnTo>
                    <a:pt x="1007" y="338"/>
                  </a:lnTo>
                  <a:lnTo>
                    <a:pt x="1007" y="349"/>
                  </a:lnTo>
                  <a:lnTo>
                    <a:pt x="995" y="436"/>
                  </a:lnTo>
                  <a:lnTo>
                    <a:pt x="995" y="448"/>
                  </a:lnTo>
                  <a:lnTo>
                    <a:pt x="995" y="480"/>
                  </a:lnTo>
                  <a:lnTo>
                    <a:pt x="995" y="524"/>
                  </a:lnTo>
                  <a:lnTo>
                    <a:pt x="995" y="535"/>
                  </a:lnTo>
                  <a:lnTo>
                    <a:pt x="984" y="611"/>
                  </a:lnTo>
                  <a:lnTo>
                    <a:pt x="984" y="644"/>
                  </a:lnTo>
                  <a:lnTo>
                    <a:pt x="896" y="634"/>
                  </a:lnTo>
                  <a:lnTo>
                    <a:pt x="887" y="634"/>
                  </a:lnTo>
                  <a:lnTo>
                    <a:pt x="809" y="623"/>
                  </a:lnTo>
                  <a:lnTo>
                    <a:pt x="788" y="623"/>
                  </a:lnTo>
                  <a:lnTo>
                    <a:pt x="645" y="611"/>
                  </a:lnTo>
                  <a:lnTo>
                    <a:pt x="612" y="600"/>
                  </a:lnTo>
                  <a:lnTo>
                    <a:pt x="580" y="600"/>
                  </a:lnTo>
                  <a:lnTo>
                    <a:pt x="470" y="590"/>
                  </a:lnTo>
                  <a:lnTo>
                    <a:pt x="458" y="579"/>
                  </a:lnTo>
                  <a:lnTo>
                    <a:pt x="426" y="579"/>
                  </a:lnTo>
                  <a:lnTo>
                    <a:pt x="415" y="579"/>
                  </a:lnTo>
                  <a:lnTo>
                    <a:pt x="361" y="568"/>
                  </a:lnTo>
                  <a:lnTo>
                    <a:pt x="361" y="611"/>
                  </a:lnTo>
                  <a:lnTo>
                    <a:pt x="350" y="634"/>
                  </a:lnTo>
                  <a:lnTo>
                    <a:pt x="350" y="623"/>
                  </a:lnTo>
                  <a:lnTo>
                    <a:pt x="338" y="623"/>
                  </a:lnTo>
                  <a:lnTo>
                    <a:pt x="338" y="611"/>
                  </a:lnTo>
                  <a:lnTo>
                    <a:pt x="338" y="600"/>
                  </a:lnTo>
                  <a:lnTo>
                    <a:pt x="327" y="600"/>
                  </a:lnTo>
                  <a:lnTo>
                    <a:pt x="317" y="600"/>
                  </a:lnTo>
                  <a:lnTo>
                    <a:pt x="327" y="600"/>
                  </a:lnTo>
                  <a:lnTo>
                    <a:pt x="317" y="611"/>
                  </a:lnTo>
                  <a:lnTo>
                    <a:pt x="317" y="623"/>
                  </a:lnTo>
                  <a:lnTo>
                    <a:pt x="306" y="611"/>
                  </a:lnTo>
                  <a:lnTo>
                    <a:pt x="295" y="611"/>
                  </a:lnTo>
                  <a:lnTo>
                    <a:pt x="295" y="623"/>
                  </a:lnTo>
                  <a:lnTo>
                    <a:pt x="283" y="623"/>
                  </a:lnTo>
                  <a:lnTo>
                    <a:pt x="283" y="611"/>
                  </a:lnTo>
                  <a:lnTo>
                    <a:pt x="274" y="611"/>
                  </a:lnTo>
                  <a:lnTo>
                    <a:pt x="262" y="611"/>
                  </a:lnTo>
                  <a:lnTo>
                    <a:pt x="251" y="611"/>
                  </a:lnTo>
                  <a:lnTo>
                    <a:pt x="251" y="600"/>
                  </a:lnTo>
                  <a:lnTo>
                    <a:pt x="251" y="611"/>
                  </a:lnTo>
                  <a:lnTo>
                    <a:pt x="239" y="611"/>
                  </a:lnTo>
                  <a:lnTo>
                    <a:pt x="239" y="623"/>
                  </a:lnTo>
                  <a:lnTo>
                    <a:pt x="230" y="611"/>
                  </a:lnTo>
                  <a:lnTo>
                    <a:pt x="218" y="611"/>
                  </a:lnTo>
                  <a:lnTo>
                    <a:pt x="207" y="611"/>
                  </a:lnTo>
                  <a:lnTo>
                    <a:pt x="196" y="611"/>
                  </a:lnTo>
                  <a:lnTo>
                    <a:pt x="196" y="623"/>
                  </a:lnTo>
                  <a:lnTo>
                    <a:pt x="196" y="611"/>
                  </a:lnTo>
                  <a:lnTo>
                    <a:pt x="186" y="611"/>
                  </a:lnTo>
                  <a:lnTo>
                    <a:pt x="186" y="600"/>
                  </a:lnTo>
                  <a:lnTo>
                    <a:pt x="186" y="590"/>
                  </a:lnTo>
                  <a:lnTo>
                    <a:pt x="175" y="590"/>
                  </a:lnTo>
                  <a:lnTo>
                    <a:pt x="186" y="590"/>
                  </a:lnTo>
                  <a:lnTo>
                    <a:pt x="186" y="579"/>
                  </a:lnTo>
                  <a:lnTo>
                    <a:pt x="175" y="579"/>
                  </a:lnTo>
                  <a:lnTo>
                    <a:pt x="175" y="568"/>
                  </a:lnTo>
                  <a:lnTo>
                    <a:pt x="175" y="556"/>
                  </a:lnTo>
                  <a:lnTo>
                    <a:pt x="163" y="556"/>
                  </a:lnTo>
                  <a:lnTo>
                    <a:pt x="163" y="568"/>
                  </a:lnTo>
                  <a:lnTo>
                    <a:pt x="163" y="556"/>
                  </a:lnTo>
                  <a:lnTo>
                    <a:pt x="152" y="556"/>
                  </a:lnTo>
                  <a:lnTo>
                    <a:pt x="152" y="547"/>
                  </a:lnTo>
                  <a:lnTo>
                    <a:pt x="152" y="535"/>
                  </a:lnTo>
                  <a:lnTo>
                    <a:pt x="152" y="524"/>
                  </a:lnTo>
                  <a:lnTo>
                    <a:pt x="152" y="512"/>
                  </a:lnTo>
                  <a:lnTo>
                    <a:pt x="142" y="512"/>
                  </a:lnTo>
                  <a:lnTo>
                    <a:pt x="152" y="512"/>
                  </a:lnTo>
                  <a:lnTo>
                    <a:pt x="142" y="512"/>
                  </a:lnTo>
                  <a:lnTo>
                    <a:pt x="142" y="503"/>
                  </a:lnTo>
                  <a:lnTo>
                    <a:pt x="142" y="492"/>
                  </a:lnTo>
                  <a:lnTo>
                    <a:pt x="142" y="480"/>
                  </a:lnTo>
                  <a:lnTo>
                    <a:pt x="131" y="480"/>
                  </a:lnTo>
                  <a:lnTo>
                    <a:pt x="131" y="469"/>
                  </a:lnTo>
                  <a:lnTo>
                    <a:pt x="142" y="469"/>
                  </a:lnTo>
                  <a:lnTo>
                    <a:pt x="131" y="469"/>
                  </a:lnTo>
                  <a:lnTo>
                    <a:pt x="142" y="459"/>
                  </a:lnTo>
                  <a:lnTo>
                    <a:pt x="131" y="459"/>
                  </a:lnTo>
                  <a:lnTo>
                    <a:pt x="131" y="448"/>
                  </a:lnTo>
                  <a:lnTo>
                    <a:pt x="131" y="436"/>
                  </a:lnTo>
                  <a:lnTo>
                    <a:pt x="119" y="436"/>
                  </a:lnTo>
                  <a:lnTo>
                    <a:pt x="119" y="448"/>
                  </a:lnTo>
                  <a:lnTo>
                    <a:pt x="108" y="448"/>
                  </a:lnTo>
                  <a:lnTo>
                    <a:pt x="108" y="459"/>
                  </a:lnTo>
                  <a:lnTo>
                    <a:pt x="98" y="459"/>
                  </a:lnTo>
                  <a:lnTo>
                    <a:pt x="87" y="459"/>
                  </a:lnTo>
                  <a:lnTo>
                    <a:pt x="76" y="448"/>
                  </a:lnTo>
                  <a:lnTo>
                    <a:pt x="76" y="436"/>
                  </a:lnTo>
                  <a:lnTo>
                    <a:pt x="76" y="425"/>
                  </a:lnTo>
                  <a:lnTo>
                    <a:pt x="76" y="416"/>
                  </a:lnTo>
                  <a:lnTo>
                    <a:pt x="87" y="416"/>
                  </a:lnTo>
                  <a:lnTo>
                    <a:pt x="98" y="416"/>
                  </a:lnTo>
                  <a:lnTo>
                    <a:pt x="87" y="404"/>
                  </a:lnTo>
                  <a:lnTo>
                    <a:pt x="98" y="404"/>
                  </a:lnTo>
                  <a:lnTo>
                    <a:pt x="87" y="393"/>
                  </a:lnTo>
                  <a:lnTo>
                    <a:pt x="87" y="381"/>
                  </a:lnTo>
                  <a:lnTo>
                    <a:pt x="87" y="372"/>
                  </a:lnTo>
                  <a:lnTo>
                    <a:pt x="98" y="372"/>
                  </a:lnTo>
                  <a:lnTo>
                    <a:pt x="98" y="360"/>
                  </a:lnTo>
                  <a:lnTo>
                    <a:pt x="108" y="349"/>
                  </a:lnTo>
                  <a:lnTo>
                    <a:pt x="108" y="338"/>
                  </a:lnTo>
                  <a:lnTo>
                    <a:pt x="108" y="328"/>
                  </a:lnTo>
                  <a:lnTo>
                    <a:pt x="119" y="317"/>
                  </a:lnTo>
                  <a:lnTo>
                    <a:pt x="108" y="317"/>
                  </a:lnTo>
                  <a:lnTo>
                    <a:pt x="98" y="317"/>
                  </a:lnTo>
                  <a:lnTo>
                    <a:pt x="87" y="317"/>
                  </a:lnTo>
                  <a:lnTo>
                    <a:pt x="87" y="305"/>
                  </a:lnTo>
                  <a:lnTo>
                    <a:pt x="87" y="294"/>
                  </a:lnTo>
                  <a:lnTo>
                    <a:pt x="87" y="305"/>
                  </a:lnTo>
                  <a:lnTo>
                    <a:pt x="76" y="305"/>
                  </a:lnTo>
                  <a:lnTo>
                    <a:pt x="76" y="294"/>
                  </a:lnTo>
                  <a:lnTo>
                    <a:pt x="76" y="284"/>
                  </a:lnTo>
                  <a:lnTo>
                    <a:pt x="64" y="284"/>
                  </a:lnTo>
                  <a:lnTo>
                    <a:pt x="64" y="273"/>
                  </a:lnTo>
                  <a:lnTo>
                    <a:pt x="76" y="273"/>
                  </a:lnTo>
                  <a:lnTo>
                    <a:pt x="64" y="273"/>
                  </a:lnTo>
                  <a:lnTo>
                    <a:pt x="64" y="262"/>
                  </a:lnTo>
                  <a:lnTo>
                    <a:pt x="55" y="250"/>
                  </a:lnTo>
                  <a:lnTo>
                    <a:pt x="55" y="241"/>
                  </a:lnTo>
                  <a:lnTo>
                    <a:pt x="43" y="241"/>
                  </a:lnTo>
                  <a:lnTo>
                    <a:pt x="43" y="229"/>
                  </a:lnTo>
                  <a:lnTo>
                    <a:pt x="43" y="218"/>
                  </a:lnTo>
                  <a:lnTo>
                    <a:pt x="32" y="218"/>
                  </a:lnTo>
                  <a:lnTo>
                    <a:pt x="32" y="207"/>
                  </a:lnTo>
                  <a:lnTo>
                    <a:pt x="20" y="207"/>
                  </a:lnTo>
                  <a:lnTo>
                    <a:pt x="11" y="197"/>
                  </a:lnTo>
                  <a:lnTo>
                    <a:pt x="20" y="197"/>
                  </a:lnTo>
                  <a:lnTo>
                    <a:pt x="20" y="186"/>
                  </a:lnTo>
                  <a:lnTo>
                    <a:pt x="20" y="174"/>
                  </a:lnTo>
                  <a:lnTo>
                    <a:pt x="20" y="163"/>
                  </a:lnTo>
                  <a:lnTo>
                    <a:pt x="20" y="153"/>
                  </a:lnTo>
                  <a:lnTo>
                    <a:pt x="11" y="153"/>
                  </a:lnTo>
                  <a:lnTo>
                    <a:pt x="20" y="153"/>
                  </a:lnTo>
                  <a:lnTo>
                    <a:pt x="11" y="142"/>
                  </a:lnTo>
                  <a:lnTo>
                    <a:pt x="11" y="131"/>
                  </a:lnTo>
                  <a:lnTo>
                    <a:pt x="0" y="119"/>
                  </a:lnTo>
                  <a:lnTo>
                    <a:pt x="11" y="98"/>
                  </a:lnTo>
                  <a:lnTo>
                    <a:pt x="20" y="55"/>
                  </a:lnTo>
                  <a:lnTo>
                    <a:pt x="32"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2" name="Freeform 11"/>
            <p:cNvSpPr>
              <a:spLocks/>
            </p:cNvSpPr>
            <p:nvPr/>
          </p:nvSpPr>
          <p:spPr bwMode="auto">
            <a:xfrm>
              <a:off x="5115" y="956"/>
              <a:ext cx="374" cy="569"/>
            </a:xfrm>
            <a:custGeom>
              <a:avLst/>
              <a:gdLst/>
              <a:ahLst/>
              <a:cxnLst>
                <a:cxn ang="0">
                  <a:pos x="87" y="556"/>
                </a:cxn>
                <a:cxn ang="0">
                  <a:pos x="78" y="547"/>
                </a:cxn>
                <a:cxn ang="0">
                  <a:pos x="66" y="535"/>
                </a:cxn>
                <a:cxn ang="0">
                  <a:pos x="55" y="492"/>
                </a:cxn>
                <a:cxn ang="0">
                  <a:pos x="22" y="393"/>
                </a:cxn>
                <a:cxn ang="0">
                  <a:pos x="11" y="305"/>
                </a:cxn>
                <a:cxn ang="0">
                  <a:pos x="22" y="305"/>
                </a:cxn>
                <a:cxn ang="0">
                  <a:pos x="34" y="294"/>
                </a:cxn>
                <a:cxn ang="0">
                  <a:pos x="34" y="262"/>
                </a:cxn>
                <a:cxn ang="0">
                  <a:pos x="43" y="241"/>
                </a:cxn>
                <a:cxn ang="0">
                  <a:pos x="43" y="218"/>
                </a:cxn>
                <a:cxn ang="0">
                  <a:pos x="55" y="197"/>
                </a:cxn>
                <a:cxn ang="0">
                  <a:pos x="43" y="163"/>
                </a:cxn>
                <a:cxn ang="0">
                  <a:pos x="55" y="131"/>
                </a:cxn>
                <a:cxn ang="0">
                  <a:pos x="98" y="11"/>
                </a:cxn>
                <a:cxn ang="0">
                  <a:pos x="121" y="32"/>
                </a:cxn>
                <a:cxn ang="0">
                  <a:pos x="165" y="11"/>
                </a:cxn>
                <a:cxn ang="0">
                  <a:pos x="175" y="0"/>
                </a:cxn>
                <a:cxn ang="0">
                  <a:pos x="230" y="32"/>
                </a:cxn>
                <a:cxn ang="0">
                  <a:pos x="262" y="174"/>
                </a:cxn>
                <a:cxn ang="0">
                  <a:pos x="262" y="186"/>
                </a:cxn>
                <a:cxn ang="0">
                  <a:pos x="285" y="197"/>
                </a:cxn>
                <a:cxn ang="0">
                  <a:pos x="306" y="207"/>
                </a:cxn>
                <a:cxn ang="0">
                  <a:pos x="306" y="241"/>
                </a:cxn>
                <a:cxn ang="0">
                  <a:pos x="329" y="250"/>
                </a:cxn>
                <a:cxn ang="0">
                  <a:pos x="340" y="241"/>
                </a:cxn>
                <a:cxn ang="0">
                  <a:pos x="361" y="262"/>
                </a:cxn>
                <a:cxn ang="0">
                  <a:pos x="373" y="284"/>
                </a:cxn>
                <a:cxn ang="0">
                  <a:pos x="350" y="305"/>
                </a:cxn>
                <a:cxn ang="0">
                  <a:pos x="329" y="317"/>
                </a:cxn>
                <a:cxn ang="0">
                  <a:pos x="306" y="328"/>
                </a:cxn>
                <a:cxn ang="0">
                  <a:pos x="306" y="349"/>
                </a:cxn>
                <a:cxn ang="0">
                  <a:pos x="296" y="338"/>
                </a:cxn>
                <a:cxn ang="0">
                  <a:pos x="296" y="360"/>
                </a:cxn>
                <a:cxn ang="0">
                  <a:pos x="285" y="349"/>
                </a:cxn>
                <a:cxn ang="0">
                  <a:pos x="262" y="360"/>
                </a:cxn>
                <a:cxn ang="0">
                  <a:pos x="253" y="372"/>
                </a:cxn>
                <a:cxn ang="0">
                  <a:pos x="230" y="381"/>
                </a:cxn>
                <a:cxn ang="0">
                  <a:pos x="230" y="360"/>
                </a:cxn>
                <a:cxn ang="0">
                  <a:pos x="218" y="349"/>
                </a:cxn>
                <a:cxn ang="0">
                  <a:pos x="218" y="349"/>
                </a:cxn>
                <a:cxn ang="0">
                  <a:pos x="209" y="372"/>
                </a:cxn>
                <a:cxn ang="0">
                  <a:pos x="209" y="393"/>
                </a:cxn>
                <a:cxn ang="0">
                  <a:pos x="209" y="436"/>
                </a:cxn>
                <a:cxn ang="0">
                  <a:pos x="186" y="425"/>
                </a:cxn>
                <a:cxn ang="0">
                  <a:pos x="175" y="459"/>
                </a:cxn>
                <a:cxn ang="0">
                  <a:pos x="165" y="448"/>
                </a:cxn>
                <a:cxn ang="0">
                  <a:pos x="165" y="448"/>
                </a:cxn>
                <a:cxn ang="0">
                  <a:pos x="165" y="469"/>
                </a:cxn>
                <a:cxn ang="0">
                  <a:pos x="142" y="448"/>
                </a:cxn>
                <a:cxn ang="0">
                  <a:pos x="154" y="480"/>
                </a:cxn>
                <a:cxn ang="0">
                  <a:pos x="154" y="459"/>
                </a:cxn>
                <a:cxn ang="0">
                  <a:pos x="154" y="469"/>
                </a:cxn>
                <a:cxn ang="0">
                  <a:pos x="131" y="469"/>
                </a:cxn>
                <a:cxn ang="0">
                  <a:pos x="121" y="492"/>
                </a:cxn>
                <a:cxn ang="0">
                  <a:pos x="121" y="512"/>
                </a:cxn>
                <a:cxn ang="0">
                  <a:pos x="110" y="535"/>
                </a:cxn>
                <a:cxn ang="0">
                  <a:pos x="87" y="568"/>
                </a:cxn>
              </a:cxnLst>
              <a:rect l="0" t="0" r="r" b="b"/>
              <a:pathLst>
                <a:path w="374" h="569">
                  <a:moveTo>
                    <a:pt x="87" y="568"/>
                  </a:moveTo>
                  <a:lnTo>
                    <a:pt x="87" y="556"/>
                  </a:lnTo>
                  <a:lnTo>
                    <a:pt x="78" y="556"/>
                  </a:lnTo>
                  <a:lnTo>
                    <a:pt x="78" y="547"/>
                  </a:lnTo>
                  <a:lnTo>
                    <a:pt x="66" y="547"/>
                  </a:lnTo>
                  <a:lnTo>
                    <a:pt x="66" y="535"/>
                  </a:lnTo>
                  <a:lnTo>
                    <a:pt x="66" y="524"/>
                  </a:lnTo>
                  <a:lnTo>
                    <a:pt x="55" y="492"/>
                  </a:lnTo>
                  <a:lnTo>
                    <a:pt x="34" y="436"/>
                  </a:lnTo>
                  <a:lnTo>
                    <a:pt x="22" y="393"/>
                  </a:lnTo>
                  <a:lnTo>
                    <a:pt x="0" y="317"/>
                  </a:lnTo>
                  <a:lnTo>
                    <a:pt x="11" y="305"/>
                  </a:lnTo>
                  <a:lnTo>
                    <a:pt x="22" y="317"/>
                  </a:lnTo>
                  <a:lnTo>
                    <a:pt x="22" y="305"/>
                  </a:lnTo>
                  <a:lnTo>
                    <a:pt x="22" y="294"/>
                  </a:lnTo>
                  <a:lnTo>
                    <a:pt x="34" y="294"/>
                  </a:lnTo>
                  <a:lnTo>
                    <a:pt x="34" y="284"/>
                  </a:lnTo>
                  <a:lnTo>
                    <a:pt x="34" y="262"/>
                  </a:lnTo>
                  <a:lnTo>
                    <a:pt x="43" y="250"/>
                  </a:lnTo>
                  <a:lnTo>
                    <a:pt x="43" y="241"/>
                  </a:lnTo>
                  <a:lnTo>
                    <a:pt x="55" y="218"/>
                  </a:lnTo>
                  <a:lnTo>
                    <a:pt x="43" y="218"/>
                  </a:lnTo>
                  <a:lnTo>
                    <a:pt x="43" y="207"/>
                  </a:lnTo>
                  <a:lnTo>
                    <a:pt x="55" y="197"/>
                  </a:lnTo>
                  <a:lnTo>
                    <a:pt x="43" y="186"/>
                  </a:lnTo>
                  <a:lnTo>
                    <a:pt x="43" y="163"/>
                  </a:lnTo>
                  <a:lnTo>
                    <a:pt x="55" y="153"/>
                  </a:lnTo>
                  <a:lnTo>
                    <a:pt x="55" y="131"/>
                  </a:lnTo>
                  <a:lnTo>
                    <a:pt x="55" y="119"/>
                  </a:lnTo>
                  <a:lnTo>
                    <a:pt x="98" y="11"/>
                  </a:lnTo>
                  <a:lnTo>
                    <a:pt x="110" y="11"/>
                  </a:lnTo>
                  <a:lnTo>
                    <a:pt x="121" y="32"/>
                  </a:lnTo>
                  <a:lnTo>
                    <a:pt x="131" y="32"/>
                  </a:lnTo>
                  <a:lnTo>
                    <a:pt x="165" y="11"/>
                  </a:lnTo>
                  <a:lnTo>
                    <a:pt x="175" y="11"/>
                  </a:lnTo>
                  <a:lnTo>
                    <a:pt x="175" y="0"/>
                  </a:lnTo>
                  <a:lnTo>
                    <a:pt x="186" y="0"/>
                  </a:lnTo>
                  <a:lnTo>
                    <a:pt x="230" y="32"/>
                  </a:lnTo>
                  <a:lnTo>
                    <a:pt x="262" y="163"/>
                  </a:lnTo>
                  <a:lnTo>
                    <a:pt x="262" y="174"/>
                  </a:lnTo>
                  <a:lnTo>
                    <a:pt x="274" y="174"/>
                  </a:lnTo>
                  <a:lnTo>
                    <a:pt x="262" y="186"/>
                  </a:lnTo>
                  <a:lnTo>
                    <a:pt x="274" y="197"/>
                  </a:lnTo>
                  <a:lnTo>
                    <a:pt x="285" y="197"/>
                  </a:lnTo>
                  <a:lnTo>
                    <a:pt x="306" y="197"/>
                  </a:lnTo>
                  <a:lnTo>
                    <a:pt x="306" y="207"/>
                  </a:lnTo>
                  <a:lnTo>
                    <a:pt x="317" y="229"/>
                  </a:lnTo>
                  <a:lnTo>
                    <a:pt x="306" y="241"/>
                  </a:lnTo>
                  <a:lnTo>
                    <a:pt x="317" y="250"/>
                  </a:lnTo>
                  <a:lnTo>
                    <a:pt x="329" y="250"/>
                  </a:lnTo>
                  <a:lnTo>
                    <a:pt x="329" y="241"/>
                  </a:lnTo>
                  <a:lnTo>
                    <a:pt x="340" y="241"/>
                  </a:lnTo>
                  <a:lnTo>
                    <a:pt x="350" y="250"/>
                  </a:lnTo>
                  <a:lnTo>
                    <a:pt x="361" y="262"/>
                  </a:lnTo>
                  <a:lnTo>
                    <a:pt x="350" y="273"/>
                  </a:lnTo>
                  <a:lnTo>
                    <a:pt x="373" y="284"/>
                  </a:lnTo>
                  <a:lnTo>
                    <a:pt x="361" y="305"/>
                  </a:lnTo>
                  <a:lnTo>
                    <a:pt x="350" y="305"/>
                  </a:lnTo>
                  <a:lnTo>
                    <a:pt x="340" y="305"/>
                  </a:lnTo>
                  <a:lnTo>
                    <a:pt x="329" y="317"/>
                  </a:lnTo>
                  <a:lnTo>
                    <a:pt x="329" y="328"/>
                  </a:lnTo>
                  <a:lnTo>
                    <a:pt x="306" y="328"/>
                  </a:lnTo>
                  <a:lnTo>
                    <a:pt x="306" y="338"/>
                  </a:lnTo>
                  <a:lnTo>
                    <a:pt x="306" y="349"/>
                  </a:lnTo>
                  <a:lnTo>
                    <a:pt x="296" y="349"/>
                  </a:lnTo>
                  <a:lnTo>
                    <a:pt x="296" y="338"/>
                  </a:lnTo>
                  <a:lnTo>
                    <a:pt x="296" y="349"/>
                  </a:lnTo>
                  <a:lnTo>
                    <a:pt x="296" y="360"/>
                  </a:lnTo>
                  <a:lnTo>
                    <a:pt x="285" y="360"/>
                  </a:lnTo>
                  <a:lnTo>
                    <a:pt x="285" y="349"/>
                  </a:lnTo>
                  <a:lnTo>
                    <a:pt x="274" y="349"/>
                  </a:lnTo>
                  <a:lnTo>
                    <a:pt x="262" y="360"/>
                  </a:lnTo>
                  <a:lnTo>
                    <a:pt x="253" y="360"/>
                  </a:lnTo>
                  <a:lnTo>
                    <a:pt x="253" y="372"/>
                  </a:lnTo>
                  <a:lnTo>
                    <a:pt x="253" y="381"/>
                  </a:lnTo>
                  <a:lnTo>
                    <a:pt x="230" y="381"/>
                  </a:lnTo>
                  <a:lnTo>
                    <a:pt x="230" y="372"/>
                  </a:lnTo>
                  <a:lnTo>
                    <a:pt x="230" y="360"/>
                  </a:lnTo>
                  <a:lnTo>
                    <a:pt x="230" y="349"/>
                  </a:lnTo>
                  <a:lnTo>
                    <a:pt x="218" y="349"/>
                  </a:lnTo>
                  <a:lnTo>
                    <a:pt x="218" y="338"/>
                  </a:lnTo>
                  <a:lnTo>
                    <a:pt x="218" y="349"/>
                  </a:lnTo>
                  <a:lnTo>
                    <a:pt x="218" y="360"/>
                  </a:lnTo>
                  <a:lnTo>
                    <a:pt x="209" y="372"/>
                  </a:lnTo>
                  <a:lnTo>
                    <a:pt x="218" y="393"/>
                  </a:lnTo>
                  <a:lnTo>
                    <a:pt x="209" y="393"/>
                  </a:lnTo>
                  <a:lnTo>
                    <a:pt x="209" y="416"/>
                  </a:lnTo>
                  <a:lnTo>
                    <a:pt x="209" y="436"/>
                  </a:lnTo>
                  <a:lnTo>
                    <a:pt x="197" y="436"/>
                  </a:lnTo>
                  <a:lnTo>
                    <a:pt x="186" y="425"/>
                  </a:lnTo>
                  <a:lnTo>
                    <a:pt x="186" y="448"/>
                  </a:lnTo>
                  <a:lnTo>
                    <a:pt x="175" y="459"/>
                  </a:lnTo>
                  <a:lnTo>
                    <a:pt x="165" y="459"/>
                  </a:lnTo>
                  <a:lnTo>
                    <a:pt x="165" y="448"/>
                  </a:lnTo>
                  <a:lnTo>
                    <a:pt x="165" y="436"/>
                  </a:lnTo>
                  <a:lnTo>
                    <a:pt x="165" y="448"/>
                  </a:lnTo>
                  <a:lnTo>
                    <a:pt x="165" y="459"/>
                  </a:lnTo>
                  <a:lnTo>
                    <a:pt x="165" y="469"/>
                  </a:lnTo>
                  <a:lnTo>
                    <a:pt x="154" y="436"/>
                  </a:lnTo>
                  <a:lnTo>
                    <a:pt x="142" y="448"/>
                  </a:lnTo>
                  <a:lnTo>
                    <a:pt x="165" y="469"/>
                  </a:lnTo>
                  <a:lnTo>
                    <a:pt x="154" y="480"/>
                  </a:lnTo>
                  <a:lnTo>
                    <a:pt x="154" y="469"/>
                  </a:lnTo>
                  <a:lnTo>
                    <a:pt x="154" y="459"/>
                  </a:lnTo>
                  <a:lnTo>
                    <a:pt x="142" y="459"/>
                  </a:lnTo>
                  <a:lnTo>
                    <a:pt x="154" y="469"/>
                  </a:lnTo>
                  <a:lnTo>
                    <a:pt x="142" y="469"/>
                  </a:lnTo>
                  <a:lnTo>
                    <a:pt x="131" y="469"/>
                  </a:lnTo>
                  <a:lnTo>
                    <a:pt x="131" y="480"/>
                  </a:lnTo>
                  <a:lnTo>
                    <a:pt x="121" y="492"/>
                  </a:lnTo>
                  <a:lnTo>
                    <a:pt x="131" y="503"/>
                  </a:lnTo>
                  <a:lnTo>
                    <a:pt x="121" y="512"/>
                  </a:lnTo>
                  <a:lnTo>
                    <a:pt x="121" y="524"/>
                  </a:lnTo>
                  <a:lnTo>
                    <a:pt x="110" y="535"/>
                  </a:lnTo>
                  <a:lnTo>
                    <a:pt x="98" y="568"/>
                  </a:lnTo>
                  <a:lnTo>
                    <a:pt x="87" y="568"/>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3" name="Freeform 12"/>
            <p:cNvSpPr>
              <a:spLocks/>
            </p:cNvSpPr>
            <p:nvPr/>
          </p:nvSpPr>
          <p:spPr bwMode="auto">
            <a:xfrm>
              <a:off x="2837" y="999"/>
              <a:ext cx="649" cy="735"/>
            </a:xfrm>
            <a:custGeom>
              <a:avLst/>
              <a:gdLst/>
              <a:ahLst/>
              <a:cxnLst>
                <a:cxn ang="0">
                  <a:pos x="165" y="43"/>
                </a:cxn>
                <a:cxn ang="0">
                  <a:pos x="198" y="0"/>
                </a:cxn>
                <a:cxn ang="0">
                  <a:pos x="219" y="76"/>
                </a:cxn>
                <a:cxn ang="0">
                  <a:pos x="253" y="87"/>
                </a:cxn>
                <a:cxn ang="0">
                  <a:pos x="285" y="110"/>
                </a:cxn>
                <a:cxn ang="0">
                  <a:pos x="329" y="87"/>
                </a:cxn>
                <a:cxn ang="0">
                  <a:pos x="373" y="99"/>
                </a:cxn>
                <a:cxn ang="0">
                  <a:pos x="394" y="110"/>
                </a:cxn>
                <a:cxn ang="0">
                  <a:pos x="405" y="142"/>
                </a:cxn>
                <a:cxn ang="0">
                  <a:pos x="428" y="120"/>
                </a:cxn>
                <a:cxn ang="0">
                  <a:pos x="461" y="142"/>
                </a:cxn>
                <a:cxn ang="0">
                  <a:pos x="482" y="163"/>
                </a:cxn>
                <a:cxn ang="0">
                  <a:pos x="537" y="131"/>
                </a:cxn>
                <a:cxn ang="0">
                  <a:pos x="560" y="154"/>
                </a:cxn>
                <a:cxn ang="0">
                  <a:pos x="625" y="163"/>
                </a:cxn>
                <a:cxn ang="0">
                  <a:pos x="648" y="163"/>
                </a:cxn>
                <a:cxn ang="0">
                  <a:pos x="526" y="230"/>
                </a:cxn>
                <a:cxn ang="0">
                  <a:pos x="438" y="318"/>
                </a:cxn>
                <a:cxn ang="0">
                  <a:pos x="417" y="373"/>
                </a:cxn>
                <a:cxn ang="0">
                  <a:pos x="405" y="417"/>
                </a:cxn>
                <a:cxn ang="0">
                  <a:pos x="384" y="438"/>
                </a:cxn>
                <a:cxn ang="0">
                  <a:pos x="373" y="461"/>
                </a:cxn>
                <a:cxn ang="0">
                  <a:pos x="384" y="482"/>
                </a:cxn>
                <a:cxn ang="0">
                  <a:pos x="394" y="505"/>
                </a:cxn>
                <a:cxn ang="0">
                  <a:pos x="384" y="526"/>
                </a:cxn>
                <a:cxn ang="0">
                  <a:pos x="384" y="558"/>
                </a:cxn>
                <a:cxn ang="0">
                  <a:pos x="394" y="592"/>
                </a:cxn>
                <a:cxn ang="0">
                  <a:pos x="428" y="613"/>
                </a:cxn>
                <a:cxn ang="0">
                  <a:pos x="461" y="625"/>
                </a:cxn>
                <a:cxn ang="0">
                  <a:pos x="482" y="646"/>
                </a:cxn>
                <a:cxn ang="0">
                  <a:pos x="505" y="669"/>
                </a:cxn>
                <a:cxn ang="0">
                  <a:pos x="526" y="690"/>
                </a:cxn>
                <a:cxn ang="0">
                  <a:pos x="526" y="724"/>
                </a:cxn>
                <a:cxn ang="0">
                  <a:pos x="482" y="734"/>
                </a:cxn>
                <a:cxn ang="0">
                  <a:pos x="405" y="734"/>
                </a:cxn>
                <a:cxn ang="0">
                  <a:pos x="306" y="734"/>
                </a:cxn>
                <a:cxn ang="0">
                  <a:pos x="230" y="734"/>
                </a:cxn>
                <a:cxn ang="0">
                  <a:pos x="142" y="734"/>
                </a:cxn>
                <a:cxn ang="0">
                  <a:pos x="55" y="734"/>
                </a:cxn>
                <a:cxn ang="0">
                  <a:pos x="55" y="602"/>
                </a:cxn>
                <a:cxn ang="0">
                  <a:pos x="55" y="549"/>
                </a:cxn>
                <a:cxn ang="0">
                  <a:pos x="43" y="493"/>
                </a:cxn>
                <a:cxn ang="0">
                  <a:pos x="22" y="470"/>
                </a:cxn>
                <a:cxn ang="0">
                  <a:pos x="43" y="427"/>
                </a:cxn>
                <a:cxn ang="0">
                  <a:pos x="43" y="394"/>
                </a:cxn>
                <a:cxn ang="0">
                  <a:pos x="34" y="373"/>
                </a:cxn>
                <a:cxn ang="0">
                  <a:pos x="34" y="339"/>
                </a:cxn>
                <a:cxn ang="0">
                  <a:pos x="34" y="306"/>
                </a:cxn>
                <a:cxn ang="0">
                  <a:pos x="34" y="295"/>
                </a:cxn>
                <a:cxn ang="0">
                  <a:pos x="34" y="274"/>
                </a:cxn>
                <a:cxn ang="0">
                  <a:pos x="22" y="242"/>
                </a:cxn>
                <a:cxn ang="0">
                  <a:pos x="22" y="207"/>
                </a:cxn>
                <a:cxn ang="0">
                  <a:pos x="22" y="186"/>
                </a:cxn>
                <a:cxn ang="0">
                  <a:pos x="11" y="163"/>
                </a:cxn>
                <a:cxn ang="0">
                  <a:pos x="11" y="154"/>
                </a:cxn>
                <a:cxn ang="0">
                  <a:pos x="0" y="142"/>
                </a:cxn>
                <a:cxn ang="0">
                  <a:pos x="0" y="131"/>
                </a:cxn>
                <a:cxn ang="0">
                  <a:pos x="11" y="131"/>
                </a:cxn>
                <a:cxn ang="0">
                  <a:pos x="11" y="120"/>
                </a:cxn>
                <a:cxn ang="0">
                  <a:pos x="0" y="99"/>
                </a:cxn>
                <a:cxn ang="0">
                  <a:pos x="11" y="76"/>
                </a:cxn>
                <a:cxn ang="0">
                  <a:pos x="0" y="76"/>
                </a:cxn>
                <a:cxn ang="0">
                  <a:pos x="0" y="43"/>
                </a:cxn>
              </a:cxnLst>
              <a:rect l="0" t="0" r="r" b="b"/>
              <a:pathLst>
                <a:path w="649" h="735">
                  <a:moveTo>
                    <a:pt x="0" y="43"/>
                  </a:moveTo>
                  <a:lnTo>
                    <a:pt x="66" y="43"/>
                  </a:lnTo>
                  <a:lnTo>
                    <a:pt x="165" y="43"/>
                  </a:lnTo>
                  <a:lnTo>
                    <a:pt x="175" y="43"/>
                  </a:lnTo>
                  <a:lnTo>
                    <a:pt x="175" y="0"/>
                  </a:lnTo>
                  <a:lnTo>
                    <a:pt x="198" y="0"/>
                  </a:lnTo>
                  <a:lnTo>
                    <a:pt x="209" y="55"/>
                  </a:lnTo>
                  <a:lnTo>
                    <a:pt x="209" y="76"/>
                  </a:lnTo>
                  <a:lnTo>
                    <a:pt x="219" y="76"/>
                  </a:lnTo>
                  <a:lnTo>
                    <a:pt x="230" y="76"/>
                  </a:lnTo>
                  <a:lnTo>
                    <a:pt x="242" y="76"/>
                  </a:lnTo>
                  <a:lnTo>
                    <a:pt x="253" y="87"/>
                  </a:lnTo>
                  <a:lnTo>
                    <a:pt x="285" y="87"/>
                  </a:lnTo>
                  <a:lnTo>
                    <a:pt x="285" y="99"/>
                  </a:lnTo>
                  <a:lnTo>
                    <a:pt x="285" y="110"/>
                  </a:lnTo>
                  <a:lnTo>
                    <a:pt x="306" y="99"/>
                  </a:lnTo>
                  <a:lnTo>
                    <a:pt x="318" y="99"/>
                  </a:lnTo>
                  <a:lnTo>
                    <a:pt x="329" y="87"/>
                  </a:lnTo>
                  <a:lnTo>
                    <a:pt x="350" y="87"/>
                  </a:lnTo>
                  <a:lnTo>
                    <a:pt x="362" y="87"/>
                  </a:lnTo>
                  <a:lnTo>
                    <a:pt x="373" y="99"/>
                  </a:lnTo>
                  <a:lnTo>
                    <a:pt x="384" y="99"/>
                  </a:lnTo>
                  <a:lnTo>
                    <a:pt x="384" y="110"/>
                  </a:lnTo>
                  <a:lnTo>
                    <a:pt x="394" y="110"/>
                  </a:lnTo>
                  <a:lnTo>
                    <a:pt x="405" y="120"/>
                  </a:lnTo>
                  <a:lnTo>
                    <a:pt x="394" y="120"/>
                  </a:lnTo>
                  <a:lnTo>
                    <a:pt x="405" y="142"/>
                  </a:lnTo>
                  <a:lnTo>
                    <a:pt x="417" y="131"/>
                  </a:lnTo>
                  <a:lnTo>
                    <a:pt x="417" y="120"/>
                  </a:lnTo>
                  <a:lnTo>
                    <a:pt x="428" y="120"/>
                  </a:lnTo>
                  <a:lnTo>
                    <a:pt x="438" y="120"/>
                  </a:lnTo>
                  <a:lnTo>
                    <a:pt x="438" y="131"/>
                  </a:lnTo>
                  <a:lnTo>
                    <a:pt x="461" y="142"/>
                  </a:lnTo>
                  <a:lnTo>
                    <a:pt x="461" y="154"/>
                  </a:lnTo>
                  <a:lnTo>
                    <a:pt x="482" y="154"/>
                  </a:lnTo>
                  <a:lnTo>
                    <a:pt x="482" y="163"/>
                  </a:lnTo>
                  <a:lnTo>
                    <a:pt x="505" y="154"/>
                  </a:lnTo>
                  <a:lnTo>
                    <a:pt x="526" y="142"/>
                  </a:lnTo>
                  <a:lnTo>
                    <a:pt x="537" y="131"/>
                  </a:lnTo>
                  <a:lnTo>
                    <a:pt x="548" y="154"/>
                  </a:lnTo>
                  <a:lnTo>
                    <a:pt x="560" y="142"/>
                  </a:lnTo>
                  <a:lnTo>
                    <a:pt x="560" y="154"/>
                  </a:lnTo>
                  <a:lnTo>
                    <a:pt x="604" y="142"/>
                  </a:lnTo>
                  <a:lnTo>
                    <a:pt x="613" y="154"/>
                  </a:lnTo>
                  <a:lnTo>
                    <a:pt x="625" y="163"/>
                  </a:lnTo>
                  <a:lnTo>
                    <a:pt x="636" y="154"/>
                  </a:lnTo>
                  <a:lnTo>
                    <a:pt x="648" y="154"/>
                  </a:lnTo>
                  <a:lnTo>
                    <a:pt x="648" y="163"/>
                  </a:lnTo>
                  <a:lnTo>
                    <a:pt x="613" y="186"/>
                  </a:lnTo>
                  <a:lnTo>
                    <a:pt x="569" y="198"/>
                  </a:lnTo>
                  <a:lnTo>
                    <a:pt x="526" y="230"/>
                  </a:lnTo>
                  <a:lnTo>
                    <a:pt x="493" y="274"/>
                  </a:lnTo>
                  <a:lnTo>
                    <a:pt x="461" y="306"/>
                  </a:lnTo>
                  <a:lnTo>
                    <a:pt x="438" y="318"/>
                  </a:lnTo>
                  <a:lnTo>
                    <a:pt x="428" y="339"/>
                  </a:lnTo>
                  <a:lnTo>
                    <a:pt x="417" y="339"/>
                  </a:lnTo>
                  <a:lnTo>
                    <a:pt x="417" y="373"/>
                  </a:lnTo>
                  <a:lnTo>
                    <a:pt x="428" y="406"/>
                  </a:lnTo>
                  <a:lnTo>
                    <a:pt x="417" y="417"/>
                  </a:lnTo>
                  <a:lnTo>
                    <a:pt x="405" y="417"/>
                  </a:lnTo>
                  <a:lnTo>
                    <a:pt x="405" y="427"/>
                  </a:lnTo>
                  <a:lnTo>
                    <a:pt x="394" y="427"/>
                  </a:lnTo>
                  <a:lnTo>
                    <a:pt x="384" y="438"/>
                  </a:lnTo>
                  <a:lnTo>
                    <a:pt x="384" y="449"/>
                  </a:lnTo>
                  <a:lnTo>
                    <a:pt x="373" y="449"/>
                  </a:lnTo>
                  <a:lnTo>
                    <a:pt x="373" y="461"/>
                  </a:lnTo>
                  <a:lnTo>
                    <a:pt x="373" y="470"/>
                  </a:lnTo>
                  <a:lnTo>
                    <a:pt x="384" y="470"/>
                  </a:lnTo>
                  <a:lnTo>
                    <a:pt x="384" y="482"/>
                  </a:lnTo>
                  <a:lnTo>
                    <a:pt x="394" y="482"/>
                  </a:lnTo>
                  <a:lnTo>
                    <a:pt x="394" y="493"/>
                  </a:lnTo>
                  <a:lnTo>
                    <a:pt x="394" y="505"/>
                  </a:lnTo>
                  <a:lnTo>
                    <a:pt x="384" y="505"/>
                  </a:lnTo>
                  <a:lnTo>
                    <a:pt x="384" y="514"/>
                  </a:lnTo>
                  <a:lnTo>
                    <a:pt x="384" y="526"/>
                  </a:lnTo>
                  <a:lnTo>
                    <a:pt x="384" y="537"/>
                  </a:lnTo>
                  <a:lnTo>
                    <a:pt x="384" y="549"/>
                  </a:lnTo>
                  <a:lnTo>
                    <a:pt x="384" y="558"/>
                  </a:lnTo>
                  <a:lnTo>
                    <a:pt x="384" y="570"/>
                  </a:lnTo>
                  <a:lnTo>
                    <a:pt x="384" y="581"/>
                  </a:lnTo>
                  <a:lnTo>
                    <a:pt x="394" y="592"/>
                  </a:lnTo>
                  <a:lnTo>
                    <a:pt x="405" y="602"/>
                  </a:lnTo>
                  <a:lnTo>
                    <a:pt x="428" y="602"/>
                  </a:lnTo>
                  <a:lnTo>
                    <a:pt x="428" y="613"/>
                  </a:lnTo>
                  <a:lnTo>
                    <a:pt x="438" y="613"/>
                  </a:lnTo>
                  <a:lnTo>
                    <a:pt x="449" y="613"/>
                  </a:lnTo>
                  <a:lnTo>
                    <a:pt x="461" y="625"/>
                  </a:lnTo>
                  <a:lnTo>
                    <a:pt x="461" y="636"/>
                  </a:lnTo>
                  <a:lnTo>
                    <a:pt x="472" y="646"/>
                  </a:lnTo>
                  <a:lnTo>
                    <a:pt x="482" y="646"/>
                  </a:lnTo>
                  <a:lnTo>
                    <a:pt x="482" y="657"/>
                  </a:lnTo>
                  <a:lnTo>
                    <a:pt x="493" y="669"/>
                  </a:lnTo>
                  <a:lnTo>
                    <a:pt x="505" y="669"/>
                  </a:lnTo>
                  <a:lnTo>
                    <a:pt x="516" y="680"/>
                  </a:lnTo>
                  <a:lnTo>
                    <a:pt x="516" y="690"/>
                  </a:lnTo>
                  <a:lnTo>
                    <a:pt x="526" y="690"/>
                  </a:lnTo>
                  <a:lnTo>
                    <a:pt x="526" y="701"/>
                  </a:lnTo>
                  <a:lnTo>
                    <a:pt x="526" y="713"/>
                  </a:lnTo>
                  <a:lnTo>
                    <a:pt x="526" y="724"/>
                  </a:lnTo>
                  <a:lnTo>
                    <a:pt x="526" y="734"/>
                  </a:lnTo>
                  <a:lnTo>
                    <a:pt x="493" y="734"/>
                  </a:lnTo>
                  <a:lnTo>
                    <a:pt x="482" y="734"/>
                  </a:lnTo>
                  <a:lnTo>
                    <a:pt x="449" y="734"/>
                  </a:lnTo>
                  <a:lnTo>
                    <a:pt x="417" y="734"/>
                  </a:lnTo>
                  <a:lnTo>
                    <a:pt x="405" y="734"/>
                  </a:lnTo>
                  <a:lnTo>
                    <a:pt x="362" y="734"/>
                  </a:lnTo>
                  <a:lnTo>
                    <a:pt x="318" y="734"/>
                  </a:lnTo>
                  <a:lnTo>
                    <a:pt x="306" y="734"/>
                  </a:lnTo>
                  <a:lnTo>
                    <a:pt x="274" y="734"/>
                  </a:lnTo>
                  <a:lnTo>
                    <a:pt x="253" y="734"/>
                  </a:lnTo>
                  <a:lnTo>
                    <a:pt x="230" y="734"/>
                  </a:lnTo>
                  <a:lnTo>
                    <a:pt x="198" y="734"/>
                  </a:lnTo>
                  <a:lnTo>
                    <a:pt x="154" y="734"/>
                  </a:lnTo>
                  <a:lnTo>
                    <a:pt x="142" y="734"/>
                  </a:lnTo>
                  <a:lnTo>
                    <a:pt x="110" y="734"/>
                  </a:lnTo>
                  <a:lnTo>
                    <a:pt x="87" y="734"/>
                  </a:lnTo>
                  <a:lnTo>
                    <a:pt x="55" y="734"/>
                  </a:lnTo>
                  <a:lnTo>
                    <a:pt x="55" y="690"/>
                  </a:lnTo>
                  <a:lnTo>
                    <a:pt x="55" y="646"/>
                  </a:lnTo>
                  <a:lnTo>
                    <a:pt x="55" y="602"/>
                  </a:lnTo>
                  <a:lnTo>
                    <a:pt x="55" y="592"/>
                  </a:lnTo>
                  <a:lnTo>
                    <a:pt x="55" y="570"/>
                  </a:lnTo>
                  <a:lnTo>
                    <a:pt x="55" y="549"/>
                  </a:lnTo>
                  <a:lnTo>
                    <a:pt x="55" y="514"/>
                  </a:lnTo>
                  <a:lnTo>
                    <a:pt x="55" y="505"/>
                  </a:lnTo>
                  <a:lnTo>
                    <a:pt x="43" y="493"/>
                  </a:lnTo>
                  <a:lnTo>
                    <a:pt x="34" y="493"/>
                  </a:lnTo>
                  <a:lnTo>
                    <a:pt x="34" y="482"/>
                  </a:lnTo>
                  <a:lnTo>
                    <a:pt x="22" y="470"/>
                  </a:lnTo>
                  <a:lnTo>
                    <a:pt x="22" y="461"/>
                  </a:lnTo>
                  <a:lnTo>
                    <a:pt x="43" y="449"/>
                  </a:lnTo>
                  <a:lnTo>
                    <a:pt x="43" y="427"/>
                  </a:lnTo>
                  <a:lnTo>
                    <a:pt x="43" y="417"/>
                  </a:lnTo>
                  <a:lnTo>
                    <a:pt x="55" y="406"/>
                  </a:lnTo>
                  <a:lnTo>
                    <a:pt x="43" y="394"/>
                  </a:lnTo>
                  <a:lnTo>
                    <a:pt x="43" y="383"/>
                  </a:lnTo>
                  <a:lnTo>
                    <a:pt x="43" y="373"/>
                  </a:lnTo>
                  <a:lnTo>
                    <a:pt x="34" y="373"/>
                  </a:lnTo>
                  <a:lnTo>
                    <a:pt x="34" y="362"/>
                  </a:lnTo>
                  <a:lnTo>
                    <a:pt x="34" y="350"/>
                  </a:lnTo>
                  <a:lnTo>
                    <a:pt x="34" y="339"/>
                  </a:lnTo>
                  <a:lnTo>
                    <a:pt x="34" y="329"/>
                  </a:lnTo>
                  <a:lnTo>
                    <a:pt x="34" y="318"/>
                  </a:lnTo>
                  <a:lnTo>
                    <a:pt x="34" y="306"/>
                  </a:lnTo>
                  <a:lnTo>
                    <a:pt x="34" y="295"/>
                  </a:lnTo>
                  <a:lnTo>
                    <a:pt x="22" y="295"/>
                  </a:lnTo>
                  <a:lnTo>
                    <a:pt x="34" y="295"/>
                  </a:lnTo>
                  <a:lnTo>
                    <a:pt x="34" y="285"/>
                  </a:lnTo>
                  <a:lnTo>
                    <a:pt x="22" y="274"/>
                  </a:lnTo>
                  <a:lnTo>
                    <a:pt x="34" y="274"/>
                  </a:lnTo>
                  <a:lnTo>
                    <a:pt x="22" y="263"/>
                  </a:lnTo>
                  <a:lnTo>
                    <a:pt x="22" y="251"/>
                  </a:lnTo>
                  <a:lnTo>
                    <a:pt x="22" y="242"/>
                  </a:lnTo>
                  <a:lnTo>
                    <a:pt x="22" y="230"/>
                  </a:lnTo>
                  <a:lnTo>
                    <a:pt x="22" y="219"/>
                  </a:lnTo>
                  <a:lnTo>
                    <a:pt x="22" y="207"/>
                  </a:lnTo>
                  <a:lnTo>
                    <a:pt x="22" y="198"/>
                  </a:lnTo>
                  <a:lnTo>
                    <a:pt x="11" y="198"/>
                  </a:lnTo>
                  <a:lnTo>
                    <a:pt x="22" y="186"/>
                  </a:lnTo>
                  <a:lnTo>
                    <a:pt x="11" y="186"/>
                  </a:lnTo>
                  <a:lnTo>
                    <a:pt x="11" y="175"/>
                  </a:lnTo>
                  <a:lnTo>
                    <a:pt x="11" y="163"/>
                  </a:lnTo>
                  <a:lnTo>
                    <a:pt x="11" y="154"/>
                  </a:lnTo>
                  <a:lnTo>
                    <a:pt x="0" y="154"/>
                  </a:lnTo>
                  <a:lnTo>
                    <a:pt x="11" y="154"/>
                  </a:lnTo>
                  <a:lnTo>
                    <a:pt x="0" y="142"/>
                  </a:lnTo>
                  <a:lnTo>
                    <a:pt x="11" y="142"/>
                  </a:lnTo>
                  <a:lnTo>
                    <a:pt x="0" y="142"/>
                  </a:lnTo>
                  <a:lnTo>
                    <a:pt x="0" y="131"/>
                  </a:lnTo>
                  <a:lnTo>
                    <a:pt x="11" y="131"/>
                  </a:lnTo>
                  <a:lnTo>
                    <a:pt x="0" y="131"/>
                  </a:lnTo>
                  <a:lnTo>
                    <a:pt x="11" y="131"/>
                  </a:lnTo>
                  <a:lnTo>
                    <a:pt x="0" y="131"/>
                  </a:lnTo>
                  <a:lnTo>
                    <a:pt x="11" y="131"/>
                  </a:lnTo>
                  <a:lnTo>
                    <a:pt x="0" y="131"/>
                  </a:lnTo>
                  <a:lnTo>
                    <a:pt x="0" y="120"/>
                  </a:lnTo>
                  <a:lnTo>
                    <a:pt x="11" y="120"/>
                  </a:lnTo>
                  <a:lnTo>
                    <a:pt x="11" y="110"/>
                  </a:lnTo>
                  <a:lnTo>
                    <a:pt x="0" y="110"/>
                  </a:lnTo>
                  <a:lnTo>
                    <a:pt x="0" y="99"/>
                  </a:lnTo>
                  <a:lnTo>
                    <a:pt x="0" y="87"/>
                  </a:lnTo>
                  <a:lnTo>
                    <a:pt x="11" y="87"/>
                  </a:lnTo>
                  <a:lnTo>
                    <a:pt x="11" y="76"/>
                  </a:lnTo>
                  <a:lnTo>
                    <a:pt x="0" y="76"/>
                  </a:lnTo>
                  <a:lnTo>
                    <a:pt x="11" y="76"/>
                  </a:lnTo>
                  <a:lnTo>
                    <a:pt x="0" y="76"/>
                  </a:lnTo>
                  <a:lnTo>
                    <a:pt x="0" y="66"/>
                  </a:lnTo>
                  <a:lnTo>
                    <a:pt x="0" y="55"/>
                  </a:lnTo>
                  <a:lnTo>
                    <a:pt x="0" y="43"/>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4" name="Freeform 13"/>
            <p:cNvSpPr>
              <a:spLocks/>
            </p:cNvSpPr>
            <p:nvPr/>
          </p:nvSpPr>
          <p:spPr bwMode="auto">
            <a:xfrm>
              <a:off x="2236" y="1011"/>
              <a:ext cx="659" cy="416"/>
            </a:xfrm>
            <a:custGeom>
              <a:avLst/>
              <a:gdLst/>
              <a:ahLst/>
              <a:cxnLst>
                <a:cxn ang="0">
                  <a:pos x="120" y="11"/>
                </a:cxn>
                <a:cxn ang="0">
                  <a:pos x="242" y="11"/>
                </a:cxn>
                <a:cxn ang="0">
                  <a:pos x="406" y="20"/>
                </a:cxn>
                <a:cxn ang="0">
                  <a:pos x="537" y="32"/>
                </a:cxn>
                <a:cxn ang="0">
                  <a:pos x="602" y="43"/>
                </a:cxn>
                <a:cxn ang="0">
                  <a:pos x="602" y="64"/>
                </a:cxn>
                <a:cxn ang="0">
                  <a:pos x="602" y="64"/>
                </a:cxn>
                <a:cxn ang="0">
                  <a:pos x="614" y="76"/>
                </a:cxn>
                <a:cxn ang="0">
                  <a:pos x="602" y="87"/>
                </a:cxn>
                <a:cxn ang="0">
                  <a:pos x="614" y="98"/>
                </a:cxn>
                <a:cxn ang="0">
                  <a:pos x="602" y="108"/>
                </a:cxn>
                <a:cxn ang="0">
                  <a:pos x="614" y="119"/>
                </a:cxn>
                <a:cxn ang="0">
                  <a:pos x="614" y="119"/>
                </a:cxn>
                <a:cxn ang="0">
                  <a:pos x="614" y="119"/>
                </a:cxn>
                <a:cxn ang="0">
                  <a:pos x="602" y="131"/>
                </a:cxn>
                <a:cxn ang="0">
                  <a:pos x="602" y="131"/>
                </a:cxn>
                <a:cxn ang="0">
                  <a:pos x="602" y="142"/>
                </a:cxn>
                <a:cxn ang="0">
                  <a:pos x="614" y="152"/>
                </a:cxn>
                <a:cxn ang="0">
                  <a:pos x="614" y="175"/>
                </a:cxn>
                <a:cxn ang="0">
                  <a:pos x="614" y="186"/>
                </a:cxn>
                <a:cxn ang="0">
                  <a:pos x="625" y="196"/>
                </a:cxn>
                <a:cxn ang="0">
                  <a:pos x="625" y="218"/>
                </a:cxn>
                <a:cxn ang="0">
                  <a:pos x="625" y="239"/>
                </a:cxn>
                <a:cxn ang="0">
                  <a:pos x="637" y="262"/>
                </a:cxn>
                <a:cxn ang="0">
                  <a:pos x="637" y="274"/>
                </a:cxn>
                <a:cxn ang="0">
                  <a:pos x="625" y="283"/>
                </a:cxn>
                <a:cxn ang="0">
                  <a:pos x="637" y="295"/>
                </a:cxn>
                <a:cxn ang="0">
                  <a:pos x="637" y="317"/>
                </a:cxn>
                <a:cxn ang="0">
                  <a:pos x="637" y="338"/>
                </a:cxn>
                <a:cxn ang="0">
                  <a:pos x="637" y="361"/>
                </a:cxn>
                <a:cxn ang="0">
                  <a:pos x="646" y="371"/>
                </a:cxn>
                <a:cxn ang="0">
                  <a:pos x="658" y="394"/>
                </a:cxn>
                <a:cxn ang="0">
                  <a:pos x="646" y="415"/>
                </a:cxn>
                <a:cxn ang="0">
                  <a:pos x="526" y="415"/>
                </a:cxn>
                <a:cxn ang="0">
                  <a:pos x="438" y="415"/>
                </a:cxn>
                <a:cxn ang="0">
                  <a:pos x="362" y="405"/>
                </a:cxn>
                <a:cxn ang="0">
                  <a:pos x="175" y="394"/>
                </a:cxn>
                <a:cxn ang="0">
                  <a:pos x="0" y="382"/>
                </a:cxn>
                <a:cxn ang="0">
                  <a:pos x="0" y="306"/>
                </a:cxn>
                <a:cxn ang="0">
                  <a:pos x="11" y="207"/>
                </a:cxn>
                <a:cxn ang="0">
                  <a:pos x="22" y="119"/>
                </a:cxn>
                <a:cxn ang="0">
                  <a:pos x="22" y="43"/>
                </a:cxn>
              </a:cxnLst>
              <a:rect l="0" t="0" r="r" b="b"/>
              <a:pathLst>
                <a:path w="659" h="416">
                  <a:moveTo>
                    <a:pt x="32" y="0"/>
                  </a:moveTo>
                  <a:lnTo>
                    <a:pt x="120" y="11"/>
                  </a:lnTo>
                  <a:lnTo>
                    <a:pt x="198" y="11"/>
                  </a:lnTo>
                  <a:lnTo>
                    <a:pt x="242" y="11"/>
                  </a:lnTo>
                  <a:lnTo>
                    <a:pt x="350" y="20"/>
                  </a:lnTo>
                  <a:lnTo>
                    <a:pt x="406" y="20"/>
                  </a:lnTo>
                  <a:lnTo>
                    <a:pt x="450" y="20"/>
                  </a:lnTo>
                  <a:lnTo>
                    <a:pt x="537" y="32"/>
                  </a:lnTo>
                  <a:lnTo>
                    <a:pt x="602" y="32"/>
                  </a:lnTo>
                  <a:lnTo>
                    <a:pt x="602" y="43"/>
                  </a:lnTo>
                  <a:lnTo>
                    <a:pt x="602" y="55"/>
                  </a:lnTo>
                  <a:lnTo>
                    <a:pt x="602" y="64"/>
                  </a:lnTo>
                  <a:lnTo>
                    <a:pt x="614" y="64"/>
                  </a:lnTo>
                  <a:lnTo>
                    <a:pt x="602" y="64"/>
                  </a:lnTo>
                  <a:lnTo>
                    <a:pt x="614" y="64"/>
                  </a:lnTo>
                  <a:lnTo>
                    <a:pt x="614" y="76"/>
                  </a:lnTo>
                  <a:lnTo>
                    <a:pt x="602" y="76"/>
                  </a:lnTo>
                  <a:lnTo>
                    <a:pt x="602" y="87"/>
                  </a:lnTo>
                  <a:lnTo>
                    <a:pt x="602" y="98"/>
                  </a:lnTo>
                  <a:lnTo>
                    <a:pt x="614" y="98"/>
                  </a:lnTo>
                  <a:lnTo>
                    <a:pt x="614" y="108"/>
                  </a:lnTo>
                  <a:lnTo>
                    <a:pt x="602" y="108"/>
                  </a:lnTo>
                  <a:lnTo>
                    <a:pt x="602" y="119"/>
                  </a:lnTo>
                  <a:lnTo>
                    <a:pt x="614" y="119"/>
                  </a:lnTo>
                  <a:lnTo>
                    <a:pt x="602" y="119"/>
                  </a:lnTo>
                  <a:lnTo>
                    <a:pt x="614" y="119"/>
                  </a:lnTo>
                  <a:lnTo>
                    <a:pt x="602" y="119"/>
                  </a:lnTo>
                  <a:lnTo>
                    <a:pt x="614" y="119"/>
                  </a:lnTo>
                  <a:lnTo>
                    <a:pt x="602" y="119"/>
                  </a:lnTo>
                  <a:lnTo>
                    <a:pt x="602" y="131"/>
                  </a:lnTo>
                  <a:lnTo>
                    <a:pt x="614" y="131"/>
                  </a:lnTo>
                  <a:lnTo>
                    <a:pt x="602" y="131"/>
                  </a:lnTo>
                  <a:lnTo>
                    <a:pt x="614" y="142"/>
                  </a:lnTo>
                  <a:lnTo>
                    <a:pt x="602" y="142"/>
                  </a:lnTo>
                  <a:lnTo>
                    <a:pt x="614" y="142"/>
                  </a:lnTo>
                  <a:lnTo>
                    <a:pt x="614" y="152"/>
                  </a:lnTo>
                  <a:lnTo>
                    <a:pt x="614" y="163"/>
                  </a:lnTo>
                  <a:lnTo>
                    <a:pt x="614" y="175"/>
                  </a:lnTo>
                  <a:lnTo>
                    <a:pt x="625" y="175"/>
                  </a:lnTo>
                  <a:lnTo>
                    <a:pt x="614" y="186"/>
                  </a:lnTo>
                  <a:lnTo>
                    <a:pt x="625" y="186"/>
                  </a:lnTo>
                  <a:lnTo>
                    <a:pt x="625" y="196"/>
                  </a:lnTo>
                  <a:lnTo>
                    <a:pt x="625" y="207"/>
                  </a:lnTo>
                  <a:lnTo>
                    <a:pt x="625" y="218"/>
                  </a:lnTo>
                  <a:lnTo>
                    <a:pt x="625" y="230"/>
                  </a:lnTo>
                  <a:lnTo>
                    <a:pt x="625" y="239"/>
                  </a:lnTo>
                  <a:lnTo>
                    <a:pt x="625" y="251"/>
                  </a:lnTo>
                  <a:lnTo>
                    <a:pt x="637" y="262"/>
                  </a:lnTo>
                  <a:lnTo>
                    <a:pt x="625" y="262"/>
                  </a:lnTo>
                  <a:lnTo>
                    <a:pt x="637" y="274"/>
                  </a:lnTo>
                  <a:lnTo>
                    <a:pt x="637" y="283"/>
                  </a:lnTo>
                  <a:lnTo>
                    <a:pt x="625" y="283"/>
                  </a:lnTo>
                  <a:lnTo>
                    <a:pt x="637" y="283"/>
                  </a:lnTo>
                  <a:lnTo>
                    <a:pt x="637" y="295"/>
                  </a:lnTo>
                  <a:lnTo>
                    <a:pt x="637" y="306"/>
                  </a:lnTo>
                  <a:lnTo>
                    <a:pt x="637" y="317"/>
                  </a:lnTo>
                  <a:lnTo>
                    <a:pt x="637" y="327"/>
                  </a:lnTo>
                  <a:lnTo>
                    <a:pt x="637" y="338"/>
                  </a:lnTo>
                  <a:lnTo>
                    <a:pt x="637" y="350"/>
                  </a:lnTo>
                  <a:lnTo>
                    <a:pt x="637" y="361"/>
                  </a:lnTo>
                  <a:lnTo>
                    <a:pt x="646" y="361"/>
                  </a:lnTo>
                  <a:lnTo>
                    <a:pt x="646" y="371"/>
                  </a:lnTo>
                  <a:lnTo>
                    <a:pt x="646" y="382"/>
                  </a:lnTo>
                  <a:lnTo>
                    <a:pt x="658" y="394"/>
                  </a:lnTo>
                  <a:lnTo>
                    <a:pt x="646" y="405"/>
                  </a:lnTo>
                  <a:lnTo>
                    <a:pt x="646" y="415"/>
                  </a:lnTo>
                  <a:lnTo>
                    <a:pt x="593" y="415"/>
                  </a:lnTo>
                  <a:lnTo>
                    <a:pt x="526" y="415"/>
                  </a:lnTo>
                  <a:lnTo>
                    <a:pt x="461" y="415"/>
                  </a:lnTo>
                  <a:lnTo>
                    <a:pt x="438" y="415"/>
                  </a:lnTo>
                  <a:lnTo>
                    <a:pt x="373" y="405"/>
                  </a:lnTo>
                  <a:lnTo>
                    <a:pt x="362" y="405"/>
                  </a:lnTo>
                  <a:lnTo>
                    <a:pt x="307" y="405"/>
                  </a:lnTo>
                  <a:lnTo>
                    <a:pt x="175" y="394"/>
                  </a:lnTo>
                  <a:lnTo>
                    <a:pt x="87" y="394"/>
                  </a:lnTo>
                  <a:lnTo>
                    <a:pt x="0" y="382"/>
                  </a:lnTo>
                  <a:lnTo>
                    <a:pt x="0" y="338"/>
                  </a:lnTo>
                  <a:lnTo>
                    <a:pt x="0" y="306"/>
                  </a:lnTo>
                  <a:lnTo>
                    <a:pt x="0" y="295"/>
                  </a:lnTo>
                  <a:lnTo>
                    <a:pt x="11" y="207"/>
                  </a:lnTo>
                  <a:lnTo>
                    <a:pt x="11" y="196"/>
                  </a:lnTo>
                  <a:lnTo>
                    <a:pt x="22" y="119"/>
                  </a:lnTo>
                  <a:lnTo>
                    <a:pt x="22" y="76"/>
                  </a:lnTo>
                  <a:lnTo>
                    <a:pt x="22" y="43"/>
                  </a:lnTo>
                  <a:lnTo>
                    <a:pt x="32"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5" name="Freeform 14"/>
            <p:cNvSpPr>
              <a:spLocks/>
            </p:cNvSpPr>
            <p:nvPr/>
          </p:nvSpPr>
          <p:spPr bwMode="auto">
            <a:xfrm>
              <a:off x="353" y="1044"/>
              <a:ext cx="801" cy="669"/>
            </a:xfrm>
            <a:custGeom>
              <a:avLst/>
              <a:gdLst/>
              <a:ahLst/>
              <a:cxnLst>
                <a:cxn ang="0">
                  <a:pos x="241" y="22"/>
                </a:cxn>
                <a:cxn ang="0">
                  <a:pos x="251" y="32"/>
                </a:cxn>
                <a:cxn ang="0">
                  <a:pos x="262" y="43"/>
                </a:cxn>
                <a:cxn ang="0">
                  <a:pos x="262" y="66"/>
                </a:cxn>
                <a:cxn ang="0">
                  <a:pos x="262" y="87"/>
                </a:cxn>
                <a:cxn ang="0">
                  <a:pos x="262" y="110"/>
                </a:cxn>
                <a:cxn ang="0">
                  <a:pos x="285" y="119"/>
                </a:cxn>
                <a:cxn ang="0">
                  <a:pos x="318" y="119"/>
                </a:cxn>
                <a:cxn ang="0">
                  <a:pos x="339" y="119"/>
                </a:cxn>
                <a:cxn ang="0">
                  <a:pos x="361" y="119"/>
                </a:cxn>
                <a:cxn ang="0">
                  <a:pos x="382" y="119"/>
                </a:cxn>
                <a:cxn ang="0">
                  <a:pos x="394" y="131"/>
                </a:cxn>
                <a:cxn ang="0">
                  <a:pos x="405" y="142"/>
                </a:cxn>
                <a:cxn ang="0">
                  <a:pos x="438" y="142"/>
                </a:cxn>
                <a:cxn ang="0">
                  <a:pos x="449" y="142"/>
                </a:cxn>
                <a:cxn ang="0">
                  <a:pos x="470" y="142"/>
                </a:cxn>
                <a:cxn ang="0">
                  <a:pos x="493" y="142"/>
                </a:cxn>
                <a:cxn ang="0">
                  <a:pos x="514" y="142"/>
                </a:cxn>
                <a:cxn ang="0">
                  <a:pos x="537" y="142"/>
                </a:cxn>
                <a:cxn ang="0">
                  <a:pos x="558" y="142"/>
                </a:cxn>
                <a:cxn ang="0">
                  <a:pos x="580" y="142"/>
                </a:cxn>
                <a:cxn ang="0">
                  <a:pos x="680" y="154"/>
                </a:cxn>
                <a:cxn ang="0">
                  <a:pos x="723" y="163"/>
                </a:cxn>
                <a:cxn ang="0">
                  <a:pos x="767" y="186"/>
                </a:cxn>
                <a:cxn ang="0">
                  <a:pos x="777" y="207"/>
                </a:cxn>
                <a:cxn ang="0">
                  <a:pos x="788" y="218"/>
                </a:cxn>
                <a:cxn ang="0">
                  <a:pos x="800" y="230"/>
                </a:cxn>
                <a:cxn ang="0">
                  <a:pos x="788" y="251"/>
                </a:cxn>
                <a:cxn ang="0">
                  <a:pos x="767" y="274"/>
                </a:cxn>
                <a:cxn ang="0">
                  <a:pos x="756" y="294"/>
                </a:cxn>
                <a:cxn ang="0">
                  <a:pos x="744" y="306"/>
                </a:cxn>
                <a:cxn ang="0">
                  <a:pos x="733" y="317"/>
                </a:cxn>
                <a:cxn ang="0">
                  <a:pos x="723" y="329"/>
                </a:cxn>
                <a:cxn ang="0">
                  <a:pos x="712" y="350"/>
                </a:cxn>
                <a:cxn ang="0">
                  <a:pos x="700" y="361"/>
                </a:cxn>
                <a:cxn ang="0">
                  <a:pos x="700" y="382"/>
                </a:cxn>
                <a:cxn ang="0">
                  <a:pos x="723" y="405"/>
                </a:cxn>
                <a:cxn ang="0">
                  <a:pos x="712" y="426"/>
                </a:cxn>
                <a:cxn ang="0">
                  <a:pos x="700" y="437"/>
                </a:cxn>
                <a:cxn ang="0">
                  <a:pos x="700" y="460"/>
                </a:cxn>
                <a:cxn ang="0">
                  <a:pos x="548" y="645"/>
                </a:cxn>
                <a:cxn ang="0">
                  <a:pos x="382" y="601"/>
                </a:cxn>
                <a:cxn ang="0">
                  <a:pos x="251" y="569"/>
                </a:cxn>
                <a:cxn ang="0">
                  <a:pos x="99" y="525"/>
                </a:cxn>
                <a:cxn ang="0">
                  <a:pos x="43" y="513"/>
                </a:cxn>
                <a:cxn ang="0">
                  <a:pos x="0" y="481"/>
                </a:cxn>
                <a:cxn ang="0">
                  <a:pos x="0" y="449"/>
                </a:cxn>
                <a:cxn ang="0">
                  <a:pos x="11" y="393"/>
                </a:cxn>
                <a:cxn ang="0">
                  <a:pos x="32" y="350"/>
                </a:cxn>
                <a:cxn ang="0">
                  <a:pos x="55" y="329"/>
                </a:cxn>
                <a:cxn ang="0">
                  <a:pos x="76" y="285"/>
                </a:cxn>
                <a:cxn ang="0">
                  <a:pos x="110" y="186"/>
                </a:cxn>
                <a:cxn ang="0">
                  <a:pos x="131" y="142"/>
                </a:cxn>
                <a:cxn ang="0">
                  <a:pos x="154" y="87"/>
                </a:cxn>
                <a:cxn ang="0">
                  <a:pos x="163" y="87"/>
                </a:cxn>
                <a:cxn ang="0">
                  <a:pos x="163" y="66"/>
                </a:cxn>
                <a:cxn ang="0">
                  <a:pos x="163" y="43"/>
                </a:cxn>
                <a:cxn ang="0">
                  <a:pos x="175" y="32"/>
                </a:cxn>
                <a:cxn ang="0">
                  <a:pos x="186" y="22"/>
                </a:cxn>
                <a:cxn ang="0">
                  <a:pos x="198" y="11"/>
                </a:cxn>
                <a:cxn ang="0">
                  <a:pos x="219" y="22"/>
                </a:cxn>
              </a:cxnLst>
              <a:rect l="0" t="0" r="r" b="b"/>
              <a:pathLst>
                <a:path w="801" h="669">
                  <a:moveTo>
                    <a:pt x="230" y="32"/>
                  </a:moveTo>
                  <a:lnTo>
                    <a:pt x="241" y="22"/>
                  </a:lnTo>
                  <a:lnTo>
                    <a:pt x="241" y="32"/>
                  </a:lnTo>
                  <a:lnTo>
                    <a:pt x="251" y="32"/>
                  </a:lnTo>
                  <a:lnTo>
                    <a:pt x="251" y="43"/>
                  </a:lnTo>
                  <a:lnTo>
                    <a:pt x="262" y="43"/>
                  </a:lnTo>
                  <a:lnTo>
                    <a:pt x="262" y="55"/>
                  </a:lnTo>
                  <a:lnTo>
                    <a:pt x="262" y="66"/>
                  </a:lnTo>
                  <a:lnTo>
                    <a:pt x="262" y="76"/>
                  </a:lnTo>
                  <a:lnTo>
                    <a:pt x="262" y="87"/>
                  </a:lnTo>
                  <a:lnTo>
                    <a:pt x="262" y="98"/>
                  </a:lnTo>
                  <a:lnTo>
                    <a:pt x="262" y="110"/>
                  </a:lnTo>
                  <a:lnTo>
                    <a:pt x="274" y="110"/>
                  </a:lnTo>
                  <a:lnTo>
                    <a:pt x="285" y="119"/>
                  </a:lnTo>
                  <a:lnTo>
                    <a:pt x="295" y="119"/>
                  </a:lnTo>
                  <a:lnTo>
                    <a:pt x="318" y="119"/>
                  </a:lnTo>
                  <a:lnTo>
                    <a:pt x="329" y="119"/>
                  </a:lnTo>
                  <a:lnTo>
                    <a:pt x="339" y="119"/>
                  </a:lnTo>
                  <a:lnTo>
                    <a:pt x="350" y="119"/>
                  </a:lnTo>
                  <a:lnTo>
                    <a:pt x="361" y="119"/>
                  </a:lnTo>
                  <a:lnTo>
                    <a:pt x="373" y="119"/>
                  </a:lnTo>
                  <a:lnTo>
                    <a:pt x="382" y="119"/>
                  </a:lnTo>
                  <a:lnTo>
                    <a:pt x="382" y="131"/>
                  </a:lnTo>
                  <a:lnTo>
                    <a:pt x="394" y="131"/>
                  </a:lnTo>
                  <a:lnTo>
                    <a:pt x="394" y="142"/>
                  </a:lnTo>
                  <a:lnTo>
                    <a:pt x="405" y="142"/>
                  </a:lnTo>
                  <a:lnTo>
                    <a:pt x="417" y="142"/>
                  </a:lnTo>
                  <a:lnTo>
                    <a:pt x="438" y="142"/>
                  </a:lnTo>
                  <a:lnTo>
                    <a:pt x="438" y="131"/>
                  </a:lnTo>
                  <a:lnTo>
                    <a:pt x="449" y="142"/>
                  </a:lnTo>
                  <a:lnTo>
                    <a:pt x="460" y="142"/>
                  </a:lnTo>
                  <a:lnTo>
                    <a:pt x="470" y="142"/>
                  </a:lnTo>
                  <a:lnTo>
                    <a:pt x="481" y="142"/>
                  </a:lnTo>
                  <a:lnTo>
                    <a:pt x="493" y="142"/>
                  </a:lnTo>
                  <a:lnTo>
                    <a:pt x="504" y="142"/>
                  </a:lnTo>
                  <a:lnTo>
                    <a:pt x="514" y="142"/>
                  </a:lnTo>
                  <a:lnTo>
                    <a:pt x="525" y="142"/>
                  </a:lnTo>
                  <a:lnTo>
                    <a:pt x="537" y="142"/>
                  </a:lnTo>
                  <a:lnTo>
                    <a:pt x="548" y="142"/>
                  </a:lnTo>
                  <a:lnTo>
                    <a:pt x="558" y="142"/>
                  </a:lnTo>
                  <a:lnTo>
                    <a:pt x="569" y="142"/>
                  </a:lnTo>
                  <a:lnTo>
                    <a:pt x="580" y="142"/>
                  </a:lnTo>
                  <a:lnTo>
                    <a:pt x="592" y="142"/>
                  </a:lnTo>
                  <a:lnTo>
                    <a:pt x="680" y="154"/>
                  </a:lnTo>
                  <a:lnTo>
                    <a:pt x="712" y="163"/>
                  </a:lnTo>
                  <a:lnTo>
                    <a:pt x="723" y="163"/>
                  </a:lnTo>
                  <a:lnTo>
                    <a:pt x="767" y="175"/>
                  </a:lnTo>
                  <a:lnTo>
                    <a:pt x="767" y="186"/>
                  </a:lnTo>
                  <a:lnTo>
                    <a:pt x="777" y="197"/>
                  </a:lnTo>
                  <a:lnTo>
                    <a:pt x="777" y="207"/>
                  </a:lnTo>
                  <a:lnTo>
                    <a:pt x="788" y="207"/>
                  </a:lnTo>
                  <a:lnTo>
                    <a:pt x="788" y="218"/>
                  </a:lnTo>
                  <a:lnTo>
                    <a:pt x="788" y="230"/>
                  </a:lnTo>
                  <a:lnTo>
                    <a:pt x="800" y="230"/>
                  </a:lnTo>
                  <a:lnTo>
                    <a:pt x="788" y="241"/>
                  </a:lnTo>
                  <a:lnTo>
                    <a:pt x="788" y="251"/>
                  </a:lnTo>
                  <a:lnTo>
                    <a:pt x="767" y="262"/>
                  </a:lnTo>
                  <a:lnTo>
                    <a:pt x="767" y="274"/>
                  </a:lnTo>
                  <a:lnTo>
                    <a:pt x="756" y="285"/>
                  </a:lnTo>
                  <a:lnTo>
                    <a:pt x="756" y="294"/>
                  </a:lnTo>
                  <a:lnTo>
                    <a:pt x="744" y="294"/>
                  </a:lnTo>
                  <a:lnTo>
                    <a:pt x="744" y="306"/>
                  </a:lnTo>
                  <a:lnTo>
                    <a:pt x="744" y="317"/>
                  </a:lnTo>
                  <a:lnTo>
                    <a:pt x="733" y="317"/>
                  </a:lnTo>
                  <a:lnTo>
                    <a:pt x="733" y="329"/>
                  </a:lnTo>
                  <a:lnTo>
                    <a:pt x="723" y="329"/>
                  </a:lnTo>
                  <a:lnTo>
                    <a:pt x="723" y="338"/>
                  </a:lnTo>
                  <a:lnTo>
                    <a:pt x="712" y="350"/>
                  </a:lnTo>
                  <a:lnTo>
                    <a:pt x="700" y="350"/>
                  </a:lnTo>
                  <a:lnTo>
                    <a:pt x="700" y="361"/>
                  </a:lnTo>
                  <a:lnTo>
                    <a:pt x="700" y="373"/>
                  </a:lnTo>
                  <a:lnTo>
                    <a:pt x="700" y="382"/>
                  </a:lnTo>
                  <a:lnTo>
                    <a:pt x="712" y="393"/>
                  </a:lnTo>
                  <a:lnTo>
                    <a:pt x="723" y="405"/>
                  </a:lnTo>
                  <a:lnTo>
                    <a:pt x="712" y="416"/>
                  </a:lnTo>
                  <a:lnTo>
                    <a:pt x="712" y="426"/>
                  </a:lnTo>
                  <a:lnTo>
                    <a:pt x="712" y="437"/>
                  </a:lnTo>
                  <a:lnTo>
                    <a:pt x="700" y="437"/>
                  </a:lnTo>
                  <a:lnTo>
                    <a:pt x="700" y="449"/>
                  </a:lnTo>
                  <a:lnTo>
                    <a:pt x="700" y="460"/>
                  </a:lnTo>
                  <a:lnTo>
                    <a:pt x="657" y="668"/>
                  </a:lnTo>
                  <a:lnTo>
                    <a:pt x="548" y="645"/>
                  </a:lnTo>
                  <a:lnTo>
                    <a:pt x="449" y="612"/>
                  </a:lnTo>
                  <a:lnTo>
                    <a:pt x="382" y="601"/>
                  </a:lnTo>
                  <a:lnTo>
                    <a:pt x="306" y="580"/>
                  </a:lnTo>
                  <a:lnTo>
                    <a:pt x="251" y="569"/>
                  </a:lnTo>
                  <a:lnTo>
                    <a:pt x="186" y="548"/>
                  </a:lnTo>
                  <a:lnTo>
                    <a:pt x="99" y="525"/>
                  </a:lnTo>
                  <a:lnTo>
                    <a:pt x="76" y="525"/>
                  </a:lnTo>
                  <a:lnTo>
                    <a:pt x="43" y="513"/>
                  </a:lnTo>
                  <a:lnTo>
                    <a:pt x="11" y="504"/>
                  </a:lnTo>
                  <a:lnTo>
                    <a:pt x="0" y="481"/>
                  </a:lnTo>
                  <a:lnTo>
                    <a:pt x="0" y="470"/>
                  </a:lnTo>
                  <a:lnTo>
                    <a:pt x="0" y="449"/>
                  </a:lnTo>
                  <a:lnTo>
                    <a:pt x="11" y="426"/>
                  </a:lnTo>
                  <a:lnTo>
                    <a:pt x="11" y="393"/>
                  </a:lnTo>
                  <a:lnTo>
                    <a:pt x="22" y="382"/>
                  </a:lnTo>
                  <a:lnTo>
                    <a:pt x="32" y="350"/>
                  </a:lnTo>
                  <a:lnTo>
                    <a:pt x="32" y="338"/>
                  </a:lnTo>
                  <a:lnTo>
                    <a:pt x="55" y="329"/>
                  </a:lnTo>
                  <a:lnTo>
                    <a:pt x="66" y="306"/>
                  </a:lnTo>
                  <a:lnTo>
                    <a:pt x="76" y="285"/>
                  </a:lnTo>
                  <a:lnTo>
                    <a:pt x="99" y="230"/>
                  </a:lnTo>
                  <a:lnTo>
                    <a:pt x="110" y="186"/>
                  </a:lnTo>
                  <a:lnTo>
                    <a:pt x="120" y="163"/>
                  </a:lnTo>
                  <a:lnTo>
                    <a:pt x="131" y="142"/>
                  </a:lnTo>
                  <a:lnTo>
                    <a:pt x="142" y="110"/>
                  </a:lnTo>
                  <a:lnTo>
                    <a:pt x="154" y="87"/>
                  </a:lnTo>
                  <a:lnTo>
                    <a:pt x="154" y="98"/>
                  </a:lnTo>
                  <a:lnTo>
                    <a:pt x="163" y="87"/>
                  </a:lnTo>
                  <a:lnTo>
                    <a:pt x="154" y="76"/>
                  </a:lnTo>
                  <a:lnTo>
                    <a:pt x="163" y="66"/>
                  </a:lnTo>
                  <a:lnTo>
                    <a:pt x="163" y="55"/>
                  </a:lnTo>
                  <a:lnTo>
                    <a:pt x="163" y="43"/>
                  </a:lnTo>
                  <a:lnTo>
                    <a:pt x="163" y="32"/>
                  </a:lnTo>
                  <a:lnTo>
                    <a:pt x="175" y="32"/>
                  </a:lnTo>
                  <a:lnTo>
                    <a:pt x="175" y="0"/>
                  </a:lnTo>
                  <a:lnTo>
                    <a:pt x="186" y="22"/>
                  </a:lnTo>
                  <a:lnTo>
                    <a:pt x="186" y="11"/>
                  </a:lnTo>
                  <a:lnTo>
                    <a:pt x="198" y="11"/>
                  </a:lnTo>
                  <a:lnTo>
                    <a:pt x="219" y="11"/>
                  </a:lnTo>
                  <a:lnTo>
                    <a:pt x="219" y="22"/>
                  </a:lnTo>
                  <a:lnTo>
                    <a:pt x="230" y="3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6" name="Freeform 15"/>
            <p:cNvSpPr>
              <a:spLocks/>
            </p:cNvSpPr>
            <p:nvPr/>
          </p:nvSpPr>
          <p:spPr bwMode="auto">
            <a:xfrm>
              <a:off x="3418" y="1218"/>
              <a:ext cx="572" cy="297"/>
            </a:xfrm>
            <a:custGeom>
              <a:avLst/>
              <a:gdLst/>
              <a:ahLst/>
              <a:cxnLst>
                <a:cxn ang="0">
                  <a:pos x="252" y="274"/>
                </a:cxn>
                <a:cxn ang="0">
                  <a:pos x="252" y="252"/>
                </a:cxn>
                <a:cxn ang="0">
                  <a:pos x="231" y="263"/>
                </a:cxn>
                <a:cxn ang="0">
                  <a:pos x="242" y="252"/>
                </a:cxn>
                <a:cxn ang="0">
                  <a:pos x="242" y="231"/>
                </a:cxn>
                <a:cxn ang="0">
                  <a:pos x="231" y="219"/>
                </a:cxn>
                <a:cxn ang="0">
                  <a:pos x="219" y="208"/>
                </a:cxn>
                <a:cxn ang="0">
                  <a:pos x="208" y="198"/>
                </a:cxn>
                <a:cxn ang="0">
                  <a:pos x="187" y="187"/>
                </a:cxn>
                <a:cxn ang="0">
                  <a:pos x="164" y="187"/>
                </a:cxn>
                <a:cxn ang="0">
                  <a:pos x="143" y="187"/>
                </a:cxn>
                <a:cxn ang="0">
                  <a:pos x="120" y="175"/>
                </a:cxn>
                <a:cxn ang="0">
                  <a:pos x="32" y="154"/>
                </a:cxn>
                <a:cxn ang="0">
                  <a:pos x="22" y="143"/>
                </a:cxn>
                <a:cxn ang="0">
                  <a:pos x="11" y="131"/>
                </a:cxn>
                <a:cxn ang="0">
                  <a:pos x="11" y="131"/>
                </a:cxn>
                <a:cxn ang="0">
                  <a:pos x="32" y="110"/>
                </a:cxn>
                <a:cxn ang="0">
                  <a:pos x="55" y="87"/>
                </a:cxn>
                <a:cxn ang="0">
                  <a:pos x="110" y="76"/>
                </a:cxn>
                <a:cxn ang="0">
                  <a:pos x="120" y="66"/>
                </a:cxn>
                <a:cxn ang="0">
                  <a:pos x="131" y="43"/>
                </a:cxn>
                <a:cxn ang="0">
                  <a:pos x="154" y="43"/>
                </a:cxn>
                <a:cxn ang="0">
                  <a:pos x="164" y="22"/>
                </a:cxn>
                <a:cxn ang="0">
                  <a:pos x="187" y="0"/>
                </a:cxn>
                <a:cxn ang="0">
                  <a:pos x="231" y="0"/>
                </a:cxn>
                <a:cxn ang="0">
                  <a:pos x="208" y="11"/>
                </a:cxn>
                <a:cxn ang="0">
                  <a:pos x="175" y="66"/>
                </a:cxn>
                <a:cxn ang="0">
                  <a:pos x="164" y="55"/>
                </a:cxn>
                <a:cxn ang="0">
                  <a:pos x="164" y="76"/>
                </a:cxn>
                <a:cxn ang="0">
                  <a:pos x="198" y="66"/>
                </a:cxn>
                <a:cxn ang="0">
                  <a:pos x="219" y="66"/>
                </a:cxn>
                <a:cxn ang="0">
                  <a:pos x="263" y="120"/>
                </a:cxn>
                <a:cxn ang="0">
                  <a:pos x="296" y="110"/>
                </a:cxn>
                <a:cxn ang="0">
                  <a:pos x="318" y="110"/>
                </a:cxn>
                <a:cxn ang="0">
                  <a:pos x="351" y="99"/>
                </a:cxn>
                <a:cxn ang="0">
                  <a:pos x="395" y="76"/>
                </a:cxn>
                <a:cxn ang="0">
                  <a:pos x="450" y="66"/>
                </a:cxn>
                <a:cxn ang="0">
                  <a:pos x="471" y="76"/>
                </a:cxn>
                <a:cxn ang="0">
                  <a:pos x="471" y="99"/>
                </a:cxn>
                <a:cxn ang="0">
                  <a:pos x="494" y="110"/>
                </a:cxn>
                <a:cxn ang="0">
                  <a:pos x="515" y="110"/>
                </a:cxn>
                <a:cxn ang="0">
                  <a:pos x="538" y="99"/>
                </a:cxn>
                <a:cxn ang="0">
                  <a:pos x="538" y="131"/>
                </a:cxn>
                <a:cxn ang="0">
                  <a:pos x="559" y="131"/>
                </a:cxn>
                <a:cxn ang="0">
                  <a:pos x="571" y="154"/>
                </a:cxn>
                <a:cxn ang="0">
                  <a:pos x="538" y="154"/>
                </a:cxn>
                <a:cxn ang="0">
                  <a:pos x="515" y="154"/>
                </a:cxn>
                <a:cxn ang="0">
                  <a:pos x="506" y="175"/>
                </a:cxn>
                <a:cxn ang="0">
                  <a:pos x="471" y="164"/>
                </a:cxn>
                <a:cxn ang="0">
                  <a:pos x="439" y="154"/>
                </a:cxn>
                <a:cxn ang="0">
                  <a:pos x="406" y="175"/>
                </a:cxn>
                <a:cxn ang="0">
                  <a:pos x="383" y="175"/>
                </a:cxn>
                <a:cxn ang="0">
                  <a:pos x="362" y="187"/>
                </a:cxn>
                <a:cxn ang="0">
                  <a:pos x="351" y="198"/>
                </a:cxn>
                <a:cxn ang="0">
                  <a:pos x="339" y="208"/>
                </a:cxn>
                <a:cxn ang="0">
                  <a:pos x="330" y="208"/>
                </a:cxn>
                <a:cxn ang="0">
                  <a:pos x="330" y="198"/>
                </a:cxn>
                <a:cxn ang="0">
                  <a:pos x="296" y="219"/>
                </a:cxn>
                <a:cxn ang="0">
                  <a:pos x="286" y="252"/>
                </a:cxn>
                <a:cxn ang="0">
                  <a:pos x="263" y="296"/>
                </a:cxn>
              </a:cxnLst>
              <a:rect l="0" t="0" r="r" b="b"/>
              <a:pathLst>
                <a:path w="572" h="297">
                  <a:moveTo>
                    <a:pt x="252" y="286"/>
                  </a:moveTo>
                  <a:lnTo>
                    <a:pt x="252" y="274"/>
                  </a:lnTo>
                  <a:lnTo>
                    <a:pt x="252" y="263"/>
                  </a:lnTo>
                  <a:lnTo>
                    <a:pt x="252" y="252"/>
                  </a:lnTo>
                  <a:lnTo>
                    <a:pt x="242" y="263"/>
                  </a:lnTo>
                  <a:lnTo>
                    <a:pt x="231" y="263"/>
                  </a:lnTo>
                  <a:lnTo>
                    <a:pt x="231" y="252"/>
                  </a:lnTo>
                  <a:lnTo>
                    <a:pt x="242" y="252"/>
                  </a:lnTo>
                  <a:lnTo>
                    <a:pt x="242" y="242"/>
                  </a:lnTo>
                  <a:lnTo>
                    <a:pt x="242" y="231"/>
                  </a:lnTo>
                  <a:lnTo>
                    <a:pt x="242" y="219"/>
                  </a:lnTo>
                  <a:lnTo>
                    <a:pt x="231" y="219"/>
                  </a:lnTo>
                  <a:lnTo>
                    <a:pt x="231" y="208"/>
                  </a:lnTo>
                  <a:lnTo>
                    <a:pt x="219" y="208"/>
                  </a:lnTo>
                  <a:lnTo>
                    <a:pt x="208" y="208"/>
                  </a:lnTo>
                  <a:lnTo>
                    <a:pt x="208" y="198"/>
                  </a:lnTo>
                  <a:lnTo>
                    <a:pt x="198" y="187"/>
                  </a:lnTo>
                  <a:lnTo>
                    <a:pt x="187" y="187"/>
                  </a:lnTo>
                  <a:lnTo>
                    <a:pt x="175" y="187"/>
                  </a:lnTo>
                  <a:lnTo>
                    <a:pt x="164" y="187"/>
                  </a:lnTo>
                  <a:lnTo>
                    <a:pt x="154" y="187"/>
                  </a:lnTo>
                  <a:lnTo>
                    <a:pt x="143" y="187"/>
                  </a:lnTo>
                  <a:lnTo>
                    <a:pt x="131" y="175"/>
                  </a:lnTo>
                  <a:lnTo>
                    <a:pt x="120" y="175"/>
                  </a:lnTo>
                  <a:lnTo>
                    <a:pt x="43" y="154"/>
                  </a:lnTo>
                  <a:lnTo>
                    <a:pt x="32" y="154"/>
                  </a:lnTo>
                  <a:lnTo>
                    <a:pt x="32" y="143"/>
                  </a:lnTo>
                  <a:lnTo>
                    <a:pt x="22" y="143"/>
                  </a:lnTo>
                  <a:lnTo>
                    <a:pt x="22" y="131"/>
                  </a:lnTo>
                  <a:lnTo>
                    <a:pt x="11" y="131"/>
                  </a:lnTo>
                  <a:lnTo>
                    <a:pt x="11" y="120"/>
                  </a:lnTo>
                  <a:lnTo>
                    <a:pt x="11" y="131"/>
                  </a:lnTo>
                  <a:lnTo>
                    <a:pt x="0" y="120"/>
                  </a:lnTo>
                  <a:lnTo>
                    <a:pt x="32" y="110"/>
                  </a:lnTo>
                  <a:lnTo>
                    <a:pt x="43" y="99"/>
                  </a:lnTo>
                  <a:lnTo>
                    <a:pt x="55" y="87"/>
                  </a:lnTo>
                  <a:lnTo>
                    <a:pt x="87" y="87"/>
                  </a:lnTo>
                  <a:lnTo>
                    <a:pt x="110" y="76"/>
                  </a:lnTo>
                  <a:lnTo>
                    <a:pt x="110" y="66"/>
                  </a:lnTo>
                  <a:lnTo>
                    <a:pt x="120" y="66"/>
                  </a:lnTo>
                  <a:lnTo>
                    <a:pt x="131" y="55"/>
                  </a:lnTo>
                  <a:lnTo>
                    <a:pt x="131" y="43"/>
                  </a:lnTo>
                  <a:lnTo>
                    <a:pt x="154" y="32"/>
                  </a:lnTo>
                  <a:lnTo>
                    <a:pt x="154" y="43"/>
                  </a:lnTo>
                  <a:lnTo>
                    <a:pt x="154" y="32"/>
                  </a:lnTo>
                  <a:lnTo>
                    <a:pt x="164" y="22"/>
                  </a:lnTo>
                  <a:lnTo>
                    <a:pt x="164" y="11"/>
                  </a:lnTo>
                  <a:lnTo>
                    <a:pt x="187" y="0"/>
                  </a:lnTo>
                  <a:lnTo>
                    <a:pt x="219" y="0"/>
                  </a:lnTo>
                  <a:lnTo>
                    <a:pt x="231" y="0"/>
                  </a:lnTo>
                  <a:lnTo>
                    <a:pt x="231" y="11"/>
                  </a:lnTo>
                  <a:lnTo>
                    <a:pt x="208" y="11"/>
                  </a:lnTo>
                  <a:lnTo>
                    <a:pt x="187" y="32"/>
                  </a:lnTo>
                  <a:lnTo>
                    <a:pt x="175" y="66"/>
                  </a:lnTo>
                  <a:lnTo>
                    <a:pt x="164" y="43"/>
                  </a:lnTo>
                  <a:lnTo>
                    <a:pt x="164" y="55"/>
                  </a:lnTo>
                  <a:lnTo>
                    <a:pt x="175" y="66"/>
                  </a:lnTo>
                  <a:lnTo>
                    <a:pt x="164" y="76"/>
                  </a:lnTo>
                  <a:lnTo>
                    <a:pt x="175" y="87"/>
                  </a:lnTo>
                  <a:lnTo>
                    <a:pt x="198" y="66"/>
                  </a:lnTo>
                  <a:lnTo>
                    <a:pt x="208" y="66"/>
                  </a:lnTo>
                  <a:lnTo>
                    <a:pt x="219" y="66"/>
                  </a:lnTo>
                  <a:lnTo>
                    <a:pt x="242" y="76"/>
                  </a:lnTo>
                  <a:lnTo>
                    <a:pt x="263" y="120"/>
                  </a:lnTo>
                  <a:lnTo>
                    <a:pt x="286" y="110"/>
                  </a:lnTo>
                  <a:lnTo>
                    <a:pt x="296" y="110"/>
                  </a:lnTo>
                  <a:lnTo>
                    <a:pt x="307" y="120"/>
                  </a:lnTo>
                  <a:lnTo>
                    <a:pt x="318" y="110"/>
                  </a:lnTo>
                  <a:lnTo>
                    <a:pt x="330" y="120"/>
                  </a:lnTo>
                  <a:lnTo>
                    <a:pt x="351" y="99"/>
                  </a:lnTo>
                  <a:lnTo>
                    <a:pt x="374" y="87"/>
                  </a:lnTo>
                  <a:lnTo>
                    <a:pt x="395" y="76"/>
                  </a:lnTo>
                  <a:lnTo>
                    <a:pt x="427" y="76"/>
                  </a:lnTo>
                  <a:lnTo>
                    <a:pt x="450" y="66"/>
                  </a:lnTo>
                  <a:lnTo>
                    <a:pt x="471" y="66"/>
                  </a:lnTo>
                  <a:lnTo>
                    <a:pt x="471" y="76"/>
                  </a:lnTo>
                  <a:lnTo>
                    <a:pt x="471" y="87"/>
                  </a:lnTo>
                  <a:lnTo>
                    <a:pt x="471" y="99"/>
                  </a:lnTo>
                  <a:lnTo>
                    <a:pt x="483" y="99"/>
                  </a:lnTo>
                  <a:lnTo>
                    <a:pt x="494" y="110"/>
                  </a:lnTo>
                  <a:lnTo>
                    <a:pt x="506" y="99"/>
                  </a:lnTo>
                  <a:lnTo>
                    <a:pt x="515" y="110"/>
                  </a:lnTo>
                  <a:lnTo>
                    <a:pt x="527" y="99"/>
                  </a:lnTo>
                  <a:lnTo>
                    <a:pt x="538" y="99"/>
                  </a:lnTo>
                  <a:lnTo>
                    <a:pt x="549" y="120"/>
                  </a:lnTo>
                  <a:lnTo>
                    <a:pt x="538" y="131"/>
                  </a:lnTo>
                  <a:lnTo>
                    <a:pt x="549" y="131"/>
                  </a:lnTo>
                  <a:lnTo>
                    <a:pt x="559" y="131"/>
                  </a:lnTo>
                  <a:lnTo>
                    <a:pt x="559" y="143"/>
                  </a:lnTo>
                  <a:lnTo>
                    <a:pt x="571" y="154"/>
                  </a:lnTo>
                  <a:lnTo>
                    <a:pt x="559" y="154"/>
                  </a:lnTo>
                  <a:lnTo>
                    <a:pt x="538" y="154"/>
                  </a:lnTo>
                  <a:lnTo>
                    <a:pt x="527" y="164"/>
                  </a:lnTo>
                  <a:lnTo>
                    <a:pt x="515" y="154"/>
                  </a:lnTo>
                  <a:lnTo>
                    <a:pt x="506" y="154"/>
                  </a:lnTo>
                  <a:lnTo>
                    <a:pt x="506" y="175"/>
                  </a:lnTo>
                  <a:lnTo>
                    <a:pt x="494" y="175"/>
                  </a:lnTo>
                  <a:lnTo>
                    <a:pt x="471" y="164"/>
                  </a:lnTo>
                  <a:lnTo>
                    <a:pt x="450" y="154"/>
                  </a:lnTo>
                  <a:lnTo>
                    <a:pt x="439" y="154"/>
                  </a:lnTo>
                  <a:lnTo>
                    <a:pt x="427" y="175"/>
                  </a:lnTo>
                  <a:lnTo>
                    <a:pt x="406" y="175"/>
                  </a:lnTo>
                  <a:lnTo>
                    <a:pt x="395" y="175"/>
                  </a:lnTo>
                  <a:lnTo>
                    <a:pt x="383" y="175"/>
                  </a:lnTo>
                  <a:lnTo>
                    <a:pt x="374" y="175"/>
                  </a:lnTo>
                  <a:lnTo>
                    <a:pt x="362" y="187"/>
                  </a:lnTo>
                  <a:lnTo>
                    <a:pt x="362" y="198"/>
                  </a:lnTo>
                  <a:lnTo>
                    <a:pt x="351" y="198"/>
                  </a:lnTo>
                  <a:lnTo>
                    <a:pt x="351" y="208"/>
                  </a:lnTo>
                  <a:lnTo>
                    <a:pt x="339" y="208"/>
                  </a:lnTo>
                  <a:lnTo>
                    <a:pt x="339" y="219"/>
                  </a:lnTo>
                  <a:lnTo>
                    <a:pt x="330" y="208"/>
                  </a:lnTo>
                  <a:lnTo>
                    <a:pt x="339" y="198"/>
                  </a:lnTo>
                  <a:lnTo>
                    <a:pt x="330" y="198"/>
                  </a:lnTo>
                  <a:lnTo>
                    <a:pt x="318" y="208"/>
                  </a:lnTo>
                  <a:lnTo>
                    <a:pt x="296" y="219"/>
                  </a:lnTo>
                  <a:lnTo>
                    <a:pt x="286" y="231"/>
                  </a:lnTo>
                  <a:lnTo>
                    <a:pt x="286" y="252"/>
                  </a:lnTo>
                  <a:lnTo>
                    <a:pt x="263" y="286"/>
                  </a:lnTo>
                  <a:lnTo>
                    <a:pt x="263" y="296"/>
                  </a:lnTo>
                  <a:lnTo>
                    <a:pt x="252" y="286"/>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7" name="Freeform 16"/>
            <p:cNvSpPr>
              <a:spLocks/>
            </p:cNvSpPr>
            <p:nvPr/>
          </p:nvSpPr>
          <p:spPr bwMode="auto">
            <a:xfrm>
              <a:off x="5049" y="1272"/>
              <a:ext cx="166" cy="342"/>
            </a:xfrm>
            <a:custGeom>
              <a:avLst/>
              <a:gdLst/>
              <a:ahLst/>
              <a:cxnLst>
                <a:cxn ang="0">
                  <a:pos x="44" y="32"/>
                </a:cxn>
                <a:cxn ang="0">
                  <a:pos x="44" y="11"/>
                </a:cxn>
                <a:cxn ang="0">
                  <a:pos x="65" y="0"/>
                </a:cxn>
                <a:cxn ang="0">
                  <a:pos x="99" y="120"/>
                </a:cxn>
                <a:cxn ang="0">
                  <a:pos x="132" y="208"/>
                </a:cxn>
                <a:cxn ang="0">
                  <a:pos x="132" y="231"/>
                </a:cxn>
                <a:cxn ang="0">
                  <a:pos x="143" y="241"/>
                </a:cxn>
                <a:cxn ang="0">
                  <a:pos x="153" y="252"/>
                </a:cxn>
                <a:cxn ang="0">
                  <a:pos x="153" y="264"/>
                </a:cxn>
                <a:cxn ang="0">
                  <a:pos x="153" y="264"/>
                </a:cxn>
                <a:cxn ang="0">
                  <a:pos x="165" y="285"/>
                </a:cxn>
                <a:cxn ang="0">
                  <a:pos x="143" y="296"/>
                </a:cxn>
                <a:cxn ang="0">
                  <a:pos x="132" y="308"/>
                </a:cxn>
                <a:cxn ang="0">
                  <a:pos x="120" y="319"/>
                </a:cxn>
                <a:cxn ang="0">
                  <a:pos x="32" y="329"/>
                </a:cxn>
                <a:cxn ang="0">
                  <a:pos x="21" y="329"/>
                </a:cxn>
                <a:cxn ang="0">
                  <a:pos x="11" y="319"/>
                </a:cxn>
                <a:cxn ang="0">
                  <a:pos x="11" y="296"/>
                </a:cxn>
                <a:cxn ang="0">
                  <a:pos x="11" y="275"/>
                </a:cxn>
                <a:cxn ang="0">
                  <a:pos x="0" y="252"/>
                </a:cxn>
                <a:cxn ang="0">
                  <a:pos x="0" y="241"/>
                </a:cxn>
                <a:cxn ang="0">
                  <a:pos x="11" y="231"/>
                </a:cxn>
                <a:cxn ang="0">
                  <a:pos x="11" y="208"/>
                </a:cxn>
                <a:cxn ang="0">
                  <a:pos x="11" y="187"/>
                </a:cxn>
                <a:cxn ang="0">
                  <a:pos x="11" y="176"/>
                </a:cxn>
                <a:cxn ang="0">
                  <a:pos x="21" y="164"/>
                </a:cxn>
                <a:cxn ang="0">
                  <a:pos x="11" y="153"/>
                </a:cxn>
                <a:cxn ang="0">
                  <a:pos x="11" y="132"/>
                </a:cxn>
                <a:cxn ang="0">
                  <a:pos x="32" y="132"/>
                </a:cxn>
                <a:cxn ang="0">
                  <a:pos x="44" y="109"/>
                </a:cxn>
                <a:cxn ang="0">
                  <a:pos x="44" y="88"/>
                </a:cxn>
                <a:cxn ang="0">
                  <a:pos x="32" y="76"/>
                </a:cxn>
                <a:cxn ang="0">
                  <a:pos x="44" y="55"/>
                </a:cxn>
                <a:cxn ang="0">
                  <a:pos x="32" y="44"/>
                </a:cxn>
              </a:cxnLst>
              <a:rect l="0" t="0" r="r" b="b"/>
              <a:pathLst>
                <a:path w="166" h="342">
                  <a:moveTo>
                    <a:pt x="44" y="44"/>
                  </a:moveTo>
                  <a:lnTo>
                    <a:pt x="44" y="32"/>
                  </a:lnTo>
                  <a:lnTo>
                    <a:pt x="44" y="21"/>
                  </a:lnTo>
                  <a:lnTo>
                    <a:pt x="44" y="11"/>
                  </a:lnTo>
                  <a:lnTo>
                    <a:pt x="55" y="0"/>
                  </a:lnTo>
                  <a:lnTo>
                    <a:pt x="65" y="0"/>
                  </a:lnTo>
                  <a:lnTo>
                    <a:pt x="88" y="76"/>
                  </a:lnTo>
                  <a:lnTo>
                    <a:pt x="99" y="120"/>
                  </a:lnTo>
                  <a:lnTo>
                    <a:pt x="120" y="176"/>
                  </a:lnTo>
                  <a:lnTo>
                    <a:pt x="132" y="208"/>
                  </a:lnTo>
                  <a:lnTo>
                    <a:pt x="132" y="220"/>
                  </a:lnTo>
                  <a:lnTo>
                    <a:pt x="132" y="231"/>
                  </a:lnTo>
                  <a:lnTo>
                    <a:pt x="143" y="231"/>
                  </a:lnTo>
                  <a:lnTo>
                    <a:pt x="143" y="241"/>
                  </a:lnTo>
                  <a:lnTo>
                    <a:pt x="153" y="241"/>
                  </a:lnTo>
                  <a:lnTo>
                    <a:pt x="153" y="252"/>
                  </a:lnTo>
                  <a:lnTo>
                    <a:pt x="143" y="252"/>
                  </a:lnTo>
                  <a:lnTo>
                    <a:pt x="153" y="264"/>
                  </a:lnTo>
                  <a:lnTo>
                    <a:pt x="143" y="264"/>
                  </a:lnTo>
                  <a:lnTo>
                    <a:pt x="153" y="264"/>
                  </a:lnTo>
                  <a:lnTo>
                    <a:pt x="165" y="264"/>
                  </a:lnTo>
                  <a:lnTo>
                    <a:pt x="165" y="285"/>
                  </a:lnTo>
                  <a:lnTo>
                    <a:pt x="153" y="285"/>
                  </a:lnTo>
                  <a:lnTo>
                    <a:pt x="143" y="296"/>
                  </a:lnTo>
                  <a:lnTo>
                    <a:pt x="132" y="296"/>
                  </a:lnTo>
                  <a:lnTo>
                    <a:pt x="132" y="308"/>
                  </a:lnTo>
                  <a:lnTo>
                    <a:pt x="120" y="308"/>
                  </a:lnTo>
                  <a:lnTo>
                    <a:pt x="120" y="319"/>
                  </a:lnTo>
                  <a:lnTo>
                    <a:pt x="65" y="329"/>
                  </a:lnTo>
                  <a:lnTo>
                    <a:pt x="32" y="329"/>
                  </a:lnTo>
                  <a:lnTo>
                    <a:pt x="21" y="341"/>
                  </a:lnTo>
                  <a:lnTo>
                    <a:pt x="21" y="329"/>
                  </a:lnTo>
                  <a:lnTo>
                    <a:pt x="11" y="329"/>
                  </a:lnTo>
                  <a:lnTo>
                    <a:pt x="11" y="319"/>
                  </a:lnTo>
                  <a:lnTo>
                    <a:pt x="11" y="308"/>
                  </a:lnTo>
                  <a:lnTo>
                    <a:pt x="11" y="296"/>
                  </a:lnTo>
                  <a:lnTo>
                    <a:pt x="11" y="285"/>
                  </a:lnTo>
                  <a:lnTo>
                    <a:pt x="11" y="275"/>
                  </a:lnTo>
                  <a:lnTo>
                    <a:pt x="11" y="264"/>
                  </a:lnTo>
                  <a:lnTo>
                    <a:pt x="0" y="252"/>
                  </a:lnTo>
                  <a:lnTo>
                    <a:pt x="11" y="252"/>
                  </a:lnTo>
                  <a:lnTo>
                    <a:pt x="0" y="241"/>
                  </a:lnTo>
                  <a:lnTo>
                    <a:pt x="0" y="231"/>
                  </a:lnTo>
                  <a:lnTo>
                    <a:pt x="11" y="231"/>
                  </a:lnTo>
                  <a:lnTo>
                    <a:pt x="11" y="220"/>
                  </a:lnTo>
                  <a:lnTo>
                    <a:pt x="11" y="208"/>
                  </a:lnTo>
                  <a:lnTo>
                    <a:pt x="11" y="197"/>
                  </a:lnTo>
                  <a:lnTo>
                    <a:pt x="11" y="187"/>
                  </a:lnTo>
                  <a:lnTo>
                    <a:pt x="21" y="176"/>
                  </a:lnTo>
                  <a:lnTo>
                    <a:pt x="11" y="176"/>
                  </a:lnTo>
                  <a:lnTo>
                    <a:pt x="21" y="176"/>
                  </a:lnTo>
                  <a:lnTo>
                    <a:pt x="21" y="164"/>
                  </a:lnTo>
                  <a:lnTo>
                    <a:pt x="21" y="153"/>
                  </a:lnTo>
                  <a:lnTo>
                    <a:pt x="11" y="153"/>
                  </a:lnTo>
                  <a:lnTo>
                    <a:pt x="11" y="143"/>
                  </a:lnTo>
                  <a:lnTo>
                    <a:pt x="11" y="132"/>
                  </a:lnTo>
                  <a:lnTo>
                    <a:pt x="21" y="132"/>
                  </a:lnTo>
                  <a:lnTo>
                    <a:pt x="32" y="132"/>
                  </a:lnTo>
                  <a:lnTo>
                    <a:pt x="32" y="120"/>
                  </a:lnTo>
                  <a:lnTo>
                    <a:pt x="44" y="109"/>
                  </a:lnTo>
                  <a:lnTo>
                    <a:pt x="44" y="99"/>
                  </a:lnTo>
                  <a:lnTo>
                    <a:pt x="44" y="88"/>
                  </a:lnTo>
                  <a:lnTo>
                    <a:pt x="44" y="76"/>
                  </a:lnTo>
                  <a:lnTo>
                    <a:pt x="32" y="76"/>
                  </a:lnTo>
                  <a:lnTo>
                    <a:pt x="44" y="65"/>
                  </a:lnTo>
                  <a:lnTo>
                    <a:pt x="44" y="55"/>
                  </a:lnTo>
                  <a:lnTo>
                    <a:pt x="44" y="44"/>
                  </a:lnTo>
                  <a:lnTo>
                    <a:pt x="32" y="44"/>
                  </a:lnTo>
                  <a:lnTo>
                    <a:pt x="44" y="44"/>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8" name="Freeform 17"/>
            <p:cNvSpPr>
              <a:spLocks/>
            </p:cNvSpPr>
            <p:nvPr/>
          </p:nvSpPr>
          <p:spPr bwMode="auto">
            <a:xfrm>
              <a:off x="3212" y="1294"/>
              <a:ext cx="525" cy="562"/>
            </a:xfrm>
            <a:custGeom>
              <a:avLst/>
              <a:gdLst/>
              <a:ahLst/>
              <a:cxnLst>
                <a:cxn ang="0">
                  <a:pos x="64" y="34"/>
                </a:cxn>
                <a:cxn ang="0">
                  <a:pos x="174" y="0"/>
                </a:cxn>
                <a:cxn ang="0">
                  <a:pos x="186" y="34"/>
                </a:cxn>
                <a:cxn ang="0">
                  <a:pos x="218" y="55"/>
                </a:cxn>
                <a:cxn ang="0">
                  <a:pos x="229" y="55"/>
                </a:cxn>
                <a:cxn ang="0">
                  <a:pos x="239" y="78"/>
                </a:cxn>
                <a:cxn ang="0">
                  <a:pos x="337" y="99"/>
                </a:cxn>
                <a:cxn ang="0">
                  <a:pos x="370" y="110"/>
                </a:cxn>
                <a:cxn ang="0">
                  <a:pos x="404" y="110"/>
                </a:cxn>
                <a:cxn ang="0">
                  <a:pos x="425" y="131"/>
                </a:cxn>
                <a:cxn ang="0">
                  <a:pos x="448" y="143"/>
                </a:cxn>
                <a:cxn ang="0">
                  <a:pos x="448" y="175"/>
                </a:cxn>
                <a:cxn ang="0">
                  <a:pos x="448" y="187"/>
                </a:cxn>
                <a:cxn ang="0">
                  <a:pos x="457" y="198"/>
                </a:cxn>
                <a:cxn ang="0">
                  <a:pos x="468" y="219"/>
                </a:cxn>
                <a:cxn ang="0">
                  <a:pos x="448" y="242"/>
                </a:cxn>
                <a:cxn ang="0">
                  <a:pos x="436" y="286"/>
                </a:cxn>
                <a:cxn ang="0">
                  <a:pos x="457" y="274"/>
                </a:cxn>
                <a:cxn ang="0">
                  <a:pos x="491" y="253"/>
                </a:cxn>
                <a:cxn ang="0">
                  <a:pos x="491" y="219"/>
                </a:cxn>
                <a:cxn ang="0">
                  <a:pos x="524" y="187"/>
                </a:cxn>
                <a:cxn ang="0">
                  <a:pos x="512" y="209"/>
                </a:cxn>
                <a:cxn ang="0">
                  <a:pos x="501" y="242"/>
                </a:cxn>
                <a:cxn ang="0">
                  <a:pos x="480" y="286"/>
                </a:cxn>
                <a:cxn ang="0">
                  <a:pos x="468" y="341"/>
                </a:cxn>
                <a:cxn ang="0">
                  <a:pos x="457" y="417"/>
                </a:cxn>
                <a:cxn ang="0">
                  <a:pos x="457" y="461"/>
                </a:cxn>
                <a:cxn ang="0">
                  <a:pos x="468" y="505"/>
                </a:cxn>
                <a:cxn ang="0">
                  <a:pos x="436" y="549"/>
                </a:cxn>
                <a:cxn ang="0">
                  <a:pos x="381" y="549"/>
                </a:cxn>
                <a:cxn ang="0">
                  <a:pos x="282" y="549"/>
                </a:cxn>
                <a:cxn ang="0">
                  <a:pos x="206" y="561"/>
                </a:cxn>
                <a:cxn ang="0">
                  <a:pos x="206" y="538"/>
                </a:cxn>
                <a:cxn ang="0">
                  <a:pos x="174" y="526"/>
                </a:cxn>
                <a:cxn ang="0">
                  <a:pos x="163" y="494"/>
                </a:cxn>
                <a:cxn ang="0">
                  <a:pos x="163" y="461"/>
                </a:cxn>
                <a:cxn ang="0">
                  <a:pos x="151" y="438"/>
                </a:cxn>
                <a:cxn ang="0">
                  <a:pos x="151" y="406"/>
                </a:cxn>
                <a:cxn ang="0">
                  <a:pos x="142" y="385"/>
                </a:cxn>
                <a:cxn ang="0">
                  <a:pos x="108" y="362"/>
                </a:cxn>
                <a:cxn ang="0">
                  <a:pos x="87" y="341"/>
                </a:cxn>
                <a:cxn ang="0">
                  <a:pos x="64" y="318"/>
                </a:cxn>
                <a:cxn ang="0">
                  <a:pos x="32" y="307"/>
                </a:cxn>
                <a:cxn ang="0">
                  <a:pos x="11" y="274"/>
                </a:cxn>
                <a:cxn ang="0">
                  <a:pos x="11" y="242"/>
                </a:cxn>
                <a:cxn ang="0">
                  <a:pos x="11" y="209"/>
                </a:cxn>
                <a:cxn ang="0">
                  <a:pos x="20" y="187"/>
                </a:cxn>
                <a:cxn ang="0">
                  <a:pos x="0" y="175"/>
                </a:cxn>
                <a:cxn ang="0">
                  <a:pos x="11" y="154"/>
                </a:cxn>
                <a:cxn ang="0">
                  <a:pos x="32" y="131"/>
                </a:cxn>
                <a:cxn ang="0">
                  <a:pos x="55" y="110"/>
                </a:cxn>
              </a:cxnLst>
              <a:rect l="0" t="0" r="r" b="b"/>
              <a:pathLst>
                <a:path w="525" h="562">
                  <a:moveTo>
                    <a:pt x="43" y="43"/>
                  </a:moveTo>
                  <a:lnTo>
                    <a:pt x="55" y="43"/>
                  </a:lnTo>
                  <a:lnTo>
                    <a:pt x="64" y="34"/>
                  </a:lnTo>
                  <a:lnTo>
                    <a:pt x="75" y="34"/>
                  </a:lnTo>
                  <a:lnTo>
                    <a:pt x="108" y="22"/>
                  </a:lnTo>
                  <a:lnTo>
                    <a:pt x="174" y="0"/>
                  </a:lnTo>
                  <a:lnTo>
                    <a:pt x="174" y="11"/>
                  </a:lnTo>
                  <a:lnTo>
                    <a:pt x="163" y="43"/>
                  </a:lnTo>
                  <a:lnTo>
                    <a:pt x="186" y="34"/>
                  </a:lnTo>
                  <a:lnTo>
                    <a:pt x="195" y="43"/>
                  </a:lnTo>
                  <a:lnTo>
                    <a:pt x="206" y="43"/>
                  </a:lnTo>
                  <a:lnTo>
                    <a:pt x="218" y="55"/>
                  </a:lnTo>
                  <a:lnTo>
                    <a:pt x="218" y="43"/>
                  </a:lnTo>
                  <a:lnTo>
                    <a:pt x="218" y="55"/>
                  </a:lnTo>
                  <a:lnTo>
                    <a:pt x="229" y="55"/>
                  </a:lnTo>
                  <a:lnTo>
                    <a:pt x="229" y="66"/>
                  </a:lnTo>
                  <a:lnTo>
                    <a:pt x="239" y="66"/>
                  </a:lnTo>
                  <a:lnTo>
                    <a:pt x="239" y="78"/>
                  </a:lnTo>
                  <a:lnTo>
                    <a:pt x="250" y="78"/>
                  </a:lnTo>
                  <a:lnTo>
                    <a:pt x="326" y="99"/>
                  </a:lnTo>
                  <a:lnTo>
                    <a:pt x="337" y="99"/>
                  </a:lnTo>
                  <a:lnTo>
                    <a:pt x="349" y="110"/>
                  </a:lnTo>
                  <a:lnTo>
                    <a:pt x="360" y="110"/>
                  </a:lnTo>
                  <a:lnTo>
                    <a:pt x="370" y="110"/>
                  </a:lnTo>
                  <a:lnTo>
                    <a:pt x="381" y="110"/>
                  </a:lnTo>
                  <a:lnTo>
                    <a:pt x="393" y="110"/>
                  </a:lnTo>
                  <a:lnTo>
                    <a:pt x="404" y="110"/>
                  </a:lnTo>
                  <a:lnTo>
                    <a:pt x="413" y="122"/>
                  </a:lnTo>
                  <a:lnTo>
                    <a:pt x="413" y="131"/>
                  </a:lnTo>
                  <a:lnTo>
                    <a:pt x="425" y="131"/>
                  </a:lnTo>
                  <a:lnTo>
                    <a:pt x="436" y="131"/>
                  </a:lnTo>
                  <a:lnTo>
                    <a:pt x="436" y="143"/>
                  </a:lnTo>
                  <a:lnTo>
                    <a:pt x="448" y="143"/>
                  </a:lnTo>
                  <a:lnTo>
                    <a:pt x="448" y="154"/>
                  </a:lnTo>
                  <a:lnTo>
                    <a:pt x="448" y="166"/>
                  </a:lnTo>
                  <a:lnTo>
                    <a:pt x="448" y="175"/>
                  </a:lnTo>
                  <a:lnTo>
                    <a:pt x="436" y="175"/>
                  </a:lnTo>
                  <a:lnTo>
                    <a:pt x="436" y="187"/>
                  </a:lnTo>
                  <a:lnTo>
                    <a:pt x="448" y="187"/>
                  </a:lnTo>
                  <a:lnTo>
                    <a:pt x="457" y="175"/>
                  </a:lnTo>
                  <a:lnTo>
                    <a:pt x="457" y="187"/>
                  </a:lnTo>
                  <a:lnTo>
                    <a:pt x="457" y="198"/>
                  </a:lnTo>
                  <a:lnTo>
                    <a:pt x="457" y="209"/>
                  </a:lnTo>
                  <a:lnTo>
                    <a:pt x="457" y="219"/>
                  </a:lnTo>
                  <a:lnTo>
                    <a:pt x="468" y="219"/>
                  </a:lnTo>
                  <a:lnTo>
                    <a:pt x="468" y="230"/>
                  </a:lnTo>
                  <a:lnTo>
                    <a:pt x="457" y="230"/>
                  </a:lnTo>
                  <a:lnTo>
                    <a:pt x="448" y="242"/>
                  </a:lnTo>
                  <a:lnTo>
                    <a:pt x="436" y="263"/>
                  </a:lnTo>
                  <a:lnTo>
                    <a:pt x="436" y="274"/>
                  </a:lnTo>
                  <a:lnTo>
                    <a:pt x="436" y="286"/>
                  </a:lnTo>
                  <a:lnTo>
                    <a:pt x="448" y="286"/>
                  </a:lnTo>
                  <a:lnTo>
                    <a:pt x="448" y="274"/>
                  </a:lnTo>
                  <a:lnTo>
                    <a:pt x="457" y="274"/>
                  </a:lnTo>
                  <a:lnTo>
                    <a:pt x="468" y="253"/>
                  </a:lnTo>
                  <a:lnTo>
                    <a:pt x="480" y="242"/>
                  </a:lnTo>
                  <a:lnTo>
                    <a:pt x="491" y="253"/>
                  </a:lnTo>
                  <a:lnTo>
                    <a:pt x="480" y="242"/>
                  </a:lnTo>
                  <a:lnTo>
                    <a:pt x="491" y="230"/>
                  </a:lnTo>
                  <a:lnTo>
                    <a:pt x="491" y="219"/>
                  </a:lnTo>
                  <a:lnTo>
                    <a:pt x="501" y="209"/>
                  </a:lnTo>
                  <a:lnTo>
                    <a:pt x="512" y="187"/>
                  </a:lnTo>
                  <a:lnTo>
                    <a:pt x="524" y="187"/>
                  </a:lnTo>
                  <a:lnTo>
                    <a:pt x="524" y="198"/>
                  </a:lnTo>
                  <a:lnTo>
                    <a:pt x="512" y="198"/>
                  </a:lnTo>
                  <a:lnTo>
                    <a:pt x="512" y="209"/>
                  </a:lnTo>
                  <a:lnTo>
                    <a:pt x="512" y="219"/>
                  </a:lnTo>
                  <a:lnTo>
                    <a:pt x="501" y="230"/>
                  </a:lnTo>
                  <a:lnTo>
                    <a:pt x="501" y="242"/>
                  </a:lnTo>
                  <a:lnTo>
                    <a:pt x="491" y="253"/>
                  </a:lnTo>
                  <a:lnTo>
                    <a:pt x="491" y="263"/>
                  </a:lnTo>
                  <a:lnTo>
                    <a:pt x="480" y="286"/>
                  </a:lnTo>
                  <a:lnTo>
                    <a:pt x="480" y="318"/>
                  </a:lnTo>
                  <a:lnTo>
                    <a:pt x="480" y="330"/>
                  </a:lnTo>
                  <a:lnTo>
                    <a:pt x="468" y="341"/>
                  </a:lnTo>
                  <a:lnTo>
                    <a:pt x="468" y="374"/>
                  </a:lnTo>
                  <a:lnTo>
                    <a:pt x="468" y="394"/>
                  </a:lnTo>
                  <a:lnTo>
                    <a:pt x="457" y="417"/>
                  </a:lnTo>
                  <a:lnTo>
                    <a:pt x="457" y="429"/>
                  </a:lnTo>
                  <a:lnTo>
                    <a:pt x="457" y="438"/>
                  </a:lnTo>
                  <a:lnTo>
                    <a:pt x="457" y="461"/>
                  </a:lnTo>
                  <a:lnTo>
                    <a:pt x="457" y="473"/>
                  </a:lnTo>
                  <a:lnTo>
                    <a:pt x="457" y="482"/>
                  </a:lnTo>
                  <a:lnTo>
                    <a:pt x="468" y="505"/>
                  </a:lnTo>
                  <a:lnTo>
                    <a:pt x="468" y="517"/>
                  </a:lnTo>
                  <a:lnTo>
                    <a:pt x="468" y="538"/>
                  </a:lnTo>
                  <a:lnTo>
                    <a:pt x="436" y="549"/>
                  </a:lnTo>
                  <a:lnTo>
                    <a:pt x="425" y="549"/>
                  </a:lnTo>
                  <a:lnTo>
                    <a:pt x="393" y="549"/>
                  </a:lnTo>
                  <a:lnTo>
                    <a:pt x="381" y="549"/>
                  </a:lnTo>
                  <a:lnTo>
                    <a:pt x="370" y="549"/>
                  </a:lnTo>
                  <a:lnTo>
                    <a:pt x="326" y="549"/>
                  </a:lnTo>
                  <a:lnTo>
                    <a:pt x="282" y="549"/>
                  </a:lnTo>
                  <a:lnTo>
                    <a:pt x="273" y="549"/>
                  </a:lnTo>
                  <a:lnTo>
                    <a:pt x="229" y="561"/>
                  </a:lnTo>
                  <a:lnTo>
                    <a:pt x="206" y="561"/>
                  </a:lnTo>
                  <a:lnTo>
                    <a:pt x="218" y="549"/>
                  </a:lnTo>
                  <a:lnTo>
                    <a:pt x="206" y="549"/>
                  </a:lnTo>
                  <a:lnTo>
                    <a:pt x="206" y="538"/>
                  </a:lnTo>
                  <a:lnTo>
                    <a:pt x="195" y="538"/>
                  </a:lnTo>
                  <a:lnTo>
                    <a:pt x="186" y="538"/>
                  </a:lnTo>
                  <a:lnTo>
                    <a:pt x="174" y="526"/>
                  </a:lnTo>
                  <a:lnTo>
                    <a:pt x="163" y="517"/>
                  </a:lnTo>
                  <a:lnTo>
                    <a:pt x="163" y="505"/>
                  </a:lnTo>
                  <a:lnTo>
                    <a:pt x="163" y="494"/>
                  </a:lnTo>
                  <a:lnTo>
                    <a:pt x="163" y="482"/>
                  </a:lnTo>
                  <a:lnTo>
                    <a:pt x="174" y="461"/>
                  </a:lnTo>
                  <a:lnTo>
                    <a:pt x="163" y="461"/>
                  </a:lnTo>
                  <a:lnTo>
                    <a:pt x="163" y="450"/>
                  </a:lnTo>
                  <a:lnTo>
                    <a:pt x="151" y="450"/>
                  </a:lnTo>
                  <a:lnTo>
                    <a:pt x="151" y="438"/>
                  </a:lnTo>
                  <a:lnTo>
                    <a:pt x="151" y="429"/>
                  </a:lnTo>
                  <a:lnTo>
                    <a:pt x="151" y="417"/>
                  </a:lnTo>
                  <a:lnTo>
                    <a:pt x="151" y="406"/>
                  </a:lnTo>
                  <a:lnTo>
                    <a:pt x="151" y="394"/>
                  </a:lnTo>
                  <a:lnTo>
                    <a:pt x="142" y="394"/>
                  </a:lnTo>
                  <a:lnTo>
                    <a:pt x="142" y="385"/>
                  </a:lnTo>
                  <a:lnTo>
                    <a:pt x="131" y="374"/>
                  </a:lnTo>
                  <a:lnTo>
                    <a:pt x="119" y="374"/>
                  </a:lnTo>
                  <a:lnTo>
                    <a:pt x="108" y="362"/>
                  </a:lnTo>
                  <a:lnTo>
                    <a:pt x="108" y="351"/>
                  </a:lnTo>
                  <a:lnTo>
                    <a:pt x="98" y="351"/>
                  </a:lnTo>
                  <a:lnTo>
                    <a:pt x="87" y="341"/>
                  </a:lnTo>
                  <a:lnTo>
                    <a:pt x="87" y="330"/>
                  </a:lnTo>
                  <a:lnTo>
                    <a:pt x="75" y="318"/>
                  </a:lnTo>
                  <a:lnTo>
                    <a:pt x="64" y="318"/>
                  </a:lnTo>
                  <a:lnTo>
                    <a:pt x="55" y="318"/>
                  </a:lnTo>
                  <a:lnTo>
                    <a:pt x="55" y="307"/>
                  </a:lnTo>
                  <a:lnTo>
                    <a:pt x="32" y="307"/>
                  </a:lnTo>
                  <a:lnTo>
                    <a:pt x="20" y="297"/>
                  </a:lnTo>
                  <a:lnTo>
                    <a:pt x="11" y="286"/>
                  </a:lnTo>
                  <a:lnTo>
                    <a:pt x="11" y="274"/>
                  </a:lnTo>
                  <a:lnTo>
                    <a:pt x="11" y="263"/>
                  </a:lnTo>
                  <a:lnTo>
                    <a:pt x="11" y="253"/>
                  </a:lnTo>
                  <a:lnTo>
                    <a:pt x="11" y="242"/>
                  </a:lnTo>
                  <a:lnTo>
                    <a:pt x="11" y="230"/>
                  </a:lnTo>
                  <a:lnTo>
                    <a:pt x="11" y="219"/>
                  </a:lnTo>
                  <a:lnTo>
                    <a:pt x="11" y="209"/>
                  </a:lnTo>
                  <a:lnTo>
                    <a:pt x="20" y="209"/>
                  </a:lnTo>
                  <a:lnTo>
                    <a:pt x="20" y="198"/>
                  </a:lnTo>
                  <a:lnTo>
                    <a:pt x="20" y="187"/>
                  </a:lnTo>
                  <a:lnTo>
                    <a:pt x="11" y="187"/>
                  </a:lnTo>
                  <a:lnTo>
                    <a:pt x="11" y="175"/>
                  </a:lnTo>
                  <a:lnTo>
                    <a:pt x="0" y="175"/>
                  </a:lnTo>
                  <a:lnTo>
                    <a:pt x="0" y="166"/>
                  </a:lnTo>
                  <a:lnTo>
                    <a:pt x="0" y="154"/>
                  </a:lnTo>
                  <a:lnTo>
                    <a:pt x="11" y="154"/>
                  </a:lnTo>
                  <a:lnTo>
                    <a:pt x="11" y="143"/>
                  </a:lnTo>
                  <a:lnTo>
                    <a:pt x="20" y="131"/>
                  </a:lnTo>
                  <a:lnTo>
                    <a:pt x="32" y="131"/>
                  </a:lnTo>
                  <a:lnTo>
                    <a:pt x="32" y="122"/>
                  </a:lnTo>
                  <a:lnTo>
                    <a:pt x="43" y="122"/>
                  </a:lnTo>
                  <a:lnTo>
                    <a:pt x="55" y="110"/>
                  </a:lnTo>
                  <a:lnTo>
                    <a:pt x="43" y="78"/>
                  </a:lnTo>
                  <a:lnTo>
                    <a:pt x="43" y="43"/>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19" name="Freeform 18"/>
            <p:cNvSpPr>
              <a:spLocks/>
            </p:cNvSpPr>
            <p:nvPr/>
          </p:nvSpPr>
          <p:spPr bwMode="auto">
            <a:xfrm>
              <a:off x="4931" y="1317"/>
              <a:ext cx="163" cy="308"/>
            </a:xfrm>
            <a:custGeom>
              <a:avLst/>
              <a:gdLst/>
              <a:ahLst/>
              <a:cxnLst>
                <a:cxn ang="0">
                  <a:pos x="9" y="32"/>
                </a:cxn>
                <a:cxn ang="0">
                  <a:pos x="129" y="0"/>
                </a:cxn>
                <a:cxn ang="0">
                  <a:pos x="150" y="0"/>
                </a:cxn>
                <a:cxn ang="0">
                  <a:pos x="162" y="11"/>
                </a:cxn>
                <a:cxn ang="0">
                  <a:pos x="150" y="32"/>
                </a:cxn>
                <a:cxn ang="0">
                  <a:pos x="162" y="43"/>
                </a:cxn>
                <a:cxn ang="0">
                  <a:pos x="162" y="64"/>
                </a:cxn>
                <a:cxn ang="0">
                  <a:pos x="150" y="87"/>
                </a:cxn>
                <a:cxn ang="0">
                  <a:pos x="129" y="87"/>
                </a:cxn>
                <a:cxn ang="0">
                  <a:pos x="129" y="108"/>
                </a:cxn>
                <a:cxn ang="0">
                  <a:pos x="139" y="120"/>
                </a:cxn>
                <a:cxn ang="0">
                  <a:pos x="129" y="131"/>
                </a:cxn>
                <a:cxn ang="0">
                  <a:pos x="129" y="143"/>
                </a:cxn>
                <a:cxn ang="0">
                  <a:pos x="129" y="163"/>
                </a:cxn>
                <a:cxn ang="0">
                  <a:pos x="129" y="186"/>
                </a:cxn>
                <a:cxn ang="0">
                  <a:pos x="118" y="196"/>
                </a:cxn>
                <a:cxn ang="0">
                  <a:pos x="118" y="207"/>
                </a:cxn>
                <a:cxn ang="0">
                  <a:pos x="129" y="230"/>
                </a:cxn>
                <a:cxn ang="0">
                  <a:pos x="129" y="251"/>
                </a:cxn>
                <a:cxn ang="0">
                  <a:pos x="129" y="274"/>
                </a:cxn>
                <a:cxn ang="0">
                  <a:pos x="139" y="284"/>
                </a:cxn>
                <a:cxn ang="0">
                  <a:pos x="96" y="295"/>
                </a:cxn>
                <a:cxn ang="0">
                  <a:pos x="64" y="307"/>
                </a:cxn>
                <a:cxn ang="0">
                  <a:pos x="52" y="284"/>
                </a:cxn>
                <a:cxn ang="0">
                  <a:pos x="43" y="207"/>
                </a:cxn>
                <a:cxn ang="0">
                  <a:pos x="32" y="196"/>
                </a:cxn>
                <a:cxn ang="0">
                  <a:pos x="32" y="196"/>
                </a:cxn>
                <a:cxn ang="0">
                  <a:pos x="32" y="175"/>
                </a:cxn>
                <a:cxn ang="0">
                  <a:pos x="20" y="152"/>
                </a:cxn>
                <a:cxn ang="0">
                  <a:pos x="20" y="131"/>
                </a:cxn>
                <a:cxn ang="0">
                  <a:pos x="20" y="108"/>
                </a:cxn>
                <a:cxn ang="0">
                  <a:pos x="9" y="87"/>
                </a:cxn>
                <a:cxn ang="0">
                  <a:pos x="9" y="64"/>
                </a:cxn>
                <a:cxn ang="0">
                  <a:pos x="0" y="55"/>
                </a:cxn>
                <a:cxn ang="0">
                  <a:pos x="0" y="32"/>
                </a:cxn>
              </a:cxnLst>
              <a:rect l="0" t="0" r="r" b="b"/>
              <a:pathLst>
                <a:path w="163" h="308">
                  <a:moveTo>
                    <a:pt x="0" y="32"/>
                  </a:moveTo>
                  <a:lnTo>
                    <a:pt x="9" y="32"/>
                  </a:lnTo>
                  <a:lnTo>
                    <a:pt x="64" y="11"/>
                  </a:lnTo>
                  <a:lnTo>
                    <a:pt x="129" y="0"/>
                  </a:lnTo>
                  <a:lnTo>
                    <a:pt x="162" y="0"/>
                  </a:lnTo>
                  <a:lnTo>
                    <a:pt x="150" y="0"/>
                  </a:lnTo>
                  <a:lnTo>
                    <a:pt x="162" y="0"/>
                  </a:lnTo>
                  <a:lnTo>
                    <a:pt x="162" y="11"/>
                  </a:lnTo>
                  <a:lnTo>
                    <a:pt x="162" y="20"/>
                  </a:lnTo>
                  <a:lnTo>
                    <a:pt x="150" y="32"/>
                  </a:lnTo>
                  <a:lnTo>
                    <a:pt x="162" y="32"/>
                  </a:lnTo>
                  <a:lnTo>
                    <a:pt x="162" y="43"/>
                  </a:lnTo>
                  <a:lnTo>
                    <a:pt x="162" y="55"/>
                  </a:lnTo>
                  <a:lnTo>
                    <a:pt x="162" y="64"/>
                  </a:lnTo>
                  <a:lnTo>
                    <a:pt x="150" y="76"/>
                  </a:lnTo>
                  <a:lnTo>
                    <a:pt x="150" y="87"/>
                  </a:lnTo>
                  <a:lnTo>
                    <a:pt x="139" y="87"/>
                  </a:lnTo>
                  <a:lnTo>
                    <a:pt x="129" y="87"/>
                  </a:lnTo>
                  <a:lnTo>
                    <a:pt x="129" y="99"/>
                  </a:lnTo>
                  <a:lnTo>
                    <a:pt x="129" y="108"/>
                  </a:lnTo>
                  <a:lnTo>
                    <a:pt x="139" y="108"/>
                  </a:lnTo>
                  <a:lnTo>
                    <a:pt x="139" y="120"/>
                  </a:lnTo>
                  <a:lnTo>
                    <a:pt x="139" y="131"/>
                  </a:lnTo>
                  <a:lnTo>
                    <a:pt x="129" y="131"/>
                  </a:lnTo>
                  <a:lnTo>
                    <a:pt x="139" y="131"/>
                  </a:lnTo>
                  <a:lnTo>
                    <a:pt x="129" y="143"/>
                  </a:lnTo>
                  <a:lnTo>
                    <a:pt x="129" y="152"/>
                  </a:lnTo>
                  <a:lnTo>
                    <a:pt x="129" y="163"/>
                  </a:lnTo>
                  <a:lnTo>
                    <a:pt x="129" y="175"/>
                  </a:lnTo>
                  <a:lnTo>
                    <a:pt x="129" y="186"/>
                  </a:lnTo>
                  <a:lnTo>
                    <a:pt x="118" y="186"/>
                  </a:lnTo>
                  <a:lnTo>
                    <a:pt x="118" y="196"/>
                  </a:lnTo>
                  <a:lnTo>
                    <a:pt x="129" y="207"/>
                  </a:lnTo>
                  <a:lnTo>
                    <a:pt x="118" y="207"/>
                  </a:lnTo>
                  <a:lnTo>
                    <a:pt x="129" y="219"/>
                  </a:lnTo>
                  <a:lnTo>
                    <a:pt x="129" y="230"/>
                  </a:lnTo>
                  <a:lnTo>
                    <a:pt x="129" y="240"/>
                  </a:lnTo>
                  <a:lnTo>
                    <a:pt x="129" y="251"/>
                  </a:lnTo>
                  <a:lnTo>
                    <a:pt x="129" y="263"/>
                  </a:lnTo>
                  <a:lnTo>
                    <a:pt x="129" y="274"/>
                  </a:lnTo>
                  <a:lnTo>
                    <a:pt x="129" y="284"/>
                  </a:lnTo>
                  <a:lnTo>
                    <a:pt x="139" y="284"/>
                  </a:lnTo>
                  <a:lnTo>
                    <a:pt x="139" y="295"/>
                  </a:lnTo>
                  <a:lnTo>
                    <a:pt x="96" y="295"/>
                  </a:lnTo>
                  <a:lnTo>
                    <a:pt x="86" y="295"/>
                  </a:lnTo>
                  <a:lnTo>
                    <a:pt x="64" y="307"/>
                  </a:lnTo>
                  <a:lnTo>
                    <a:pt x="64" y="295"/>
                  </a:lnTo>
                  <a:lnTo>
                    <a:pt x="52" y="284"/>
                  </a:lnTo>
                  <a:lnTo>
                    <a:pt x="52" y="240"/>
                  </a:lnTo>
                  <a:lnTo>
                    <a:pt x="43" y="207"/>
                  </a:lnTo>
                  <a:lnTo>
                    <a:pt x="43" y="196"/>
                  </a:lnTo>
                  <a:lnTo>
                    <a:pt x="32" y="196"/>
                  </a:lnTo>
                  <a:lnTo>
                    <a:pt x="32" y="207"/>
                  </a:lnTo>
                  <a:lnTo>
                    <a:pt x="32" y="196"/>
                  </a:lnTo>
                  <a:lnTo>
                    <a:pt x="32" y="186"/>
                  </a:lnTo>
                  <a:lnTo>
                    <a:pt x="32" y="175"/>
                  </a:lnTo>
                  <a:lnTo>
                    <a:pt x="20" y="163"/>
                  </a:lnTo>
                  <a:lnTo>
                    <a:pt x="20" y="152"/>
                  </a:lnTo>
                  <a:lnTo>
                    <a:pt x="20" y="143"/>
                  </a:lnTo>
                  <a:lnTo>
                    <a:pt x="20" y="131"/>
                  </a:lnTo>
                  <a:lnTo>
                    <a:pt x="20" y="120"/>
                  </a:lnTo>
                  <a:lnTo>
                    <a:pt x="20" y="108"/>
                  </a:lnTo>
                  <a:lnTo>
                    <a:pt x="20" y="99"/>
                  </a:lnTo>
                  <a:lnTo>
                    <a:pt x="9" y="87"/>
                  </a:lnTo>
                  <a:lnTo>
                    <a:pt x="9" y="76"/>
                  </a:lnTo>
                  <a:lnTo>
                    <a:pt x="9" y="64"/>
                  </a:lnTo>
                  <a:lnTo>
                    <a:pt x="9" y="55"/>
                  </a:lnTo>
                  <a:lnTo>
                    <a:pt x="0" y="55"/>
                  </a:lnTo>
                  <a:lnTo>
                    <a:pt x="0" y="43"/>
                  </a:lnTo>
                  <a:lnTo>
                    <a:pt x="0" y="3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0" name="Freeform 19"/>
            <p:cNvSpPr>
              <a:spLocks/>
            </p:cNvSpPr>
            <p:nvPr/>
          </p:nvSpPr>
          <p:spPr bwMode="auto">
            <a:xfrm>
              <a:off x="4414" y="1351"/>
              <a:ext cx="604" cy="536"/>
            </a:xfrm>
            <a:custGeom>
              <a:avLst/>
              <a:gdLst/>
              <a:ahLst/>
              <a:cxnLst>
                <a:cxn ang="0">
                  <a:pos x="515" y="11"/>
                </a:cxn>
                <a:cxn ang="0">
                  <a:pos x="525" y="22"/>
                </a:cxn>
                <a:cxn ang="0">
                  <a:pos x="525" y="43"/>
                </a:cxn>
                <a:cxn ang="0">
                  <a:pos x="536" y="66"/>
                </a:cxn>
                <a:cxn ang="0">
                  <a:pos x="536" y="87"/>
                </a:cxn>
                <a:cxn ang="0">
                  <a:pos x="536" y="110"/>
                </a:cxn>
                <a:cxn ang="0">
                  <a:pos x="536" y="130"/>
                </a:cxn>
                <a:cxn ang="0">
                  <a:pos x="547" y="153"/>
                </a:cxn>
                <a:cxn ang="0">
                  <a:pos x="547" y="174"/>
                </a:cxn>
                <a:cxn ang="0">
                  <a:pos x="559" y="163"/>
                </a:cxn>
                <a:cxn ang="0">
                  <a:pos x="568" y="206"/>
                </a:cxn>
                <a:cxn ang="0">
                  <a:pos x="580" y="261"/>
                </a:cxn>
                <a:cxn ang="0">
                  <a:pos x="580" y="305"/>
                </a:cxn>
                <a:cxn ang="0">
                  <a:pos x="580" y="404"/>
                </a:cxn>
                <a:cxn ang="0">
                  <a:pos x="591" y="447"/>
                </a:cxn>
                <a:cxn ang="0">
                  <a:pos x="580" y="479"/>
                </a:cxn>
                <a:cxn ang="0">
                  <a:pos x="580" y="502"/>
                </a:cxn>
                <a:cxn ang="0">
                  <a:pos x="568" y="512"/>
                </a:cxn>
                <a:cxn ang="0">
                  <a:pos x="568" y="535"/>
                </a:cxn>
                <a:cxn ang="0">
                  <a:pos x="568" y="512"/>
                </a:cxn>
                <a:cxn ang="0">
                  <a:pos x="568" y="491"/>
                </a:cxn>
                <a:cxn ang="0">
                  <a:pos x="515" y="479"/>
                </a:cxn>
                <a:cxn ang="0">
                  <a:pos x="481" y="459"/>
                </a:cxn>
                <a:cxn ang="0">
                  <a:pos x="460" y="459"/>
                </a:cxn>
                <a:cxn ang="0">
                  <a:pos x="448" y="436"/>
                </a:cxn>
                <a:cxn ang="0">
                  <a:pos x="437" y="424"/>
                </a:cxn>
                <a:cxn ang="0">
                  <a:pos x="427" y="415"/>
                </a:cxn>
                <a:cxn ang="0">
                  <a:pos x="405" y="404"/>
                </a:cxn>
                <a:cxn ang="0">
                  <a:pos x="340" y="415"/>
                </a:cxn>
                <a:cxn ang="0">
                  <a:pos x="262" y="424"/>
                </a:cxn>
                <a:cxn ang="0">
                  <a:pos x="197" y="436"/>
                </a:cxn>
                <a:cxn ang="0">
                  <a:pos x="142" y="447"/>
                </a:cxn>
                <a:cxn ang="0">
                  <a:pos x="77" y="459"/>
                </a:cxn>
                <a:cxn ang="0">
                  <a:pos x="11" y="468"/>
                </a:cxn>
                <a:cxn ang="0">
                  <a:pos x="34" y="415"/>
                </a:cxn>
                <a:cxn ang="0">
                  <a:pos x="55" y="392"/>
                </a:cxn>
                <a:cxn ang="0">
                  <a:pos x="77" y="360"/>
                </a:cxn>
                <a:cxn ang="0">
                  <a:pos x="66" y="328"/>
                </a:cxn>
                <a:cxn ang="0">
                  <a:pos x="55" y="316"/>
                </a:cxn>
                <a:cxn ang="0">
                  <a:pos x="98" y="284"/>
                </a:cxn>
                <a:cxn ang="0">
                  <a:pos x="165" y="273"/>
                </a:cxn>
                <a:cxn ang="0">
                  <a:pos x="197" y="273"/>
                </a:cxn>
                <a:cxn ang="0">
                  <a:pos x="252" y="261"/>
                </a:cxn>
                <a:cxn ang="0">
                  <a:pos x="262" y="250"/>
                </a:cxn>
                <a:cxn ang="0">
                  <a:pos x="296" y="229"/>
                </a:cxn>
                <a:cxn ang="0">
                  <a:pos x="296" y="206"/>
                </a:cxn>
                <a:cxn ang="0">
                  <a:pos x="296" y="185"/>
                </a:cxn>
                <a:cxn ang="0">
                  <a:pos x="296" y="163"/>
                </a:cxn>
                <a:cxn ang="0">
                  <a:pos x="273" y="163"/>
                </a:cxn>
                <a:cxn ang="0">
                  <a:pos x="317" y="98"/>
                </a:cxn>
                <a:cxn ang="0">
                  <a:pos x="372" y="32"/>
                </a:cxn>
                <a:cxn ang="0">
                  <a:pos x="460" y="11"/>
                </a:cxn>
              </a:cxnLst>
              <a:rect l="0" t="0" r="r" b="b"/>
              <a:pathLst>
                <a:path w="604" h="536">
                  <a:moveTo>
                    <a:pt x="515" y="0"/>
                  </a:moveTo>
                  <a:lnTo>
                    <a:pt x="515" y="11"/>
                  </a:lnTo>
                  <a:lnTo>
                    <a:pt x="515" y="22"/>
                  </a:lnTo>
                  <a:lnTo>
                    <a:pt x="525" y="22"/>
                  </a:lnTo>
                  <a:lnTo>
                    <a:pt x="525" y="32"/>
                  </a:lnTo>
                  <a:lnTo>
                    <a:pt x="525" y="43"/>
                  </a:lnTo>
                  <a:lnTo>
                    <a:pt x="525" y="55"/>
                  </a:lnTo>
                  <a:lnTo>
                    <a:pt x="536" y="66"/>
                  </a:lnTo>
                  <a:lnTo>
                    <a:pt x="536" y="75"/>
                  </a:lnTo>
                  <a:lnTo>
                    <a:pt x="536" y="87"/>
                  </a:lnTo>
                  <a:lnTo>
                    <a:pt x="536" y="98"/>
                  </a:lnTo>
                  <a:lnTo>
                    <a:pt x="536" y="110"/>
                  </a:lnTo>
                  <a:lnTo>
                    <a:pt x="536" y="119"/>
                  </a:lnTo>
                  <a:lnTo>
                    <a:pt x="536" y="130"/>
                  </a:lnTo>
                  <a:lnTo>
                    <a:pt x="547" y="142"/>
                  </a:lnTo>
                  <a:lnTo>
                    <a:pt x="547" y="153"/>
                  </a:lnTo>
                  <a:lnTo>
                    <a:pt x="547" y="163"/>
                  </a:lnTo>
                  <a:lnTo>
                    <a:pt x="547" y="174"/>
                  </a:lnTo>
                  <a:lnTo>
                    <a:pt x="547" y="163"/>
                  </a:lnTo>
                  <a:lnTo>
                    <a:pt x="559" y="163"/>
                  </a:lnTo>
                  <a:lnTo>
                    <a:pt x="559" y="174"/>
                  </a:lnTo>
                  <a:lnTo>
                    <a:pt x="568" y="206"/>
                  </a:lnTo>
                  <a:lnTo>
                    <a:pt x="568" y="250"/>
                  </a:lnTo>
                  <a:lnTo>
                    <a:pt x="580" y="261"/>
                  </a:lnTo>
                  <a:lnTo>
                    <a:pt x="580" y="273"/>
                  </a:lnTo>
                  <a:lnTo>
                    <a:pt x="580" y="305"/>
                  </a:lnTo>
                  <a:lnTo>
                    <a:pt x="580" y="360"/>
                  </a:lnTo>
                  <a:lnTo>
                    <a:pt x="580" y="404"/>
                  </a:lnTo>
                  <a:lnTo>
                    <a:pt x="591" y="424"/>
                  </a:lnTo>
                  <a:lnTo>
                    <a:pt x="591" y="447"/>
                  </a:lnTo>
                  <a:lnTo>
                    <a:pt x="603" y="459"/>
                  </a:lnTo>
                  <a:lnTo>
                    <a:pt x="580" y="479"/>
                  </a:lnTo>
                  <a:lnTo>
                    <a:pt x="591" y="491"/>
                  </a:lnTo>
                  <a:lnTo>
                    <a:pt x="580" y="502"/>
                  </a:lnTo>
                  <a:lnTo>
                    <a:pt x="580" y="512"/>
                  </a:lnTo>
                  <a:lnTo>
                    <a:pt x="568" y="512"/>
                  </a:lnTo>
                  <a:lnTo>
                    <a:pt x="568" y="523"/>
                  </a:lnTo>
                  <a:lnTo>
                    <a:pt x="568" y="535"/>
                  </a:lnTo>
                  <a:lnTo>
                    <a:pt x="568" y="523"/>
                  </a:lnTo>
                  <a:lnTo>
                    <a:pt x="568" y="512"/>
                  </a:lnTo>
                  <a:lnTo>
                    <a:pt x="568" y="502"/>
                  </a:lnTo>
                  <a:lnTo>
                    <a:pt x="568" y="491"/>
                  </a:lnTo>
                  <a:lnTo>
                    <a:pt x="536" y="479"/>
                  </a:lnTo>
                  <a:lnTo>
                    <a:pt x="515" y="479"/>
                  </a:lnTo>
                  <a:lnTo>
                    <a:pt x="481" y="468"/>
                  </a:lnTo>
                  <a:lnTo>
                    <a:pt x="481" y="459"/>
                  </a:lnTo>
                  <a:lnTo>
                    <a:pt x="471" y="459"/>
                  </a:lnTo>
                  <a:lnTo>
                    <a:pt x="460" y="459"/>
                  </a:lnTo>
                  <a:lnTo>
                    <a:pt x="448" y="447"/>
                  </a:lnTo>
                  <a:lnTo>
                    <a:pt x="448" y="436"/>
                  </a:lnTo>
                  <a:lnTo>
                    <a:pt x="448" y="424"/>
                  </a:lnTo>
                  <a:lnTo>
                    <a:pt x="437" y="424"/>
                  </a:lnTo>
                  <a:lnTo>
                    <a:pt x="437" y="415"/>
                  </a:lnTo>
                  <a:lnTo>
                    <a:pt x="427" y="415"/>
                  </a:lnTo>
                  <a:lnTo>
                    <a:pt x="416" y="404"/>
                  </a:lnTo>
                  <a:lnTo>
                    <a:pt x="405" y="404"/>
                  </a:lnTo>
                  <a:lnTo>
                    <a:pt x="393" y="404"/>
                  </a:lnTo>
                  <a:lnTo>
                    <a:pt x="340" y="415"/>
                  </a:lnTo>
                  <a:lnTo>
                    <a:pt x="296" y="415"/>
                  </a:lnTo>
                  <a:lnTo>
                    <a:pt x="262" y="424"/>
                  </a:lnTo>
                  <a:lnTo>
                    <a:pt x="209" y="436"/>
                  </a:lnTo>
                  <a:lnTo>
                    <a:pt x="197" y="436"/>
                  </a:lnTo>
                  <a:lnTo>
                    <a:pt x="154" y="447"/>
                  </a:lnTo>
                  <a:lnTo>
                    <a:pt x="142" y="447"/>
                  </a:lnTo>
                  <a:lnTo>
                    <a:pt x="87" y="459"/>
                  </a:lnTo>
                  <a:lnTo>
                    <a:pt x="77" y="459"/>
                  </a:lnTo>
                  <a:lnTo>
                    <a:pt x="22" y="468"/>
                  </a:lnTo>
                  <a:lnTo>
                    <a:pt x="11" y="468"/>
                  </a:lnTo>
                  <a:lnTo>
                    <a:pt x="0" y="436"/>
                  </a:lnTo>
                  <a:lnTo>
                    <a:pt x="34" y="415"/>
                  </a:lnTo>
                  <a:lnTo>
                    <a:pt x="34" y="404"/>
                  </a:lnTo>
                  <a:lnTo>
                    <a:pt x="55" y="392"/>
                  </a:lnTo>
                  <a:lnTo>
                    <a:pt x="66" y="371"/>
                  </a:lnTo>
                  <a:lnTo>
                    <a:pt x="77" y="360"/>
                  </a:lnTo>
                  <a:lnTo>
                    <a:pt x="66" y="337"/>
                  </a:lnTo>
                  <a:lnTo>
                    <a:pt x="66" y="328"/>
                  </a:lnTo>
                  <a:lnTo>
                    <a:pt x="55" y="328"/>
                  </a:lnTo>
                  <a:lnTo>
                    <a:pt x="55" y="316"/>
                  </a:lnTo>
                  <a:lnTo>
                    <a:pt x="55" y="305"/>
                  </a:lnTo>
                  <a:lnTo>
                    <a:pt x="98" y="284"/>
                  </a:lnTo>
                  <a:lnTo>
                    <a:pt x="142" y="273"/>
                  </a:lnTo>
                  <a:lnTo>
                    <a:pt x="165" y="273"/>
                  </a:lnTo>
                  <a:lnTo>
                    <a:pt x="186" y="284"/>
                  </a:lnTo>
                  <a:lnTo>
                    <a:pt x="197" y="273"/>
                  </a:lnTo>
                  <a:lnTo>
                    <a:pt x="241" y="273"/>
                  </a:lnTo>
                  <a:lnTo>
                    <a:pt x="252" y="261"/>
                  </a:lnTo>
                  <a:lnTo>
                    <a:pt x="262" y="261"/>
                  </a:lnTo>
                  <a:lnTo>
                    <a:pt x="262" y="250"/>
                  </a:lnTo>
                  <a:lnTo>
                    <a:pt x="273" y="240"/>
                  </a:lnTo>
                  <a:lnTo>
                    <a:pt x="296" y="229"/>
                  </a:lnTo>
                  <a:lnTo>
                    <a:pt x="296" y="218"/>
                  </a:lnTo>
                  <a:lnTo>
                    <a:pt x="296" y="206"/>
                  </a:lnTo>
                  <a:lnTo>
                    <a:pt x="285" y="185"/>
                  </a:lnTo>
                  <a:lnTo>
                    <a:pt x="296" y="185"/>
                  </a:lnTo>
                  <a:lnTo>
                    <a:pt x="296" y="174"/>
                  </a:lnTo>
                  <a:lnTo>
                    <a:pt x="296" y="163"/>
                  </a:lnTo>
                  <a:lnTo>
                    <a:pt x="285" y="163"/>
                  </a:lnTo>
                  <a:lnTo>
                    <a:pt x="273" y="163"/>
                  </a:lnTo>
                  <a:lnTo>
                    <a:pt x="306" y="119"/>
                  </a:lnTo>
                  <a:lnTo>
                    <a:pt x="317" y="98"/>
                  </a:lnTo>
                  <a:lnTo>
                    <a:pt x="350" y="55"/>
                  </a:lnTo>
                  <a:lnTo>
                    <a:pt x="372" y="32"/>
                  </a:lnTo>
                  <a:lnTo>
                    <a:pt x="393" y="22"/>
                  </a:lnTo>
                  <a:lnTo>
                    <a:pt x="460" y="11"/>
                  </a:lnTo>
                  <a:lnTo>
                    <a:pt x="515"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1" name="Freeform 20"/>
            <p:cNvSpPr>
              <a:spLocks/>
            </p:cNvSpPr>
            <p:nvPr/>
          </p:nvSpPr>
          <p:spPr bwMode="auto">
            <a:xfrm>
              <a:off x="2204" y="1394"/>
              <a:ext cx="691" cy="462"/>
            </a:xfrm>
            <a:custGeom>
              <a:avLst/>
              <a:gdLst/>
              <a:ahLst/>
              <a:cxnLst>
                <a:cxn ang="0">
                  <a:pos x="120" y="11"/>
                </a:cxn>
                <a:cxn ang="0">
                  <a:pos x="339" y="22"/>
                </a:cxn>
                <a:cxn ang="0">
                  <a:pos x="405" y="22"/>
                </a:cxn>
                <a:cxn ang="0">
                  <a:pos x="493" y="32"/>
                </a:cxn>
                <a:cxn ang="0">
                  <a:pos x="625" y="32"/>
                </a:cxn>
                <a:cxn ang="0">
                  <a:pos x="678" y="55"/>
                </a:cxn>
                <a:cxn ang="0">
                  <a:pos x="657" y="76"/>
                </a:cxn>
                <a:cxn ang="0">
                  <a:pos x="669" y="99"/>
                </a:cxn>
                <a:cxn ang="0">
                  <a:pos x="690" y="110"/>
                </a:cxn>
                <a:cxn ang="0">
                  <a:pos x="690" y="154"/>
                </a:cxn>
                <a:cxn ang="0">
                  <a:pos x="690" y="198"/>
                </a:cxn>
                <a:cxn ang="0">
                  <a:pos x="690" y="251"/>
                </a:cxn>
                <a:cxn ang="0">
                  <a:pos x="690" y="339"/>
                </a:cxn>
                <a:cxn ang="0">
                  <a:pos x="678" y="350"/>
                </a:cxn>
                <a:cxn ang="0">
                  <a:pos x="678" y="373"/>
                </a:cxn>
                <a:cxn ang="0">
                  <a:pos x="690" y="382"/>
                </a:cxn>
                <a:cxn ang="0">
                  <a:pos x="678" y="394"/>
                </a:cxn>
                <a:cxn ang="0">
                  <a:pos x="678" y="417"/>
                </a:cxn>
                <a:cxn ang="0">
                  <a:pos x="669" y="426"/>
                </a:cxn>
                <a:cxn ang="0">
                  <a:pos x="678" y="438"/>
                </a:cxn>
                <a:cxn ang="0">
                  <a:pos x="678" y="461"/>
                </a:cxn>
                <a:cxn ang="0">
                  <a:pos x="678" y="461"/>
                </a:cxn>
                <a:cxn ang="0">
                  <a:pos x="669" y="449"/>
                </a:cxn>
                <a:cxn ang="0">
                  <a:pos x="657" y="438"/>
                </a:cxn>
                <a:cxn ang="0">
                  <a:pos x="634" y="438"/>
                </a:cxn>
                <a:cxn ang="0">
                  <a:pos x="625" y="426"/>
                </a:cxn>
                <a:cxn ang="0">
                  <a:pos x="613" y="417"/>
                </a:cxn>
                <a:cxn ang="0">
                  <a:pos x="590" y="417"/>
                </a:cxn>
                <a:cxn ang="0">
                  <a:pos x="569" y="417"/>
                </a:cxn>
                <a:cxn ang="0">
                  <a:pos x="547" y="426"/>
                </a:cxn>
                <a:cxn ang="0">
                  <a:pos x="537" y="417"/>
                </a:cxn>
                <a:cxn ang="0">
                  <a:pos x="514" y="405"/>
                </a:cxn>
                <a:cxn ang="0">
                  <a:pos x="503" y="394"/>
                </a:cxn>
                <a:cxn ang="0">
                  <a:pos x="405" y="394"/>
                </a:cxn>
                <a:cxn ang="0">
                  <a:pos x="251" y="382"/>
                </a:cxn>
                <a:cxn ang="0">
                  <a:pos x="108" y="373"/>
                </a:cxn>
                <a:cxn ang="0">
                  <a:pos x="43" y="373"/>
                </a:cxn>
                <a:cxn ang="0">
                  <a:pos x="0" y="306"/>
                </a:cxn>
                <a:cxn ang="0">
                  <a:pos x="11" y="230"/>
                </a:cxn>
                <a:cxn ang="0">
                  <a:pos x="11" y="175"/>
                </a:cxn>
                <a:cxn ang="0">
                  <a:pos x="20" y="87"/>
                </a:cxn>
                <a:cxn ang="0">
                  <a:pos x="32" y="0"/>
                </a:cxn>
              </a:cxnLst>
              <a:rect l="0" t="0" r="r" b="b"/>
              <a:pathLst>
                <a:path w="691" h="462">
                  <a:moveTo>
                    <a:pt x="32" y="0"/>
                  </a:moveTo>
                  <a:lnTo>
                    <a:pt x="120" y="11"/>
                  </a:lnTo>
                  <a:lnTo>
                    <a:pt x="207" y="11"/>
                  </a:lnTo>
                  <a:lnTo>
                    <a:pt x="339" y="22"/>
                  </a:lnTo>
                  <a:lnTo>
                    <a:pt x="394" y="22"/>
                  </a:lnTo>
                  <a:lnTo>
                    <a:pt x="405" y="22"/>
                  </a:lnTo>
                  <a:lnTo>
                    <a:pt x="470" y="32"/>
                  </a:lnTo>
                  <a:lnTo>
                    <a:pt x="493" y="32"/>
                  </a:lnTo>
                  <a:lnTo>
                    <a:pt x="558" y="32"/>
                  </a:lnTo>
                  <a:lnTo>
                    <a:pt x="625" y="32"/>
                  </a:lnTo>
                  <a:lnTo>
                    <a:pt x="678" y="32"/>
                  </a:lnTo>
                  <a:lnTo>
                    <a:pt x="678" y="55"/>
                  </a:lnTo>
                  <a:lnTo>
                    <a:pt x="657" y="66"/>
                  </a:lnTo>
                  <a:lnTo>
                    <a:pt x="657" y="76"/>
                  </a:lnTo>
                  <a:lnTo>
                    <a:pt x="669" y="87"/>
                  </a:lnTo>
                  <a:lnTo>
                    <a:pt x="669" y="99"/>
                  </a:lnTo>
                  <a:lnTo>
                    <a:pt x="678" y="99"/>
                  </a:lnTo>
                  <a:lnTo>
                    <a:pt x="690" y="110"/>
                  </a:lnTo>
                  <a:lnTo>
                    <a:pt x="690" y="120"/>
                  </a:lnTo>
                  <a:lnTo>
                    <a:pt x="690" y="154"/>
                  </a:lnTo>
                  <a:lnTo>
                    <a:pt x="690" y="175"/>
                  </a:lnTo>
                  <a:lnTo>
                    <a:pt x="690" y="198"/>
                  </a:lnTo>
                  <a:lnTo>
                    <a:pt x="690" y="207"/>
                  </a:lnTo>
                  <a:lnTo>
                    <a:pt x="690" y="251"/>
                  </a:lnTo>
                  <a:lnTo>
                    <a:pt x="690" y="295"/>
                  </a:lnTo>
                  <a:lnTo>
                    <a:pt x="690" y="339"/>
                  </a:lnTo>
                  <a:lnTo>
                    <a:pt x="678" y="339"/>
                  </a:lnTo>
                  <a:lnTo>
                    <a:pt x="678" y="350"/>
                  </a:lnTo>
                  <a:lnTo>
                    <a:pt x="678" y="361"/>
                  </a:lnTo>
                  <a:lnTo>
                    <a:pt x="678" y="373"/>
                  </a:lnTo>
                  <a:lnTo>
                    <a:pt x="690" y="373"/>
                  </a:lnTo>
                  <a:lnTo>
                    <a:pt x="690" y="382"/>
                  </a:lnTo>
                  <a:lnTo>
                    <a:pt x="690" y="394"/>
                  </a:lnTo>
                  <a:lnTo>
                    <a:pt x="678" y="394"/>
                  </a:lnTo>
                  <a:lnTo>
                    <a:pt x="678" y="405"/>
                  </a:lnTo>
                  <a:lnTo>
                    <a:pt x="678" y="417"/>
                  </a:lnTo>
                  <a:lnTo>
                    <a:pt x="678" y="426"/>
                  </a:lnTo>
                  <a:lnTo>
                    <a:pt x="669" y="426"/>
                  </a:lnTo>
                  <a:lnTo>
                    <a:pt x="669" y="438"/>
                  </a:lnTo>
                  <a:lnTo>
                    <a:pt x="678" y="438"/>
                  </a:lnTo>
                  <a:lnTo>
                    <a:pt x="678" y="449"/>
                  </a:lnTo>
                  <a:lnTo>
                    <a:pt x="678" y="461"/>
                  </a:lnTo>
                  <a:lnTo>
                    <a:pt x="690" y="461"/>
                  </a:lnTo>
                  <a:lnTo>
                    <a:pt x="678" y="461"/>
                  </a:lnTo>
                  <a:lnTo>
                    <a:pt x="669" y="461"/>
                  </a:lnTo>
                  <a:lnTo>
                    <a:pt x="669" y="449"/>
                  </a:lnTo>
                  <a:lnTo>
                    <a:pt x="669" y="438"/>
                  </a:lnTo>
                  <a:lnTo>
                    <a:pt x="657" y="438"/>
                  </a:lnTo>
                  <a:lnTo>
                    <a:pt x="646" y="438"/>
                  </a:lnTo>
                  <a:lnTo>
                    <a:pt x="634" y="438"/>
                  </a:lnTo>
                  <a:lnTo>
                    <a:pt x="634" y="426"/>
                  </a:lnTo>
                  <a:lnTo>
                    <a:pt x="625" y="426"/>
                  </a:lnTo>
                  <a:lnTo>
                    <a:pt x="613" y="426"/>
                  </a:lnTo>
                  <a:lnTo>
                    <a:pt x="613" y="417"/>
                  </a:lnTo>
                  <a:lnTo>
                    <a:pt x="602" y="417"/>
                  </a:lnTo>
                  <a:lnTo>
                    <a:pt x="590" y="417"/>
                  </a:lnTo>
                  <a:lnTo>
                    <a:pt x="581" y="417"/>
                  </a:lnTo>
                  <a:lnTo>
                    <a:pt x="569" y="417"/>
                  </a:lnTo>
                  <a:lnTo>
                    <a:pt x="558" y="417"/>
                  </a:lnTo>
                  <a:lnTo>
                    <a:pt x="547" y="426"/>
                  </a:lnTo>
                  <a:lnTo>
                    <a:pt x="537" y="426"/>
                  </a:lnTo>
                  <a:lnTo>
                    <a:pt x="537" y="417"/>
                  </a:lnTo>
                  <a:lnTo>
                    <a:pt x="514" y="417"/>
                  </a:lnTo>
                  <a:lnTo>
                    <a:pt x="514" y="405"/>
                  </a:lnTo>
                  <a:lnTo>
                    <a:pt x="503" y="405"/>
                  </a:lnTo>
                  <a:lnTo>
                    <a:pt x="503" y="394"/>
                  </a:lnTo>
                  <a:lnTo>
                    <a:pt x="438" y="394"/>
                  </a:lnTo>
                  <a:lnTo>
                    <a:pt x="405" y="394"/>
                  </a:lnTo>
                  <a:lnTo>
                    <a:pt x="350" y="394"/>
                  </a:lnTo>
                  <a:lnTo>
                    <a:pt x="251" y="382"/>
                  </a:lnTo>
                  <a:lnTo>
                    <a:pt x="175" y="382"/>
                  </a:lnTo>
                  <a:lnTo>
                    <a:pt x="108" y="373"/>
                  </a:lnTo>
                  <a:lnTo>
                    <a:pt x="87" y="373"/>
                  </a:lnTo>
                  <a:lnTo>
                    <a:pt x="43" y="373"/>
                  </a:lnTo>
                  <a:lnTo>
                    <a:pt x="0" y="361"/>
                  </a:lnTo>
                  <a:lnTo>
                    <a:pt x="0" y="306"/>
                  </a:lnTo>
                  <a:lnTo>
                    <a:pt x="0" y="262"/>
                  </a:lnTo>
                  <a:lnTo>
                    <a:pt x="11" y="230"/>
                  </a:lnTo>
                  <a:lnTo>
                    <a:pt x="11" y="219"/>
                  </a:lnTo>
                  <a:lnTo>
                    <a:pt x="11" y="175"/>
                  </a:lnTo>
                  <a:lnTo>
                    <a:pt x="20" y="120"/>
                  </a:lnTo>
                  <a:lnTo>
                    <a:pt x="20" y="87"/>
                  </a:lnTo>
                  <a:lnTo>
                    <a:pt x="32" y="11"/>
                  </a:lnTo>
                  <a:lnTo>
                    <a:pt x="32"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2" name="Freeform 21"/>
            <p:cNvSpPr>
              <a:spLocks/>
            </p:cNvSpPr>
            <p:nvPr/>
          </p:nvSpPr>
          <p:spPr bwMode="auto">
            <a:xfrm>
              <a:off x="3781" y="1405"/>
              <a:ext cx="383" cy="515"/>
            </a:xfrm>
            <a:custGeom>
              <a:avLst/>
              <a:gdLst/>
              <a:ahLst/>
              <a:cxnLst>
                <a:cxn ang="0">
                  <a:pos x="283" y="493"/>
                </a:cxn>
                <a:cxn ang="0">
                  <a:pos x="229" y="504"/>
                </a:cxn>
                <a:cxn ang="0">
                  <a:pos x="152" y="504"/>
                </a:cxn>
                <a:cxn ang="0">
                  <a:pos x="108" y="504"/>
                </a:cxn>
                <a:cxn ang="0">
                  <a:pos x="64" y="514"/>
                </a:cxn>
                <a:cxn ang="0">
                  <a:pos x="20" y="514"/>
                </a:cxn>
                <a:cxn ang="0">
                  <a:pos x="20" y="493"/>
                </a:cxn>
                <a:cxn ang="0">
                  <a:pos x="32" y="449"/>
                </a:cxn>
                <a:cxn ang="0">
                  <a:pos x="43" y="382"/>
                </a:cxn>
                <a:cxn ang="0">
                  <a:pos x="11" y="295"/>
                </a:cxn>
                <a:cxn ang="0">
                  <a:pos x="11" y="262"/>
                </a:cxn>
                <a:cxn ang="0">
                  <a:pos x="0" y="230"/>
                </a:cxn>
                <a:cxn ang="0">
                  <a:pos x="20" y="186"/>
                </a:cxn>
                <a:cxn ang="0">
                  <a:pos x="20" y="142"/>
                </a:cxn>
                <a:cxn ang="0">
                  <a:pos x="32" y="131"/>
                </a:cxn>
                <a:cxn ang="0">
                  <a:pos x="55" y="108"/>
                </a:cxn>
                <a:cxn ang="0">
                  <a:pos x="76" y="87"/>
                </a:cxn>
                <a:cxn ang="0">
                  <a:pos x="76" y="131"/>
                </a:cxn>
                <a:cxn ang="0">
                  <a:pos x="87" y="119"/>
                </a:cxn>
                <a:cxn ang="0">
                  <a:pos x="87" y="76"/>
                </a:cxn>
                <a:cxn ang="0">
                  <a:pos x="119" y="55"/>
                </a:cxn>
                <a:cxn ang="0">
                  <a:pos x="131" y="43"/>
                </a:cxn>
                <a:cxn ang="0">
                  <a:pos x="108" y="32"/>
                </a:cxn>
                <a:cxn ang="0">
                  <a:pos x="119" y="11"/>
                </a:cxn>
                <a:cxn ang="0">
                  <a:pos x="163" y="11"/>
                </a:cxn>
                <a:cxn ang="0">
                  <a:pos x="195" y="20"/>
                </a:cxn>
                <a:cxn ang="0">
                  <a:pos x="218" y="32"/>
                </a:cxn>
                <a:cxn ang="0">
                  <a:pos x="239" y="32"/>
                </a:cxn>
                <a:cxn ang="0">
                  <a:pos x="262" y="43"/>
                </a:cxn>
                <a:cxn ang="0">
                  <a:pos x="273" y="76"/>
                </a:cxn>
                <a:cxn ang="0">
                  <a:pos x="262" y="87"/>
                </a:cxn>
                <a:cxn ang="0">
                  <a:pos x="283" y="98"/>
                </a:cxn>
                <a:cxn ang="0">
                  <a:pos x="283" y="142"/>
                </a:cxn>
                <a:cxn ang="0">
                  <a:pos x="273" y="175"/>
                </a:cxn>
                <a:cxn ang="0">
                  <a:pos x="262" y="207"/>
                </a:cxn>
                <a:cxn ang="0">
                  <a:pos x="239" y="218"/>
                </a:cxn>
                <a:cxn ang="0">
                  <a:pos x="239" y="251"/>
                </a:cxn>
                <a:cxn ang="0">
                  <a:pos x="273" y="239"/>
                </a:cxn>
                <a:cxn ang="0">
                  <a:pos x="283" y="239"/>
                </a:cxn>
                <a:cxn ang="0">
                  <a:pos x="294" y="218"/>
                </a:cxn>
                <a:cxn ang="0">
                  <a:pos x="338" y="196"/>
                </a:cxn>
                <a:cxn ang="0">
                  <a:pos x="361" y="230"/>
                </a:cxn>
                <a:cxn ang="0">
                  <a:pos x="370" y="306"/>
                </a:cxn>
                <a:cxn ang="0">
                  <a:pos x="382" y="338"/>
                </a:cxn>
                <a:cxn ang="0">
                  <a:pos x="382" y="371"/>
                </a:cxn>
                <a:cxn ang="0">
                  <a:pos x="370" y="361"/>
                </a:cxn>
                <a:cxn ang="0">
                  <a:pos x="349" y="371"/>
                </a:cxn>
                <a:cxn ang="0">
                  <a:pos x="349" y="394"/>
                </a:cxn>
                <a:cxn ang="0">
                  <a:pos x="338" y="415"/>
                </a:cxn>
                <a:cxn ang="0">
                  <a:pos x="326" y="449"/>
                </a:cxn>
              </a:cxnLst>
              <a:rect l="0" t="0" r="r" b="b"/>
              <a:pathLst>
                <a:path w="383" h="515">
                  <a:moveTo>
                    <a:pt x="305" y="493"/>
                  </a:moveTo>
                  <a:lnTo>
                    <a:pt x="283" y="493"/>
                  </a:lnTo>
                  <a:lnTo>
                    <a:pt x="273" y="493"/>
                  </a:lnTo>
                  <a:lnTo>
                    <a:pt x="229" y="504"/>
                  </a:lnTo>
                  <a:lnTo>
                    <a:pt x="186" y="504"/>
                  </a:lnTo>
                  <a:lnTo>
                    <a:pt x="152" y="504"/>
                  </a:lnTo>
                  <a:lnTo>
                    <a:pt x="142" y="504"/>
                  </a:lnTo>
                  <a:lnTo>
                    <a:pt x="108" y="504"/>
                  </a:lnTo>
                  <a:lnTo>
                    <a:pt x="98" y="504"/>
                  </a:lnTo>
                  <a:lnTo>
                    <a:pt x="64" y="514"/>
                  </a:lnTo>
                  <a:lnTo>
                    <a:pt x="55" y="514"/>
                  </a:lnTo>
                  <a:lnTo>
                    <a:pt x="20" y="514"/>
                  </a:lnTo>
                  <a:lnTo>
                    <a:pt x="0" y="514"/>
                  </a:lnTo>
                  <a:lnTo>
                    <a:pt x="20" y="493"/>
                  </a:lnTo>
                  <a:lnTo>
                    <a:pt x="20" y="470"/>
                  </a:lnTo>
                  <a:lnTo>
                    <a:pt x="32" y="449"/>
                  </a:lnTo>
                  <a:lnTo>
                    <a:pt x="43" y="426"/>
                  </a:lnTo>
                  <a:lnTo>
                    <a:pt x="43" y="382"/>
                  </a:lnTo>
                  <a:lnTo>
                    <a:pt x="32" y="338"/>
                  </a:lnTo>
                  <a:lnTo>
                    <a:pt x="11" y="295"/>
                  </a:lnTo>
                  <a:lnTo>
                    <a:pt x="11" y="274"/>
                  </a:lnTo>
                  <a:lnTo>
                    <a:pt x="11" y="262"/>
                  </a:lnTo>
                  <a:lnTo>
                    <a:pt x="11" y="239"/>
                  </a:lnTo>
                  <a:lnTo>
                    <a:pt x="0" y="230"/>
                  </a:lnTo>
                  <a:lnTo>
                    <a:pt x="11" y="207"/>
                  </a:lnTo>
                  <a:lnTo>
                    <a:pt x="20" y="186"/>
                  </a:lnTo>
                  <a:lnTo>
                    <a:pt x="20" y="163"/>
                  </a:lnTo>
                  <a:lnTo>
                    <a:pt x="20" y="142"/>
                  </a:lnTo>
                  <a:lnTo>
                    <a:pt x="32" y="142"/>
                  </a:lnTo>
                  <a:lnTo>
                    <a:pt x="32" y="131"/>
                  </a:lnTo>
                  <a:lnTo>
                    <a:pt x="32" y="119"/>
                  </a:lnTo>
                  <a:lnTo>
                    <a:pt x="55" y="108"/>
                  </a:lnTo>
                  <a:lnTo>
                    <a:pt x="76" y="76"/>
                  </a:lnTo>
                  <a:lnTo>
                    <a:pt x="76" y="87"/>
                  </a:lnTo>
                  <a:lnTo>
                    <a:pt x="76" y="108"/>
                  </a:lnTo>
                  <a:lnTo>
                    <a:pt x="76" y="131"/>
                  </a:lnTo>
                  <a:lnTo>
                    <a:pt x="87" y="131"/>
                  </a:lnTo>
                  <a:lnTo>
                    <a:pt x="87" y="119"/>
                  </a:lnTo>
                  <a:lnTo>
                    <a:pt x="98" y="98"/>
                  </a:lnTo>
                  <a:lnTo>
                    <a:pt x="87" y="76"/>
                  </a:lnTo>
                  <a:lnTo>
                    <a:pt x="98" y="64"/>
                  </a:lnTo>
                  <a:lnTo>
                    <a:pt x="119" y="55"/>
                  </a:lnTo>
                  <a:lnTo>
                    <a:pt x="131" y="55"/>
                  </a:lnTo>
                  <a:lnTo>
                    <a:pt x="131" y="43"/>
                  </a:lnTo>
                  <a:lnTo>
                    <a:pt x="119" y="43"/>
                  </a:lnTo>
                  <a:lnTo>
                    <a:pt x="108" y="32"/>
                  </a:lnTo>
                  <a:lnTo>
                    <a:pt x="108" y="20"/>
                  </a:lnTo>
                  <a:lnTo>
                    <a:pt x="119" y="11"/>
                  </a:lnTo>
                  <a:lnTo>
                    <a:pt x="142" y="0"/>
                  </a:lnTo>
                  <a:lnTo>
                    <a:pt x="163" y="11"/>
                  </a:lnTo>
                  <a:lnTo>
                    <a:pt x="186" y="11"/>
                  </a:lnTo>
                  <a:lnTo>
                    <a:pt x="195" y="20"/>
                  </a:lnTo>
                  <a:lnTo>
                    <a:pt x="195" y="32"/>
                  </a:lnTo>
                  <a:lnTo>
                    <a:pt x="218" y="32"/>
                  </a:lnTo>
                  <a:lnTo>
                    <a:pt x="229" y="32"/>
                  </a:lnTo>
                  <a:lnTo>
                    <a:pt x="239" y="32"/>
                  </a:lnTo>
                  <a:lnTo>
                    <a:pt x="250" y="43"/>
                  </a:lnTo>
                  <a:lnTo>
                    <a:pt x="262" y="43"/>
                  </a:lnTo>
                  <a:lnTo>
                    <a:pt x="262" y="55"/>
                  </a:lnTo>
                  <a:lnTo>
                    <a:pt x="273" y="76"/>
                  </a:lnTo>
                  <a:lnTo>
                    <a:pt x="262" y="76"/>
                  </a:lnTo>
                  <a:lnTo>
                    <a:pt x="262" y="87"/>
                  </a:lnTo>
                  <a:lnTo>
                    <a:pt x="273" y="98"/>
                  </a:lnTo>
                  <a:lnTo>
                    <a:pt x="283" y="98"/>
                  </a:lnTo>
                  <a:lnTo>
                    <a:pt x="283" y="119"/>
                  </a:lnTo>
                  <a:lnTo>
                    <a:pt x="283" y="142"/>
                  </a:lnTo>
                  <a:lnTo>
                    <a:pt x="283" y="163"/>
                  </a:lnTo>
                  <a:lnTo>
                    <a:pt x="273" y="175"/>
                  </a:lnTo>
                  <a:lnTo>
                    <a:pt x="262" y="186"/>
                  </a:lnTo>
                  <a:lnTo>
                    <a:pt x="262" y="207"/>
                  </a:lnTo>
                  <a:lnTo>
                    <a:pt x="250" y="207"/>
                  </a:lnTo>
                  <a:lnTo>
                    <a:pt x="239" y="218"/>
                  </a:lnTo>
                  <a:lnTo>
                    <a:pt x="239" y="230"/>
                  </a:lnTo>
                  <a:lnTo>
                    <a:pt x="239" y="251"/>
                  </a:lnTo>
                  <a:lnTo>
                    <a:pt x="262" y="262"/>
                  </a:lnTo>
                  <a:lnTo>
                    <a:pt x="273" y="239"/>
                  </a:lnTo>
                  <a:lnTo>
                    <a:pt x="283" y="251"/>
                  </a:lnTo>
                  <a:lnTo>
                    <a:pt x="283" y="239"/>
                  </a:lnTo>
                  <a:lnTo>
                    <a:pt x="283" y="230"/>
                  </a:lnTo>
                  <a:lnTo>
                    <a:pt x="294" y="218"/>
                  </a:lnTo>
                  <a:lnTo>
                    <a:pt x="326" y="196"/>
                  </a:lnTo>
                  <a:lnTo>
                    <a:pt x="338" y="196"/>
                  </a:lnTo>
                  <a:lnTo>
                    <a:pt x="338" y="207"/>
                  </a:lnTo>
                  <a:lnTo>
                    <a:pt x="361" y="230"/>
                  </a:lnTo>
                  <a:lnTo>
                    <a:pt x="361" y="239"/>
                  </a:lnTo>
                  <a:lnTo>
                    <a:pt x="370" y="306"/>
                  </a:lnTo>
                  <a:lnTo>
                    <a:pt x="382" y="327"/>
                  </a:lnTo>
                  <a:lnTo>
                    <a:pt x="382" y="338"/>
                  </a:lnTo>
                  <a:lnTo>
                    <a:pt x="382" y="350"/>
                  </a:lnTo>
                  <a:lnTo>
                    <a:pt x="382" y="371"/>
                  </a:lnTo>
                  <a:lnTo>
                    <a:pt x="370" y="371"/>
                  </a:lnTo>
                  <a:lnTo>
                    <a:pt x="370" y="361"/>
                  </a:lnTo>
                  <a:lnTo>
                    <a:pt x="361" y="361"/>
                  </a:lnTo>
                  <a:lnTo>
                    <a:pt x="349" y="371"/>
                  </a:lnTo>
                  <a:lnTo>
                    <a:pt x="361" y="371"/>
                  </a:lnTo>
                  <a:lnTo>
                    <a:pt x="349" y="394"/>
                  </a:lnTo>
                  <a:lnTo>
                    <a:pt x="349" y="405"/>
                  </a:lnTo>
                  <a:lnTo>
                    <a:pt x="338" y="415"/>
                  </a:lnTo>
                  <a:lnTo>
                    <a:pt x="326" y="437"/>
                  </a:lnTo>
                  <a:lnTo>
                    <a:pt x="326" y="449"/>
                  </a:lnTo>
                  <a:lnTo>
                    <a:pt x="305" y="493"/>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3" name="Freeform 22"/>
            <p:cNvSpPr>
              <a:spLocks/>
            </p:cNvSpPr>
            <p:nvPr/>
          </p:nvSpPr>
          <p:spPr bwMode="auto">
            <a:xfrm>
              <a:off x="1525" y="1438"/>
              <a:ext cx="702" cy="570"/>
            </a:xfrm>
            <a:custGeom>
              <a:avLst/>
              <a:gdLst/>
              <a:ahLst/>
              <a:cxnLst>
                <a:cxn ang="0">
                  <a:pos x="66" y="66"/>
                </a:cxn>
                <a:cxn ang="0">
                  <a:pos x="78" y="43"/>
                </a:cxn>
                <a:cxn ang="0">
                  <a:pos x="78" y="0"/>
                </a:cxn>
                <a:cxn ang="0">
                  <a:pos x="131" y="11"/>
                </a:cxn>
                <a:cxn ang="0">
                  <a:pos x="142" y="11"/>
                </a:cxn>
                <a:cxn ang="0">
                  <a:pos x="175" y="11"/>
                </a:cxn>
                <a:cxn ang="0">
                  <a:pos x="186" y="22"/>
                </a:cxn>
                <a:cxn ang="0">
                  <a:pos x="297" y="32"/>
                </a:cxn>
                <a:cxn ang="0">
                  <a:pos x="329" y="32"/>
                </a:cxn>
                <a:cxn ang="0">
                  <a:pos x="361" y="43"/>
                </a:cxn>
                <a:cxn ang="0">
                  <a:pos x="504" y="55"/>
                </a:cxn>
                <a:cxn ang="0">
                  <a:pos x="525" y="55"/>
                </a:cxn>
                <a:cxn ang="0">
                  <a:pos x="603" y="66"/>
                </a:cxn>
                <a:cxn ang="0">
                  <a:pos x="613" y="66"/>
                </a:cxn>
                <a:cxn ang="0">
                  <a:pos x="701" y="76"/>
                </a:cxn>
                <a:cxn ang="0">
                  <a:pos x="691" y="131"/>
                </a:cxn>
                <a:cxn ang="0">
                  <a:pos x="691" y="175"/>
                </a:cxn>
                <a:cxn ang="0">
                  <a:pos x="691" y="186"/>
                </a:cxn>
                <a:cxn ang="0">
                  <a:pos x="680" y="218"/>
                </a:cxn>
                <a:cxn ang="0">
                  <a:pos x="680" y="262"/>
                </a:cxn>
                <a:cxn ang="0">
                  <a:pos x="680" y="317"/>
                </a:cxn>
                <a:cxn ang="0">
                  <a:pos x="668" y="372"/>
                </a:cxn>
                <a:cxn ang="0">
                  <a:pos x="668" y="449"/>
                </a:cxn>
                <a:cxn ang="0">
                  <a:pos x="657" y="481"/>
                </a:cxn>
                <a:cxn ang="0">
                  <a:pos x="657" y="504"/>
                </a:cxn>
                <a:cxn ang="0">
                  <a:pos x="657" y="525"/>
                </a:cxn>
                <a:cxn ang="0">
                  <a:pos x="657" y="569"/>
                </a:cxn>
                <a:cxn ang="0">
                  <a:pos x="569" y="559"/>
                </a:cxn>
                <a:cxn ang="0">
                  <a:pos x="537" y="559"/>
                </a:cxn>
                <a:cxn ang="0">
                  <a:pos x="449" y="548"/>
                </a:cxn>
                <a:cxn ang="0">
                  <a:pos x="438" y="548"/>
                </a:cxn>
                <a:cxn ang="0">
                  <a:pos x="394" y="548"/>
                </a:cxn>
                <a:cxn ang="0">
                  <a:pos x="350" y="536"/>
                </a:cxn>
                <a:cxn ang="0">
                  <a:pos x="297" y="536"/>
                </a:cxn>
                <a:cxn ang="0">
                  <a:pos x="186" y="515"/>
                </a:cxn>
                <a:cxn ang="0">
                  <a:pos x="99" y="504"/>
                </a:cxn>
                <a:cxn ang="0">
                  <a:pos x="0" y="492"/>
                </a:cxn>
                <a:cxn ang="0">
                  <a:pos x="11" y="460"/>
                </a:cxn>
                <a:cxn ang="0">
                  <a:pos x="11" y="416"/>
                </a:cxn>
                <a:cxn ang="0">
                  <a:pos x="22" y="372"/>
                </a:cxn>
                <a:cxn ang="0">
                  <a:pos x="34" y="306"/>
                </a:cxn>
                <a:cxn ang="0">
                  <a:pos x="43" y="241"/>
                </a:cxn>
                <a:cxn ang="0">
                  <a:pos x="43" y="207"/>
                </a:cxn>
                <a:cxn ang="0">
                  <a:pos x="55" y="186"/>
                </a:cxn>
                <a:cxn ang="0">
                  <a:pos x="66" y="131"/>
                </a:cxn>
                <a:cxn ang="0">
                  <a:pos x="66" y="66"/>
                </a:cxn>
              </a:cxnLst>
              <a:rect l="0" t="0" r="r" b="b"/>
              <a:pathLst>
                <a:path w="702" h="570">
                  <a:moveTo>
                    <a:pt x="66" y="66"/>
                  </a:moveTo>
                  <a:lnTo>
                    <a:pt x="78" y="43"/>
                  </a:lnTo>
                  <a:lnTo>
                    <a:pt x="78" y="0"/>
                  </a:lnTo>
                  <a:lnTo>
                    <a:pt x="131" y="11"/>
                  </a:lnTo>
                  <a:lnTo>
                    <a:pt x="142" y="11"/>
                  </a:lnTo>
                  <a:lnTo>
                    <a:pt x="175" y="11"/>
                  </a:lnTo>
                  <a:lnTo>
                    <a:pt x="186" y="22"/>
                  </a:lnTo>
                  <a:lnTo>
                    <a:pt x="297" y="32"/>
                  </a:lnTo>
                  <a:lnTo>
                    <a:pt x="329" y="32"/>
                  </a:lnTo>
                  <a:lnTo>
                    <a:pt x="361" y="43"/>
                  </a:lnTo>
                  <a:lnTo>
                    <a:pt x="504" y="55"/>
                  </a:lnTo>
                  <a:lnTo>
                    <a:pt x="525" y="55"/>
                  </a:lnTo>
                  <a:lnTo>
                    <a:pt x="603" y="66"/>
                  </a:lnTo>
                  <a:lnTo>
                    <a:pt x="613" y="66"/>
                  </a:lnTo>
                  <a:lnTo>
                    <a:pt x="701" y="76"/>
                  </a:lnTo>
                  <a:lnTo>
                    <a:pt x="691" y="131"/>
                  </a:lnTo>
                  <a:lnTo>
                    <a:pt x="691" y="175"/>
                  </a:lnTo>
                  <a:lnTo>
                    <a:pt x="691" y="186"/>
                  </a:lnTo>
                  <a:lnTo>
                    <a:pt x="680" y="218"/>
                  </a:lnTo>
                  <a:lnTo>
                    <a:pt x="680" y="262"/>
                  </a:lnTo>
                  <a:lnTo>
                    <a:pt x="680" y="317"/>
                  </a:lnTo>
                  <a:lnTo>
                    <a:pt x="668" y="372"/>
                  </a:lnTo>
                  <a:lnTo>
                    <a:pt x="668" y="449"/>
                  </a:lnTo>
                  <a:lnTo>
                    <a:pt x="657" y="481"/>
                  </a:lnTo>
                  <a:lnTo>
                    <a:pt x="657" y="504"/>
                  </a:lnTo>
                  <a:lnTo>
                    <a:pt x="657" y="525"/>
                  </a:lnTo>
                  <a:lnTo>
                    <a:pt x="657" y="569"/>
                  </a:lnTo>
                  <a:lnTo>
                    <a:pt x="569" y="559"/>
                  </a:lnTo>
                  <a:lnTo>
                    <a:pt x="537" y="559"/>
                  </a:lnTo>
                  <a:lnTo>
                    <a:pt x="449" y="548"/>
                  </a:lnTo>
                  <a:lnTo>
                    <a:pt x="438" y="548"/>
                  </a:lnTo>
                  <a:lnTo>
                    <a:pt x="394" y="548"/>
                  </a:lnTo>
                  <a:lnTo>
                    <a:pt x="350" y="536"/>
                  </a:lnTo>
                  <a:lnTo>
                    <a:pt x="297" y="536"/>
                  </a:lnTo>
                  <a:lnTo>
                    <a:pt x="186" y="515"/>
                  </a:lnTo>
                  <a:lnTo>
                    <a:pt x="99" y="504"/>
                  </a:lnTo>
                  <a:lnTo>
                    <a:pt x="0" y="492"/>
                  </a:lnTo>
                  <a:lnTo>
                    <a:pt x="11" y="460"/>
                  </a:lnTo>
                  <a:lnTo>
                    <a:pt x="11" y="416"/>
                  </a:lnTo>
                  <a:lnTo>
                    <a:pt x="22" y="372"/>
                  </a:lnTo>
                  <a:lnTo>
                    <a:pt x="34" y="306"/>
                  </a:lnTo>
                  <a:lnTo>
                    <a:pt x="43" y="241"/>
                  </a:lnTo>
                  <a:lnTo>
                    <a:pt x="43" y="207"/>
                  </a:lnTo>
                  <a:lnTo>
                    <a:pt x="55" y="186"/>
                  </a:lnTo>
                  <a:lnTo>
                    <a:pt x="66" y="131"/>
                  </a:lnTo>
                  <a:lnTo>
                    <a:pt x="66" y="66"/>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4" name="Freeform 23"/>
            <p:cNvSpPr>
              <a:spLocks/>
            </p:cNvSpPr>
            <p:nvPr/>
          </p:nvSpPr>
          <p:spPr bwMode="auto">
            <a:xfrm>
              <a:off x="289" y="1549"/>
              <a:ext cx="809" cy="1325"/>
            </a:xfrm>
            <a:custGeom>
              <a:avLst/>
              <a:gdLst/>
              <a:ahLst/>
              <a:cxnLst>
                <a:cxn ang="0">
                  <a:pos x="140" y="20"/>
                </a:cxn>
                <a:cxn ang="0">
                  <a:pos x="315" y="64"/>
                </a:cxn>
                <a:cxn ang="0">
                  <a:pos x="425" y="195"/>
                </a:cxn>
                <a:cxn ang="0">
                  <a:pos x="370" y="414"/>
                </a:cxn>
                <a:cxn ang="0">
                  <a:pos x="359" y="448"/>
                </a:cxn>
                <a:cxn ang="0">
                  <a:pos x="393" y="502"/>
                </a:cxn>
                <a:cxn ang="0">
                  <a:pos x="480" y="623"/>
                </a:cxn>
                <a:cxn ang="0">
                  <a:pos x="676" y="907"/>
                </a:cxn>
                <a:cxn ang="0">
                  <a:pos x="775" y="1061"/>
                </a:cxn>
                <a:cxn ang="0">
                  <a:pos x="787" y="1082"/>
                </a:cxn>
                <a:cxn ang="0">
                  <a:pos x="787" y="1114"/>
                </a:cxn>
                <a:cxn ang="0">
                  <a:pos x="808" y="1126"/>
                </a:cxn>
                <a:cxn ang="0">
                  <a:pos x="796" y="1148"/>
                </a:cxn>
                <a:cxn ang="0">
                  <a:pos x="775" y="1158"/>
                </a:cxn>
                <a:cxn ang="0">
                  <a:pos x="764" y="1181"/>
                </a:cxn>
                <a:cxn ang="0">
                  <a:pos x="752" y="1202"/>
                </a:cxn>
                <a:cxn ang="0">
                  <a:pos x="743" y="1225"/>
                </a:cxn>
                <a:cxn ang="0">
                  <a:pos x="731" y="1246"/>
                </a:cxn>
                <a:cxn ang="0">
                  <a:pos x="731" y="1268"/>
                </a:cxn>
                <a:cxn ang="0">
                  <a:pos x="731" y="1280"/>
                </a:cxn>
                <a:cxn ang="0">
                  <a:pos x="743" y="1301"/>
                </a:cxn>
                <a:cxn ang="0">
                  <a:pos x="731" y="1324"/>
                </a:cxn>
                <a:cxn ang="0">
                  <a:pos x="568" y="1301"/>
                </a:cxn>
                <a:cxn ang="0">
                  <a:pos x="469" y="1280"/>
                </a:cxn>
                <a:cxn ang="0">
                  <a:pos x="458" y="1246"/>
                </a:cxn>
                <a:cxn ang="0">
                  <a:pos x="437" y="1181"/>
                </a:cxn>
                <a:cxn ang="0">
                  <a:pos x="382" y="1126"/>
                </a:cxn>
                <a:cxn ang="0">
                  <a:pos x="359" y="1082"/>
                </a:cxn>
                <a:cxn ang="0">
                  <a:pos x="294" y="1050"/>
                </a:cxn>
                <a:cxn ang="0">
                  <a:pos x="271" y="1006"/>
                </a:cxn>
                <a:cxn ang="0">
                  <a:pos x="218" y="994"/>
                </a:cxn>
                <a:cxn ang="0">
                  <a:pos x="174" y="962"/>
                </a:cxn>
                <a:cxn ang="0">
                  <a:pos x="184" y="930"/>
                </a:cxn>
                <a:cxn ang="0">
                  <a:pos x="184" y="907"/>
                </a:cxn>
                <a:cxn ang="0">
                  <a:pos x="163" y="875"/>
                </a:cxn>
                <a:cxn ang="0">
                  <a:pos x="152" y="831"/>
                </a:cxn>
                <a:cxn ang="0">
                  <a:pos x="131" y="787"/>
                </a:cxn>
                <a:cxn ang="0">
                  <a:pos x="108" y="700"/>
                </a:cxn>
                <a:cxn ang="0">
                  <a:pos x="119" y="688"/>
                </a:cxn>
                <a:cxn ang="0">
                  <a:pos x="119" y="656"/>
                </a:cxn>
                <a:cxn ang="0">
                  <a:pos x="87" y="623"/>
                </a:cxn>
                <a:cxn ang="0">
                  <a:pos x="87" y="580"/>
                </a:cxn>
                <a:cxn ang="0">
                  <a:pos x="96" y="536"/>
                </a:cxn>
                <a:cxn ang="0">
                  <a:pos x="96" y="568"/>
                </a:cxn>
                <a:cxn ang="0">
                  <a:pos x="119" y="589"/>
                </a:cxn>
                <a:cxn ang="0">
                  <a:pos x="108" y="536"/>
                </a:cxn>
                <a:cxn ang="0">
                  <a:pos x="152" y="525"/>
                </a:cxn>
                <a:cxn ang="0">
                  <a:pos x="184" y="513"/>
                </a:cxn>
                <a:cxn ang="0">
                  <a:pos x="152" y="513"/>
                </a:cxn>
                <a:cxn ang="0">
                  <a:pos x="119" y="513"/>
                </a:cxn>
                <a:cxn ang="0">
                  <a:pos x="108" y="502"/>
                </a:cxn>
                <a:cxn ang="0">
                  <a:pos x="96" y="525"/>
                </a:cxn>
                <a:cxn ang="0">
                  <a:pos x="76" y="525"/>
                </a:cxn>
                <a:cxn ang="0">
                  <a:pos x="64" y="481"/>
                </a:cxn>
                <a:cxn ang="0">
                  <a:pos x="53" y="448"/>
                </a:cxn>
                <a:cxn ang="0">
                  <a:pos x="9" y="370"/>
                </a:cxn>
                <a:cxn ang="0">
                  <a:pos x="32" y="294"/>
                </a:cxn>
                <a:cxn ang="0">
                  <a:pos x="20" y="239"/>
                </a:cxn>
                <a:cxn ang="0">
                  <a:pos x="9" y="195"/>
                </a:cxn>
                <a:cxn ang="0">
                  <a:pos x="53" y="97"/>
                </a:cxn>
                <a:cxn ang="0">
                  <a:pos x="76" y="32"/>
                </a:cxn>
              </a:cxnLst>
              <a:rect l="0" t="0" r="r" b="b"/>
              <a:pathLst>
                <a:path w="809" h="1325">
                  <a:moveTo>
                    <a:pt x="76" y="0"/>
                  </a:moveTo>
                  <a:lnTo>
                    <a:pt x="108" y="9"/>
                  </a:lnTo>
                  <a:lnTo>
                    <a:pt x="140" y="20"/>
                  </a:lnTo>
                  <a:lnTo>
                    <a:pt x="163" y="20"/>
                  </a:lnTo>
                  <a:lnTo>
                    <a:pt x="250" y="43"/>
                  </a:lnTo>
                  <a:lnTo>
                    <a:pt x="315" y="64"/>
                  </a:lnTo>
                  <a:lnTo>
                    <a:pt x="370" y="76"/>
                  </a:lnTo>
                  <a:lnTo>
                    <a:pt x="446" y="97"/>
                  </a:lnTo>
                  <a:lnTo>
                    <a:pt x="425" y="195"/>
                  </a:lnTo>
                  <a:lnTo>
                    <a:pt x="382" y="370"/>
                  </a:lnTo>
                  <a:lnTo>
                    <a:pt x="370" y="405"/>
                  </a:lnTo>
                  <a:lnTo>
                    <a:pt x="370" y="414"/>
                  </a:lnTo>
                  <a:lnTo>
                    <a:pt x="370" y="437"/>
                  </a:lnTo>
                  <a:lnTo>
                    <a:pt x="370" y="448"/>
                  </a:lnTo>
                  <a:lnTo>
                    <a:pt x="359" y="448"/>
                  </a:lnTo>
                  <a:lnTo>
                    <a:pt x="359" y="458"/>
                  </a:lnTo>
                  <a:lnTo>
                    <a:pt x="370" y="469"/>
                  </a:lnTo>
                  <a:lnTo>
                    <a:pt x="393" y="502"/>
                  </a:lnTo>
                  <a:lnTo>
                    <a:pt x="414" y="525"/>
                  </a:lnTo>
                  <a:lnTo>
                    <a:pt x="425" y="545"/>
                  </a:lnTo>
                  <a:lnTo>
                    <a:pt x="480" y="623"/>
                  </a:lnTo>
                  <a:lnTo>
                    <a:pt x="524" y="688"/>
                  </a:lnTo>
                  <a:lnTo>
                    <a:pt x="577" y="764"/>
                  </a:lnTo>
                  <a:lnTo>
                    <a:pt x="676" y="907"/>
                  </a:lnTo>
                  <a:lnTo>
                    <a:pt x="699" y="930"/>
                  </a:lnTo>
                  <a:lnTo>
                    <a:pt x="775" y="1050"/>
                  </a:lnTo>
                  <a:lnTo>
                    <a:pt x="775" y="1061"/>
                  </a:lnTo>
                  <a:lnTo>
                    <a:pt x="775" y="1070"/>
                  </a:lnTo>
                  <a:lnTo>
                    <a:pt x="775" y="1082"/>
                  </a:lnTo>
                  <a:lnTo>
                    <a:pt x="787" y="1082"/>
                  </a:lnTo>
                  <a:lnTo>
                    <a:pt x="787" y="1093"/>
                  </a:lnTo>
                  <a:lnTo>
                    <a:pt x="787" y="1105"/>
                  </a:lnTo>
                  <a:lnTo>
                    <a:pt x="787" y="1114"/>
                  </a:lnTo>
                  <a:lnTo>
                    <a:pt x="796" y="1114"/>
                  </a:lnTo>
                  <a:lnTo>
                    <a:pt x="796" y="1126"/>
                  </a:lnTo>
                  <a:lnTo>
                    <a:pt x="808" y="1126"/>
                  </a:lnTo>
                  <a:lnTo>
                    <a:pt x="808" y="1137"/>
                  </a:lnTo>
                  <a:lnTo>
                    <a:pt x="808" y="1148"/>
                  </a:lnTo>
                  <a:lnTo>
                    <a:pt x="796" y="1148"/>
                  </a:lnTo>
                  <a:lnTo>
                    <a:pt x="787" y="1148"/>
                  </a:lnTo>
                  <a:lnTo>
                    <a:pt x="787" y="1158"/>
                  </a:lnTo>
                  <a:lnTo>
                    <a:pt x="775" y="1158"/>
                  </a:lnTo>
                  <a:lnTo>
                    <a:pt x="775" y="1169"/>
                  </a:lnTo>
                  <a:lnTo>
                    <a:pt x="764" y="1169"/>
                  </a:lnTo>
                  <a:lnTo>
                    <a:pt x="764" y="1181"/>
                  </a:lnTo>
                  <a:lnTo>
                    <a:pt x="752" y="1181"/>
                  </a:lnTo>
                  <a:lnTo>
                    <a:pt x="752" y="1192"/>
                  </a:lnTo>
                  <a:lnTo>
                    <a:pt x="752" y="1202"/>
                  </a:lnTo>
                  <a:lnTo>
                    <a:pt x="752" y="1213"/>
                  </a:lnTo>
                  <a:lnTo>
                    <a:pt x="752" y="1225"/>
                  </a:lnTo>
                  <a:lnTo>
                    <a:pt x="743" y="1225"/>
                  </a:lnTo>
                  <a:lnTo>
                    <a:pt x="743" y="1236"/>
                  </a:lnTo>
                  <a:lnTo>
                    <a:pt x="731" y="1236"/>
                  </a:lnTo>
                  <a:lnTo>
                    <a:pt x="731" y="1246"/>
                  </a:lnTo>
                  <a:lnTo>
                    <a:pt x="720" y="1246"/>
                  </a:lnTo>
                  <a:lnTo>
                    <a:pt x="731" y="1257"/>
                  </a:lnTo>
                  <a:lnTo>
                    <a:pt x="731" y="1268"/>
                  </a:lnTo>
                  <a:lnTo>
                    <a:pt x="720" y="1268"/>
                  </a:lnTo>
                  <a:lnTo>
                    <a:pt x="720" y="1280"/>
                  </a:lnTo>
                  <a:lnTo>
                    <a:pt x="731" y="1280"/>
                  </a:lnTo>
                  <a:lnTo>
                    <a:pt x="743" y="1280"/>
                  </a:lnTo>
                  <a:lnTo>
                    <a:pt x="743" y="1289"/>
                  </a:lnTo>
                  <a:lnTo>
                    <a:pt x="743" y="1301"/>
                  </a:lnTo>
                  <a:lnTo>
                    <a:pt x="743" y="1312"/>
                  </a:lnTo>
                  <a:lnTo>
                    <a:pt x="731" y="1312"/>
                  </a:lnTo>
                  <a:lnTo>
                    <a:pt x="731" y="1324"/>
                  </a:lnTo>
                  <a:lnTo>
                    <a:pt x="720" y="1324"/>
                  </a:lnTo>
                  <a:lnTo>
                    <a:pt x="709" y="1312"/>
                  </a:lnTo>
                  <a:lnTo>
                    <a:pt x="568" y="1301"/>
                  </a:lnTo>
                  <a:lnTo>
                    <a:pt x="469" y="1289"/>
                  </a:lnTo>
                  <a:lnTo>
                    <a:pt x="458" y="1268"/>
                  </a:lnTo>
                  <a:lnTo>
                    <a:pt x="469" y="1280"/>
                  </a:lnTo>
                  <a:lnTo>
                    <a:pt x="469" y="1268"/>
                  </a:lnTo>
                  <a:lnTo>
                    <a:pt x="458" y="1268"/>
                  </a:lnTo>
                  <a:lnTo>
                    <a:pt x="458" y="1246"/>
                  </a:lnTo>
                  <a:lnTo>
                    <a:pt x="458" y="1213"/>
                  </a:lnTo>
                  <a:lnTo>
                    <a:pt x="458" y="1202"/>
                  </a:lnTo>
                  <a:lnTo>
                    <a:pt x="437" y="1181"/>
                  </a:lnTo>
                  <a:lnTo>
                    <a:pt x="393" y="1126"/>
                  </a:lnTo>
                  <a:lnTo>
                    <a:pt x="382" y="1114"/>
                  </a:lnTo>
                  <a:lnTo>
                    <a:pt x="382" y="1126"/>
                  </a:lnTo>
                  <a:lnTo>
                    <a:pt x="370" y="1114"/>
                  </a:lnTo>
                  <a:lnTo>
                    <a:pt x="370" y="1105"/>
                  </a:lnTo>
                  <a:lnTo>
                    <a:pt x="359" y="1082"/>
                  </a:lnTo>
                  <a:lnTo>
                    <a:pt x="338" y="1070"/>
                  </a:lnTo>
                  <a:lnTo>
                    <a:pt x="327" y="1070"/>
                  </a:lnTo>
                  <a:lnTo>
                    <a:pt x="294" y="1050"/>
                  </a:lnTo>
                  <a:lnTo>
                    <a:pt x="294" y="1038"/>
                  </a:lnTo>
                  <a:lnTo>
                    <a:pt x="283" y="1017"/>
                  </a:lnTo>
                  <a:lnTo>
                    <a:pt x="271" y="1006"/>
                  </a:lnTo>
                  <a:lnTo>
                    <a:pt x="239" y="1006"/>
                  </a:lnTo>
                  <a:lnTo>
                    <a:pt x="228" y="994"/>
                  </a:lnTo>
                  <a:lnTo>
                    <a:pt x="218" y="994"/>
                  </a:lnTo>
                  <a:lnTo>
                    <a:pt x="184" y="983"/>
                  </a:lnTo>
                  <a:lnTo>
                    <a:pt x="184" y="973"/>
                  </a:lnTo>
                  <a:lnTo>
                    <a:pt x="174" y="962"/>
                  </a:lnTo>
                  <a:lnTo>
                    <a:pt x="174" y="951"/>
                  </a:lnTo>
                  <a:lnTo>
                    <a:pt x="174" y="939"/>
                  </a:lnTo>
                  <a:lnTo>
                    <a:pt x="184" y="930"/>
                  </a:lnTo>
                  <a:lnTo>
                    <a:pt x="174" y="930"/>
                  </a:lnTo>
                  <a:lnTo>
                    <a:pt x="184" y="918"/>
                  </a:lnTo>
                  <a:lnTo>
                    <a:pt x="184" y="907"/>
                  </a:lnTo>
                  <a:lnTo>
                    <a:pt x="184" y="895"/>
                  </a:lnTo>
                  <a:lnTo>
                    <a:pt x="174" y="886"/>
                  </a:lnTo>
                  <a:lnTo>
                    <a:pt x="163" y="875"/>
                  </a:lnTo>
                  <a:lnTo>
                    <a:pt x="174" y="863"/>
                  </a:lnTo>
                  <a:lnTo>
                    <a:pt x="163" y="852"/>
                  </a:lnTo>
                  <a:lnTo>
                    <a:pt x="152" y="831"/>
                  </a:lnTo>
                  <a:lnTo>
                    <a:pt x="140" y="819"/>
                  </a:lnTo>
                  <a:lnTo>
                    <a:pt x="140" y="808"/>
                  </a:lnTo>
                  <a:lnTo>
                    <a:pt x="131" y="787"/>
                  </a:lnTo>
                  <a:lnTo>
                    <a:pt x="119" y="755"/>
                  </a:lnTo>
                  <a:lnTo>
                    <a:pt x="108" y="732"/>
                  </a:lnTo>
                  <a:lnTo>
                    <a:pt x="108" y="700"/>
                  </a:lnTo>
                  <a:lnTo>
                    <a:pt x="108" y="688"/>
                  </a:lnTo>
                  <a:lnTo>
                    <a:pt x="119" y="700"/>
                  </a:lnTo>
                  <a:lnTo>
                    <a:pt x="119" y="688"/>
                  </a:lnTo>
                  <a:lnTo>
                    <a:pt x="131" y="677"/>
                  </a:lnTo>
                  <a:lnTo>
                    <a:pt x="131" y="667"/>
                  </a:lnTo>
                  <a:lnTo>
                    <a:pt x="119" y="656"/>
                  </a:lnTo>
                  <a:lnTo>
                    <a:pt x="108" y="656"/>
                  </a:lnTo>
                  <a:lnTo>
                    <a:pt x="96" y="644"/>
                  </a:lnTo>
                  <a:lnTo>
                    <a:pt x="87" y="623"/>
                  </a:lnTo>
                  <a:lnTo>
                    <a:pt x="87" y="612"/>
                  </a:lnTo>
                  <a:lnTo>
                    <a:pt x="87" y="589"/>
                  </a:lnTo>
                  <a:lnTo>
                    <a:pt x="87" y="580"/>
                  </a:lnTo>
                  <a:lnTo>
                    <a:pt x="87" y="568"/>
                  </a:lnTo>
                  <a:lnTo>
                    <a:pt x="87" y="545"/>
                  </a:lnTo>
                  <a:lnTo>
                    <a:pt x="96" y="536"/>
                  </a:lnTo>
                  <a:lnTo>
                    <a:pt x="108" y="545"/>
                  </a:lnTo>
                  <a:lnTo>
                    <a:pt x="96" y="557"/>
                  </a:lnTo>
                  <a:lnTo>
                    <a:pt x="96" y="568"/>
                  </a:lnTo>
                  <a:lnTo>
                    <a:pt x="119" y="589"/>
                  </a:lnTo>
                  <a:lnTo>
                    <a:pt x="131" y="589"/>
                  </a:lnTo>
                  <a:lnTo>
                    <a:pt x="119" y="589"/>
                  </a:lnTo>
                  <a:lnTo>
                    <a:pt x="119" y="557"/>
                  </a:lnTo>
                  <a:lnTo>
                    <a:pt x="108" y="545"/>
                  </a:lnTo>
                  <a:lnTo>
                    <a:pt x="108" y="536"/>
                  </a:lnTo>
                  <a:lnTo>
                    <a:pt x="108" y="525"/>
                  </a:lnTo>
                  <a:lnTo>
                    <a:pt x="119" y="513"/>
                  </a:lnTo>
                  <a:lnTo>
                    <a:pt x="152" y="525"/>
                  </a:lnTo>
                  <a:lnTo>
                    <a:pt x="174" y="536"/>
                  </a:lnTo>
                  <a:lnTo>
                    <a:pt x="184" y="525"/>
                  </a:lnTo>
                  <a:lnTo>
                    <a:pt x="184" y="513"/>
                  </a:lnTo>
                  <a:lnTo>
                    <a:pt x="163" y="525"/>
                  </a:lnTo>
                  <a:lnTo>
                    <a:pt x="152" y="525"/>
                  </a:lnTo>
                  <a:lnTo>
                    <a:pt x="152" y="513"/>
                  </a:lnTo>
                  <a:lnTo>
                    <a:pt x="131" y="513"/>
                  </a:lnTo>
                  <a:lnTo>
                    <a:pt x="131" y="502"/>
                  </a:lnTo>
                  <a:lnTo>
                    <a:pt x="119" y="513"/>
                  </a:lnTo>
                  <a:lnTo>
                    <a:pt x="108" y="502"/>
                  </a:lnTo>
                  <a:lnTo>
                    <a:pt x="96" y="502"/>
                  </a:lnTo>
                  <a:lnTo>
                    <a:pt x="108" y="502"/>
                  </a:lnTo>
                  <a:lnTo>
                    <a:pt x="96" y="513"/>
                  </a:lnTo>
                  <a:lnTo>
                    <a:pt x="108" y="513"/>
                  </a:lnTo>
                  <a:lnTo>
                    <a:pt x="96" y="525"/>
                  </a:lnTo>
                  <a:lnTo>
                    <a:pt x="96" y="536"/>
                  </a:lnTo>
                  <a:lnTo>
                    <a:pt x="87" y="536"/>
                  </a:lnTo>
                  <a:lnTo>
                    <a:pt x="76" y="525"/>
                  </a:lnTo>
                  <a:lnTo>
                    <a:pt x="64" y="502"/>
                  </a:lnTo>
                  <a:lnTo>
                    <a:pt x="53" y="502"/>
                  </a:lnTo>
                  <a:lnTo>
                    <a:pt x="64" y="481"/>
                  </a:lnTo>
                  <a:lnTo>
                    <a:pt x="64" y="469"/>
                  </a:lnTo>
                  <a:lnTo>
                    <a:pt x="53" y="469"/>
                  </a:lnTo>
                  <a:lnTo>
                    <a:pt x="53" y="448"/>
                  </a:lnTo>
                  <a:lnTo>
                    <a:pt x="43" y="426"/>
                  </a:lnTo>
                  <a:lnTo>
                    <a:pt x="32" y="405"/>
                  </a:lnTo>
                  <a:lnTo>
                    <a:pt x="9" y="370"/>
                  </a:lnTo>
                  <a:lnTo>
                    <a:pt x="20" y="361"/>
                  </a:lnTo>
                  <a:lnTo>
                    <a:pt x="20" y="327"/>
                  </a:lnTo>
                  <a:lnTo>
                    <a:pt x="32" y="294"/>
                  </a:lnTo>
                  <a:lnTo>
                    <a:pt x="32" y="283"/>
                  </a:lnTo>
                  <a:lnTo>
                    <a:pt x="32" y="262"/>
                  </a:lnTo>
                  <a:lnTo>
                    <a:pt x="20" y="239"/>
                  </a:lnTo>
                  <a:lnTo>
                    <a:pt x="20" y="228"/>
                  </a:lnTo>
                  <a:lnTo>
                    <a:pt x="0" y="195"/>
                  </a:lnTo>
                  <a:lnTo>
                    <a:pt x="9" y="195"/>
                  </a:lnTo>
                  <a:lnTo>
                    <a:pt x="9" y="175"/>
                  </a:lnTo>
                  <a:lnTo>
                    <a:pt x="53" y="119"/>
                  </a:lnTo>
                  <a:lnTo>
                    <a:pt x="53" y="97"/>
                  </a:lnTo>
                  <a:lnTo>
                    <a:pt x="64" y="87"/>
                  </a:lnTo>
                  <a:lnTo>
                    <a:pt x="64" y="64"/>
                  </a:lnTo>
                  <a:lnTo>
                    <a:pt x="76" y="32"/>
                  </a:lnTo>
                  <a:lnTo>
                    <a:pt x="64" y="20"/>
                  </a:lnTo>
                  <a:lnTo>
                    <a:pt x="76"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5" name="Freeform 24"/>
            <p:cNvSpPr>
              <a:spLocks/>
            </p:cNvSpPr>
            <p:nvPr/>
          </p:nvSpPr>
          <p:spPr bwMode="auto">
            <a:xfrm>
              <a:off x="4994" y="1556"/>
              <a:ext cx="332" cy="178"/>
            </a:xfrm>
            <a:custGeom>
              <a:avLst/>
              <a:gdLst/>
              <a:ahLst/>
              <a:cxnLst>
                <a:cxn ang="0">
                  <a:pos x="76" y="55"/>
                </a:cxn>
                <a:cxn ang="0">
                  <a:pos x="88" y="44"/>
                </a:cxn>
                <a:cxn ang="0">
                  <a:pos x="120" y="44"/>
                </a:cxn>
                <a:cxn ang="0">
                  <a:pos x="176" y="34"/>
                </a:cxn>
                <a:cxn ang="0">
                  <a:pos x="176" y="23"/>
                </a:cxn>
                <a:cxn ang="0">
                  <a:pos x="187" y="23"/>
                </a:cxn>
                <a:cxn ang="0">
                  <a:pos x="187" y="11"/>
                </a:cxn>
                <a:cxn ang="0">
                  <a:pos x="198" y="11"/>
                </a:cxn>
                <a:cxn ang="0">
                  <a:pos x="208" y="0"/>
                </a:cxn>
                <a:cxn ang="0">
                  <a:pos x="220" y="0"/>
                </a:cxn>
                <a:cxn ang="0">
                  <a:pos x="231" y="23"/>
                </a:cxn>
                <a:cxn ang="0">
                  <a:pos x="242" y="23"/>
                </a:cxn>
                <a:cxn ang="0">
                  <a:pos x="242" y="34"/>
                </a:cxn>
                <a:cxn ang="0">
                  <a:pos x="231" y="44"/>
                </a:cxn>
                <a:cxn ang="0">
                  <a:pos x="220" y="55"/>
                </a:cxn>
                <a:cxn ang="0">
                  <a:pos x="208" y="78"/>
                </a:cxn>
                <a:cxn ang="0">
                  <a:pos x="220" y="78"/>
                </a:cxn>
                <a:cxn ang="0">
                  <a:pos x="231" y="78"/>
                </a:cxn>
                <a:cxn ang="0">
                  <a:pos x="242" y="78"/>
                </a:cxn>
                <a:cxn ang="0">
                  <a:pos x="252" y="88"/>
                </a:cxn>
                <a:cxn ang="0">
                  <a:pos x="264" y="111"/>
                </a:cxn>
                <a:cxn ang="0">
                  <a:pos x="275" y="123"/>
                </a:cxn>
                <a:cxn ang="0">
                  <a:pos x="286" y="132"/>
                </a:cxn>
                <a:cxn ang="0">
                  <a:pos x="296" y="132"/>
                </a:cxn>
                <a:cxn ang="0">
                  <a:pos x="308" y="132"/>
                </a:cxn>
                <a:cxn ang="0">
                  <a:pos x="319" y="111"/>
                </a:cxn>
                <a:cxn ang="0">
                  <a:pos x="308" y="88"/>
                </a:cxn>
                <a:cxn ang="0">
                  <a:pos x="286" y="88"/>
                </a:cxn>
                <a:cxn ang="0">
                  <a:pos x="296" y="78"/>
                </a:cxn>
                <a:cxn ang="0">
                  <a:pos x="308" y="88"/>
                </a:cxn>
                <a:cxn ang="0">
                  <a:pos x="319" y="100"/>
                </a:cxn>
                <a:cxn ang="0">
                  <a:pos x="331" y="111"/>
                </a:cxn>
                <a:cxn ang="0">
                  <a:pos x="331" y="123"/>
                </a:cxn>
                <a:cxn ang="0">
                  <a:pos x="286" y="144"/>
                </a:cxn>
                <a:cxn ang="0">
                  <a:pos x="286" y="155"/>
                </a:cxn>
                <a:cxn ang="0">
                  <a:pos x="275" y="155"/>
                </a:cxn>
                <a:cxn ang="0">
                  <a:pos x="264" y="155"/>
                </a:cxn>
                <a:cxn ang="0">
                  <a:pos x="264" y="132"/>
                </a:cxn>
                <a:cxn ang="0">
                  <a:pos x="252" y="155"/>
                </a:cxn>
                <a:cxn ang="0">
                  <a:pos x="242" y="155"/>
                </a:cxn>
                <a:cxn ang="0">
                  <a:pos x="242" y="167"/>
                </a:cxn>
                <a:cxn ang="0">
                  <a:pos x="231" y="177"/>
                </a:cxn>
                <a:cxn ang="0">
                  <a:pos x="220" y="155"/>
                </a:cxn>
                <a:cxn ang="0">
                  <a:pos x="208" y="155"/>
                </a:cxn>
                <a:cxn ang="0">
                  <a:pos x="208" y="144"/>
                </a:cxn>
                <a:cxn ang="0">
                  <a:pos x="198" y="144"/>
                </a:cxn>
                <a:cxn ang="0">
                  <a:pos x="198" y="132"/>
                </a:cxn>
                <a:cxn ang="0">
                  <a:pos x="187" y="123"/>
                </a:cxn>
                <a:cxn ang="0">
                  <a:pos x="176" y="123"/>
                </a:cxn>
                <a:cxn ang="0">
                  <a:pos x="154" y="123"/>
                </a:cxn>
                <a:cxn ang="0">
                  <a:pos x="120" y="132"/>
                </a:cxn>
                <a:cxn ang="0">
                  <a:pos x="88" y="132"/>
                </a:cxn>
                <a:cxn ang="0">
                  <a:pos x="76" y="144"/>
                </a:cxn>
                <a:cxn ang="0">
                  <a:pos x="66" y="144"/>
                </a:cxn>
                <a:cxn ang="0">
                  <a:pos x="55" y="144"/>
                </a:cxn>
                <a:cxn ang="0">
                  <a:pos x="44" y="144"/>
                </a:cxn>
                <a:cxn ang="0">
                  <a:pos x="0" y="155"/>
                </a:cxn>
                <a:cxn ang="0">
                  <a:pos x="0" y="100"/>
                </a:cxn>
                <a:cxn ang="0">
                  <a:pos x="0" y="67"/>
                </a:cxn>
                <a:cxn ang="0">
                  <a:pos x="22" y="55"/>
                </a:cxn>
                <a:cxn ang="0">
                  <a:pos x="32" y="55"/>
                </a:cxn>
                <a:cxn ang="0">
                  <a:pos x="76" y="55"/>
                </a:cxn>
              </a:cxnLst>
              <a:rect l="0" t="0" r="r" b="b"/>
              <a:pathLst>
                <a:path w="332" h="178">
                  <a:moveTo>
                    <a:pt x="76" y="55"/>
                  </a:moveTo>
                  <a:lnTo>
                    <a:pt x="88" y="44"/>
                  </a:lnTo>
                  <a:lnTo>
                    <a:pt x="120" y="44"/>
                  </a:lnTo>
                  <a:lnTo>
                    <a:pt x="176" y="34"/>
                  </a:lnTo>
                  <a:lnTo>
                    <a:pt x="176" y="23"/>
                  </a:lnTo>
                  <a:lnTo>
                    <a:pt x="187" y="23"/>
                  </a:lnTo>
                  <a:lnTo>
                    <a:pt x="187" y="11"/>
                  </a:lnTo>
                  <a:lnTo>
                    <a:pt x="198" y="11"/>
                  </a:lnTo>
                  <a:lnTo>
                    <a:pt x="208" y="0"/>
                  </a:lnTo>
                  <a:lnTo>
                    <a:pt x="220" y="0"/>
                  </a:lnTo>
                  <a:lnTo>
                    <a:pt x="231" y="23"/>
                  </a:lnTo>
                  <a:lnTo>
                    <a:pt x="242" y="23"/>
                  </a:lnTo>
                  <a:lnTo>
                    <a:pt x="242" y="34"/>
                  </a:lnTo>
                  <a:lnTo>
                    <a:pt x="231" y="44"/>
                  </a:lnTo>
                  <a:lnTo>
                    <a:pt x="220" y="55"/>
                  </a:lnTo>
                  <a:lnTo>
                    <a:pt x="208" y="78"/>
                  </a:lnTo>
                  <a:lnTo>
                    <a:pt x="220" y="78"/>
                  </a:lnTo>
                  <a:lnTo>
                    <a:pt x="231" y="78"/>
                  </a:lnTo>
                  <a:lnTo>
                    <a:pt x="242" y="78"/>
                  </a:lnTo>
                  <a:lnTo>
                    <a:pt x="252" y="88"/>
                  </a:lnTo>
                  <a:lnTo>
                    <a:pt x="264" y="111"/>
                  </a:lnTo>
                  <a:lnTo>
                    <a:pt x="275" y="123"/>
                  </a:lnTo>
                  <a:lnTo>
                    <a:pt x="286" y="132"/>
                  </a:lnTo>
                  <a:lnTo>
                    <a:pt x="296" y="132"/>
                  </a:lnTo>
                  <a:lnTo>
                    <a:pt x="308" y="132"/>
                  </a:lnTo>
                  <a:lnTo>
                    <a:pt x="319" y="111"/>
                  </a:lnTo>
                  <a:lnTo>
                    <a:pt x="308" y="88"/>
                  </a:lnTo>
                  <a:lnTo>
                    <a:pt x="286" y="88"/>
                  </a:lnTo>
                  <a:lnTo>
                    <a:pt x="296" y="78"/>
                  </a:lnTo>
                  <a:lnTo>
                    <a:pt x="308" y="88"/>
                  </a:lnTo>
                  <a:lnTo>
                    <a:pt x="319" y="100"/>
                  </a:lnTo>
                  <a:lnTo>
                    <a:pt x="331" y="111"/>
                  </a:lnTo>
                  <a:lnTo>
                    <a:pt x="331" y="123"/>
                  </a:lnTo>
                  <a:lnTo>
                    <a:pt x="286" y="144"/>
                  </a:lnTo>
                  <a:lnTo>
                    <a:pt x="286" y="155"/>
                  </a:lnTo>
                  <a:lnTo>
                    <a:pt x="275" y="155"/>
                  </a:lnTo>
                  <a:lnTo>
                    <a:pt x="264" y="155"/>
                  </a:lnTo>
                  <a:lnTo>
                    <a:pt x="264" y="132"/>
                  </a:lnTo>
                  <a:lnTo>
                    <a:pt x="252" y="155"/>
                  </a:lnTo>
                  <a:lnTo>
                    <a:pt x="242" y="155"/>
                  </a:lnTo>
                  <a:lnTo>
                    <a:pt x="242" y="167"/>
                  </a:lnTo>
                  <a:lnTo>
                    <a:pt x="231" y="177"/>
                  </a:lnTo>
                  <a:lnTo>
                    <a:pt x="220" y="155"/>
                  </a:lnTo>
                  <a:lnTo>
                    <a:pt x="208" y="155"/>
                  </a:lnTo>
                  <a:lnTo>
                    <a:pt x="208" y="144"/>
                  </a:lnTo>
                  <a:lnTo>
                    <a:pt x="198" y="144"/>
                  </a:lnTo>
                  <a:lnTo>
                    <a:pt x="198" y="132"/>
                  </a:lnTo>
                  <a:lnTo>
                    <a:pt x="187" y="123"/>
                  </a:lnTo>
                  <a:lnTo>
                    <a:pt x="176" y="123"/>
                  </a:lnTo>
                  <a:lnTo>
                    <a:pt x="154" y="123"/>
                  </a:lnTo>
                  <a:lnTo>
                    <a:pt x="120" y="132"/>
                  </a:lnTo>
                  <a:lnTo>
                    <a:pt x="88" y="132"/>
                  </a:lnTo>
                  <a:lnTo>
                    <a:pt x="76" y="144"/>
                  </a:lnTo>
                  <a:lnTo>
                    <a:pt x="66" y="144"/>
                  </a:lnTo>
                  <a:lnTo>
                    <a:pt x="55" y="144"/>
                  </a:lnTo>
                  <a:lnTo>
                    <a:pt x="44" y="144"/>
                  </a:lnTo>
                  <a:lnTo>
                    <a:pt x="0" y="155"/>
                  </a:lnTo>
                  <a:lnTo>
                    <a:pt x="0" y="100"/>
                  </a:lnTo>
                  <a:lnTo>
                    <a:pt x="0" y="67"/>
                  </a:lnTo>
                  <a:lnTo>
                    <a:pt x="22" y="55"/>
                  </a:lnTo>
                  <a:lnTo>
                    <a:pt x="32" y="55"/>
                  </a:lnTo>
                  <a:lnTo>
                    <a:pt x="76" y="55"/>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6" name="Freeform 25"/>
            <p:cNvSpPr>
              <a:spLocks/>
            </p:cNvSpPr>
            <p:nvPr/>
          </p:nvSpPr>
          <p:spPr bwMode="auto">
            <a:xfrm>
              <a:off x="649" y="1644"/>
              <a:ext cx="626" cy="955"/>
            </a:xfrm>
            <a:custGeom>
              <a:avLst/>
              <a:gdLst/>
              <a:ahLst/>
              <a:cxnLst>
                <a:cxn ang="0">
                  <a:pos x="87" y="0"/>
                </a:cxn>
                <a:cxn ang="0">
                  <a:pos x="154" y="11"/>
                </a:cxn>
                <a:cxn ang="0">
                  <a:pos x="253" y="43"/>
                </a:cxn>
                <a:cxn ang="0">
                  <a:pos x="362" y="66"/>
                </a:cxn>
                <a:cxn ang="0">
                  <a:pos x="461" y="78"/>
                </a:cxn>
                <a:cxn ang="0">
                  <a:pos x="537" y="99"/>
                </a:cxn>
                <a:cxn ang="0">
                  <a:pos x="604" y="110"/>
                </a:cxn>
                <a:cxn ang="0">
                  <a:pos x="625" y="121"/>
                </a:cxn>
                <a:cxn ang="0">
                  <a:pos x="604" y="241"/>
                </a:cxn>
                <a:cxn ang="0">
                  <a:pos x="581" y="340"/>
                </a:cxn>
                <a:cxn ang="0">
                  <a:pos x="581" y="373"/>
                </a:cxn>
                <a:cxn ang="0">
                  <a:pos x="569" y="417"/>
                </a:cxn>
                <a:cxn ang="0">
                  <a:pos x="560" y="516"/>
                </a:cxn>
                <a:cxn ang="0">
                  <a:pos x="548" y="527"/>
                </a:cxn>
                <a:cxn ang="0">
                  <a:pos x="537" y="580"/>
                </a:cxn>
                <a:cxn ang="0">
                  <a:pos x="525" y="647"/>
                </a:cxn>
                <a:cxn ang="0">
                  <a:pos x="516" y="723"/>
                </a:cxn>
                <a:cxn ang="0">
                  <a:pos x="516" y="735"/>
                </a:cxn>
                <a:cxn ang="0">
                  <a:pos x="504" y="811"/>
                </a:cxn>
                <a:cxn ang="0">
                  <a:pos x="493" y="822"/>
                </a:cxn>
                <a:cxn ang="0">
                  <a:pos x="482" y="834"/>
                </a:cxn>
                <a:cxn ang="0">
                  <a:pos x="472" y="834"/>
                </a:cxn>
                <a:cxn ang="0">
                  <a:pos x="472" y="822"/>
                </a:cxn>
                <a:cxn ang="0">
                  <a:pos x="461" y="811"/>
                </a:cxn>
                <a:cxn ang="0">
                  <a:pos x="461" y="822"/>
                </a:cxn>
                <a:cxn ang="0">
                  <a:pos x="449" y="811"/>
                </a:cxn>
                <a:cxn ang="0">
                  <a:pos x="438" y="811"/>
                </a:cxn>
                <a:cxn ang="0">
                  <a:pos x="428" y="811"/>
                </a:cxn>
                <a:cxn ang="0">
                  <a:pos x="428" y="822"/>
                </a:cxn>
                <a:cxn ang="0">
                  <a:pos x="428" y="834"/>
                </a:cxn>
                <a:cxn ang="0">
                  <a:pos x="428" y="843"/>
                </a:cxn>
                <a:cxn ang="0">
                  <a:pos x="428" y="854"/>
                </a:cxn>
                <a:cxn ang="0">
                  <a:pos x="428" y="866"/>
                </a:cxn>
                <a:cxn ang="0">
                  <a:pos x="428" y="877"/>
                </a:cxn>
                <a:cxn ang="0">
                  <a:pos x="428" y="887"/>
                </a:cxn>
                <a:cxn ang="0">
                  <a:pos x="417" y="887"/>
                </a:cxn>
                <a:cxn ang="0">
                  <a:pos x="428" y="898"/>
                </a:cxn>
                <a:cxn ang="0">
                  <a:pos x="428" y="910"/>
                </a:cxn>
                <a:cxn ang="0">
                  <a:pos x="428" y="921"/>
                </a:cxn>
                <a:cxn ang="0">
                  <a:pos x="428" y="931"/>
                </a:cxn>
                <a:cxn ang="0">
                  <a:pos x="417" y="931"/>
                </a:cxn>
                <a:cxn ang="0">
                  <a:pos x="417" y="942"/>
                </a:cxn>
                <a:cxn ang="0">
                  <a:pos x="417" y="954"/>
                </a:cxn>
                <a:cxn ang="0">
                  <a:pos x="341" y="834"/>
                </a:cxn>
                <a:cxn ang="0">
                  <a:pos x="318" y="811"/>
                </a:cxn>
                <a:cxn ang="0">
                  <a:pos x="219" y="668"/>
                </a:cxn>
                <a:cxn ang="0">
                  <a:pos x="165" y="592"/>
                </a:cxn>
                <a:cxn ang="0">
                  <a:pos x="121" y="527"/>
                </a:cxn>
                <a:cxn ang="0">
                  <a:pos x="66" y="449"/>
                </a:cxn>
                <a:cxn ang="0">
                  <a:pos x="55" y="428"/>
                </a:cxn>
                <a:cxn ang="0">
                  <a:pos x="34" y="405"/>
                </a:cxn>
                <a:cxn ang="0">
                  <a:pos x="11" y="373"/>
                </a:cxn>
                <a:cxn ang="0">
                  <a:pos x="0" y="361"/>
                </a:cxn>
                <a:cxn ang="0">
                  <a:pos x="0" y="352"/>
                </a:cxn>
                <a:cxn ang="0">
                  <a:pos x="11" y="352"/>
                </a:cxn>
                <a:cxn ang="0">
                  <a:pos x="11" y="340"/>
                </a:cxn>
                <a:cxn ang="0">
                  <a:pos x="11" y="318"/>
                </a:cxn>
                <a:cxn ang="0">
                  <a:pos x="11" y="308"/>
                </a:cxn>
                <a:cxn ang="0">
                  <a:pos x="22" y="274"/>
                </a:cxn>
                <a:cxn ang="0">
                  <a:pos x="66" y="99"/>
                </a:cxn>
                <a:cxn ang="0">
                  <a:pos x="87" y="0"/>
                </a:cxn>
              </a:cxnLst>
              <a:rect l="0" t="0" r="r" b="b"/>
              <a:pathLst>
                <a:path w="626" h="955">
                  <a:moveTo>
                    <a:pt x="87" y="0"/>
                  </a:moveTo>
                  <a:lnTo>
                    <a:pt x="154" y="11"/>
                  </a:lnTo>
                  <a:lnTo>
                    <a:pt x="253" y="43"/>
                  </a:lnTo>
                  <a:lnTo>
                    <a:pt x="362" y="66"/>
                  </a:lnTo>
                  <a:lnTo>
                    <a:pt x="461" y="78"/>
                  </a:lnTo>
                  <a:lnTo>
                    <a:pt x="537" y="99"/>
                  </a:lnTo>
                  <a:lnTo>
                    <a:pt x="604" y="110"/>
                  </a:lnTo>
                  <a:lnTo>
                    <a:pt x="625" y="121"/>
                  </a:lnTo>
                  <a:lnTo>
                    <a:pt x="604" y="241"/>
                  </a:lnTo>
                  <a:lnTo>
                    <a:pt x="581" y="340"/>
                  </a:lnTo>
                  <a:lnTo>
                    <a:pt x="581" y="373"/>
                  </a:lnTo>
                  <a:lnTo>
                    <a:pt x="569" y="417"/>
                  </a:lnTo>
                  <a:lnTo>
                    <a:pt x="560" y="516"/>
                  </a:lnTo>
                  <a:lnTo>
                    <a:pt x="548" y="527"/>
                  </a:lnTo>
                  <a:lnTo>
                    <a:pt x="537" y="580"/>
                  </a:lnTo>
                  <a:lnTo>
                    <a:pt x="525" y="647"/>
                  </a:lnTo>
                  <a:lnTo>
                    <a:pt x="516" y="723"/>
                  </a:lnTo>
                  <a:lnTo>
                    <a:pt x="516" y="735"/>
                  </a:lnTo>
                  <a:lnTo>
                    <a:pt x="504" y="811"/>
                  </a:lnTo>
                  <a:lnTo>
                    <a:pt x="493" y="822"/>
                  </a:lnTo>
                  <a:lnTo>
                    <a:pt x="482" y="834"/>
                  </a:lnTo>
                  <a:lnTo>
                    <a:pt x="472" y="834"/>
                  </a:lnTo>
                  <a:lnTo>
                    <a:pt x="472" y="822"/>
                  </a:lnTo>
                  <a:lnTo>
                    <a:pt x="461" y="811"/>
                  </a:lnTo>
                  <a:lnTo>
                    <a:pt x="461" y="822"/>
                  </a:lnTo>
                  <a:lnTo>
                    <a:pt x="449" y="811"/>
                  </a:lnTo>
                  <a:lnTo>
                    <a:pt x="438" y="811"/>
                  </a:lnTo>
                  <a:lnTo>
                    <a:pt x="428" y="811"/>
                  </a:lnTo>
                  <a:lnTo>
                    <a:pt x="428" y="822"/>
                  </a:lnTo>
                  <a:lnTo>
                    <a:pt x="428" y="834"/>
                  </a:lnTo>
                  <a:lnTo>
                    <a:pt x="428" y="843"/>
                  </a:lnTo>
                  <a:lnTo>
                    <a:pt x="428" y="854"/>
                  </a:lnTo>
                  <a:lnTo>
                    <a:pt x="428" y="866"/>
                  </a:lnTo>
                  <a:lnTo>
                    <a:pt x="428" y="877"/>
                  </a:lnTo>
                  <a:lnTo>
                    <a:pt x="428" y="887"/>
                  </a:lnTo>
                  <a:lnTo>
                    <a:pt x="417" y="887"/>
                  </a:lnTo>
                  <a:lnTo>
                    <a:pt x="428" y="898"/>
                  </a:lnTo>
                  <a:lnTo>
                    <a:pt x="428" y="910"/>
                  </a:lnTo>
                  <a:lnTo>
                    <a:pt x="428" y="921"/>
                  </a:lnTo>
                  <a:lnTo>
                    <a:pt x="428" y="931"/>
                  </a:lnTo>
                  <a:lnTo>
                    <a:pt x="417" y="931"/>
                  </a:lnTo>
                  <a:lnTo>
                    <a:pt x="417" y="942"/>
                  </a:lnTo>
                  <a:lnTo>
                    <a:pt x="417" y="954"/>
                  </a:lnTo>
                  <a:lnTo>
                    <a:pt x="341" y="834"/>
                  </a:lnTo>
                  <a:lnTo>
                    <a:pt x="318" y="811"/>
                  </a:lnTo>
                  <a:lnTo>
                    <a:pt x="219" y="668"/>
                  </a:lnTo>
                  <a:lnTo>
                    <a:pt x="165" y="592"/>
                  </a:lnTo>
                  <a:lnTo>
                    <a:pt x="121" y="527"/>
                  </a:lnTo>
                  <a:lnTo>
                    <a:pt x="66" y="449"/>
                  </a:lnTo>
                  <a:lnTo>
                    <a:pt x="55" y="428"/>
                  </a:lnTo>
                  <a:lnTo>
                    <a:pt x="34" y="405"/>
                  </a:lnTo>
                  <a:lnTo>
                    <a:pt x="11" y="373"/>
                  </a:lnTo>
                  <a:lnTo>
                    <a:pt x="0" y="361"/>
                  </a:lnTo>
                  <a:lnTo>
                    <a:pt x="0" y="352"/>
                  </a:lnTo>
                  <a:lnTo>
                    <a:pt x="11" y="352"/>
                  </a:lnTo>
                  <a:lnTo>
                    <a:pt x="11" y="340"/>
                  </a:lnTo>
                  <a:lnTo>
                    <a:pt x="11" y="318"/>
                  </a:lnTo>
                  <a:lnTo>
                    <a:pt x="11" y="308"/>
                  </a:lnTo>
                  <a:lnTo>
                    <a:pt x="22" y="274"/>
                  </a:lnTo>
                  <a:lnTo>
                    <a:pt x="66" y="99"/>
                  </a:lnTo>
                  <a:lnTo>
                    <a:pt x="87"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7" name="Freeform 26"/>
            <p:cNvSpPr>
              <a:spLocks/>
            </p:cNvSpPr>
            <p:nvPr/>
          </p:nvSpPr>
          <p:spPr bwMode="auto">
            <a:xfrm>
              <a:off x="5149" y="1678"/>
              <a:ext cx="78" cy="91"/>
            </a:xfrm>
            <a:custGeom>
              <a:avLst/>
              <a:gdLst/>
              <a:ahLst/>
              <a:cxnLst>
                <a:cxn ang="0">
                  <a:pos x="0" y="0"/>
                </a:cxn>
                <a:cxn ang="0">
                  <a:pos x="21" y="0"/>
                </a:cxn>
                <a:cxn ang="0">
                  <a:pos x="32" y="0"/>
                </a:cxn>
                <a:cxn ang="0">
                  <a:pos x="44" y="9"/>
                </a:cxn>
                <a:cxn ang="0">
                  <a:pos x="44" y="21"/>
                </a:cxn>
                <a:cxn ang="0">
                  <a:pos x="53" y="21"/>
                </a:cxn>
                <a:cxn ang="0">
                  <a:pos x="53" y="33"/>
                </a:cxn>
                <a:cxn ang="0">
                  <a:pos x="65" y="33"/>
                </a:cxn>
                <a:cxn ang="0">
                  <a:pos x="77" y="54"/>
                </a:cxn>
                <a:cxn ang="0">
                  <a:pos x="65" y="54"/>
                </a:cxn>
                <a:cxn ang="0">
                  <a:pos x="53" y="54"/>
                </a:cxn>
                <a:cxn ang="0">
                  <a:pos x="53" y="66"/>
                </a:cxn>
                <a:cxn ang="0">
                  <a:pos x="53" y="45"/>
                </a:cxn>
                <a:cxn ang="0">
                  <a:pos x="53" y="33"/>
                </a:cxn>
                <a:cxn ang="0">
                  <a:pos x="44" y="21"/>
                </a:cxn>
                <a:cxn ang="0">
                  <a:pos x="44" y="33"/>
                </a:cxn>
                <a:cxn ang="0">
                  <a:pos x="44" y="45"/>
                </a:cxn>
                <a:cxn ang="0">
                  <a:pos x="44" y="54"/>
                </a:cxn>
                <a:cxn ang="0">
                  <a:pos x="44" y="78"/>
                </a:cxn>
                <a:cxn ang="0">
                  <a:pos x="21" y="90"/>
                </a:cxn>
                <a:cxn ang="0">
                  <a:pos x="9" y="90"/>
                </a:cxn>
                <a:cxn ang="0">
                  <a:pos x="9" y="78"/>
                </a:cxn>
                <a:cxn ang="0">
                  <a:pos x="9" y="54"/>
                </a:cxn>
                <a:cxn ang="0">
                  <a:pos x="9" y="45"/>
                </a:cxn>
                <a:cxn ang="0">
                  <a:pos x="0" y="0"/>
                </a:cxn>
              </a:cxnLst>
              <a:rect l="0" t="0" r="r" b="b"/>
              <a:pathLst>
                <a:path w="78" h="91">
                  <a:moveTo>
                    <a:pt x="0" y="0"/>
                  </a:moveTo>
                  <a:lnTo>
                    <a:pt x="21" y="0"/>
                  </a:lnTo>
                  <a:lnTo>
                    <a:pt x="32" y="0"/>
                  </a:lnTo>
                  <a:lnTo>
                    <a:pt x="44" y="9"/>
                  </a:lnTo>
                  <a:lnTo>
                    <a:pt x="44" y="21"/>
                  </a:lnTo>
                  <a:lnTo>
                    <a:pt x="53" y="21"/>
                  </a:lnTo>
                  <a:lnTo>
                    <a:pt x="53" y="33"/>
                  </a:lnTo>
                  <a:lnTo>
                    <a:pt x="65" y="33"/>
                  </a:lnTo>
                  <a:lnTo>
                    <a:pt x="77" y="54"/>
                  </a:lnTo>
                  <a:lnTo>
                    <a:pt x="65" y="54"/>
                  </a:lnTo>
                  <a:lnTo>
                    <a:pt x="53" y="54"/>
                  </a:lnTo>
                  <a:lnTo>
                    <a:pt x="53" y="66"/>
                  </a:lnTo>
                  <a:lnTo>
                    <a:pt x="53" y="45"/>
                  </a:lnTo>
                  <a:lnTo>
                    <a:pt x="53" y="33"/>
                  </a:lnTo>
                  <a:lnTo>
                    <a:pt x="44" y="21"/>
                  </a:lnTo>
                  <a:lnTo>
                    <a:pt x="44" y="33"/>
                  </a:lnTo>
                  <a:lnTo>
                    <a:pt x="44" y="45"/>
                  </a:lnTo>
                  <a:lnTo>
                    <a:pt x="44" y="54"/>
                  </a:lnTo>
                  <a:lnTo>
                    <a:pt x="44" y="78"/>
                  </a:lnTo>
                  <a:lnTo>
                    <a:pt x="21" y="90"/>
                  </a:lnTo>
                  <a:lnTo>
                    <a:pt x="9" y="90"/>
                  </a:lnTo>
                  <a:lnTo>
                    <a:pt x="9" y="78"/>
                  </a:lnTo>
                  <a:lnTo>
                    <a:pt x="9" y="54"/>
                  </a:lnTo>
                  <a:lnTo>
                    <a:pt x="9" y="45"/>
                  </a:lnTo>
                  <a:lnTo>
                    <a:pt x="0"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8" name="Freeform 27"/>
            <p:cNvSpPr>
              <a:spLocks/>
            </p:cNvSpPr>
            <p:nvPr/>
          </p:nvSpPr>
          <p:spPr bwMode="auto">
            <a:xfrm>
              <a:off x="4994" y="1678"/>
              <a:ext cx="165" cy="166"/>
            </a:xfrm>
            <a:custGeom>
              <a:avLst/>
              <a:gdLst/>
              <a:ahLst/>
              <a:cxnLst>
                <a:cxn ang="0">
                  <a:pos x="0" y="32"/>
                </a:cxn>
                <a:cxn ang="0">
                  <a:pos x="43" y="21"/>
                </a:cxn>
                <a:cxn ang="0">
                  <a:pos x="55" y="21"/>
                </a:cxn>
                <a:cxn ang="0">
                  <a:pos x="66" y="21"/>
                </a:cxn>
                <a:cxn ang="0">
                  <a:pos x="76" y="21"/>
                </a:cxn>
                <a:cxn ang="0">
                  <a:pos x="87" y="9"/>
                </a:cxn>
                <a:cxn ang="0">
                  <a:pos x="120" y="9"/>
                </a:cxn>
                <a:cxn ang="0">
                  <a:pos x="154" y="0"/>
                </a:cxn>
                <a:cxn ang="0">
                  <a:pos x="164" y="44"/>
                </a:cxn>
                <a:cxn ang="0">
                  <a:pos x="164" y="53"/>
                </a:cxn>
                <a:cxn ang="0">
                  <a:pos x="164" y="76"/>
                </a:cxn>
                <a:cxn ang="0">
                  <a:pos x="164" y="88"/>
                </a:cxn>
                <a:cxn ang="0">
                  <a:pos x="131" y="97"/>
                </a:cxn>
                <a:cxn ang="0">
                  <a:pos x="120" y="97"/>
                </a:cxn>
                <a:cxn ang="0">
                  <a:pos x="110" y="109"/>
                </a:cxn>
                <a:cxn ang="0">
                  <a:pos x="66" y="120"/>
                </a:cxn>
                <a:cxn ang="0">
                  <a:pos x="55" y="132"/>
                </a:cxn>
                <a:cxn ang="0">
                  <a:pos x="11" y="165"/>
                </a:cxn>
                <a:cxn ang="0">
                  <a:pos x="0" y="153"/>
                </a:cxn>
                <a:cxn ang="0">
                  <a:pos x="22" y="132"/>
                </a:cxn>
                <a:cxn ang="0">
                  <a:pos x="11" y="120"/>
                </a:cxn>
                <a:cxn ang="0">
                  <a:pos x="11" y="97"/>
                </a:cxn>
                <a:cxn ang="0">
                  <a:pos x="0" y="76"/>
                </a:cxn>
                <a:cxn ang="0">
                  <a:pos x="0" y="32"/>
                </a:cxn>
              </a:cxnLst>
              <a:rect l="0" t="0" r="r" b="b"/>
              <a:pathLst>
                <a:path w="165" h="166">
                  <a:moveTo>
                    <a:pt x="0" y="32"/>
                  </a:moveTo>
                  <a:lnTo>
                    <a:pt x="43" y="21"/>
                  </a:lnTo>
                  <a:lnTo>
                    <a:pt x="55" y="21"/>
                  </a:lnTo>
                  <a:lnTo>
                    <a:pt x="66" y="21"/>
                  </a:lnTo>
                  <a:lnTo>
                    <a:pt x="76" y="21"/>
                  </a:lnTo>
                  <a:lnTo>
                    <a:pt x="87" y="9"/>
                  </a:lnTo>
                  <a:lnTo>
                    <a:pt x="120" y="9"/>
                  </a:lnTo>
                  <a:lnTo>
                    <a:pt x="154" y="0"/>
                  </a:lnTo>
                  <a:lnTo>
                    <a:pt x="164" y="44"/>
                  </a:lnTo>
                  <a:lnTo>
                    <a:pt x="164" y="53"/>
                  </a:lnTo>
                  <a:lnTo>
                    <a:pt x="164" y="76"/>
                  </a:lnTo>
                  <a:lnTo>
                    <a:pt x="164" y="88"/>
                  </a:lnTo>
                  <a:lnTo>
                    <a:pt x="131" y="97"/>
                  </a:lnTo>
                  <a:lnTo>
                    <a:pt x="120" y="97"/>
                  </a:lnTo>
                  <a:lnTo>
                    <a:pt x="110" y="109"/>
                  </a:lnTo>
                  <a:lnTo>
                    <a:pt x="66" y="120"/>
                  </a:lnTo>
                  <a:lnTo>
                    <a:pt x="55" y="132"/>
                  </a:lnTo>
                  <a:lnTo>
                    <a:pt x="11" y="165"/>
                  </a:lnTo>
                  <a:lnTo>
                    <a:pt x="0" y="153"/>
                  </a:lnTo>
                  <a:lnTo>
                    <a:pt x="22" y="132"/>
                  </a:lnTo>
                  <a:lnTo>
                    <a:pt x="11" y="120"/>
                  </a:lnTo>
                  <a:lnTo>
                    <a:pt x="11" y="97"/>
                  </a:lnTo>
                  <a:lnTo>
                    <a:pt x="0" y="76"/>
                  </a:lnTo>
                  <a:lnTo>
                    <a:pt x="0" y="3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29" name="Freeform 28"/>
            <p:cNvSpPr>
              <a:spLocks/>
            </p:cNvSpPr>
            <p:nvPr/>
          </p:nvSpPr>
          <p:spPr bwMode="auto">
            <a:xfrm>
              <a:off x="2872" y="1733"/>
              <a:ext cx="603" cy="386"/>
            </a:xfrm>
            <a:custGeom>
              <a:avLst/>
              <a:gdLst/>
              <a:ahLst/>
              <a:cxnLst>
                <a:cxn ang="0">
                  <a:pos x="76" y="0"/>
                </a:cxn>
                <a:cxn ang="0">
                  <a:pos x="163" y="0"/>
                </a:cxn>
                <a:cxn ang="0">
                  <a:pos x="240" y="0"/>
                </a:cxn>
                <a:cxn ang="0">
                  <a:pos x="327" y="0"/>
                </a:cxn>
                <a:cxn ang="0">
                  <a:pos x="415" y="0"/>
                </a:cxn>
                <a:cxn ang="0">
                  <a:pos x="491" y="0"/>
                </a:cxn>
                <a:cxn ang="0">
                  <a:pos x="502" y="22"/>
                </a:cxn>
                <a:cxn ang="0">
                  <a:pos x="502" y="55"/>
                </a:cxn>
                <a:cxn ang="0">
                  <a:pos x="514" y="87"/>
                </a:cxn>
                <a:cxn ang="0">
                  <a:pos x="546" y="99"/>
                </a:cxn>
                <a:cxn ang="0">
                  <a:pos x="546" y="121"/>
                </a:cxn>
                <a:cxn ang="0">
                  <a:pos x="569" y="131"/>
                </a:cxn>
                <a:cxn ang="0">
                  <a:pos x="590" y="154"/>
                </a:cxn>
                <a:cxn ang="0">
                  <a:pos x="602" y="177"/>
                </a:cxn>
                <a:cxn ang="0">
                  <a:pos x="590" y="209"/>
                </a:cxn>
                <a:cxn ang="0">
                  <a:pos x="579" y="230"/>
                </a:cxn>
                <a:cxn ang="0">
                  <a:pos x="546" y="253"/>
                </a:cxn>
                <a:cxn ang="0">
                  <a:pos x="514" y="253"/>
                </a:cxn>
                <a:cxn ang="0">
                  <a:pos x="514" y="285"/>
                </a:cxn>
                <a:cxn ang="0">
                  <a:pos x="525" y="308"/>
                </a:cxn>
                <a:cxn ang="0">
                  <a:pos x="514" y="341"/>
                </a:cxn>
                <a:cxn ang="0">
                  <a:pos x="491" y="352"/>
                </a:cxn>
                <a:cxn ang="0">
                  <a:pos x="491" y="385"/>
                </a:cxn>
                <a:cxn ang="0">
                  <a:pos x="470" y="373"/>
                </a:cxn>
                <a:cxn ang="0">
                  <a:pos x="459" y="352"/>
                </a:cxn>
                <a:cxn ang="0">
                  <a:pos x="403" y="362"/>
                </a:cxn>
                <a:cxn ang="0">
                  <a:pos x="327" y="362"/>
                </a:cxn>
                <a:cxn ang="0">
                  <a:pos x="262" y="362"/>
                </a:cxn>
                <a:cxn ang="0">
                  <a:pos x="196" y="362"/>
                </a:cxn>
                <a:cxn ang="0">
                  <a:pos x="131" y="362"/>
                </a:cxn>
                <a:cxn ang="0">
                  <a:pos x="76" y="352"/>
                </a:cxn>
                <a:cxn ang="0">
                  <a:pos x="76" y="329"/>
                </a:cxn>
                <a:cxn ang="0">
                  <a:pos x="64" y="308"/>
                </a:cxn>
                <a:cxn ang="0">
                  <a:pos x="76" y="285"/>
                </a:cxn>
                <a:cxn ang="0">
                  <a:pos x="64" y="264"/>
                </a:cxn>
                <a:cxn ang="0">
                  <a:pos x="53" y="242"/>
                </a:cxn>
                <a:cxn ang="0">
                  <a:pos x="53" y="221"/>
                </a:cxn>
                <a:cxn ang="0">
                  <a:pos x="43" y="198"/>
                </a:cxn>
                <a:cxn ang="0">
                  <a:pos x="32" y="177"/>
                </a:cxn>
                <a:cxn ang="0">
                  <a:pos x="32" y="154"/>
                </a:cxn>
                <a:cxn ang="0">
                  <a:pos x="20" y="131"/>
                </a:cxn>
                <a:cxn ang="0">
                  <a:pos x="9" y="110"/>
                </a:cxn>
                <a:cxn ang="0">
                  <a:pos x="0" y="87"/>
                </a:cxn>
                <a:cxn ang="0">
                  <a:pos x="9" y="66"/>
                </a:cxn>
                <a:cxn ang="0">
                  <a:pos x="20" y="43"/>
                </a:cxn>
                <a:cxn ang="0">
                  <a:pos x="9" y="22"/>
                </a:cxn>
                <a:cxn ang="0">
                  <a:pos x="20" y="0"/>
                </a:cxn>
              </a:cxnLst>
              <a:rect l="0" t="0" r="r" b="b"/>
              <a:pathLst>
                <a:path w="603" h="386">
                  <a:moveTo>
                    <a:pt x="20" y="0"/>
                  </a:moveTo>
                  <a:lnTo>
                    <a:pt x="53" y="0"/>
                  </a:lnTo>
                  <a:lnTo>
                    <a:pt x="76" y="0"/>
                  </a:lnTo>
                  <a:lnTo>
                    <a:pt x="108" y="0"/>
                  </a:lnTo>
                  <a:lnTo>
                    <a:pt x="120" y="0"/>
                  </a:lnTo>
                  <a:lnTo>
                    <a:pt x="163" y="0"/>
                  </a:lnTo>
                  <a:lnTo>
                    <a:pt x="196" y="0"/>
                  </a:lnTo>
                  <a:lnTo>
                    <a:pt x="219" y="0"/>
                  </a:lnTo>
                  <a:lnTo>
                    <a:pt x="240" y="0"/>
                  </a:lnTo>
                  <a:lnTo>
                    <a:pt x="272" y="0"/>
                  </a:lnTo>
                  <a:lnTo>
                    <a:pt x="283" y="0"/>
                  </a:lnTo>
                  <a:lnTo>
                    <a:pt x="327" y="0"/>
                  </a:lnTo>
                  <a:lnTo>
                    <a:pt x="371" y="0"/>
                  </a:lnTo>
                  <a:lnTo>
                    <a:pt x="382" y="0"/>
                  </a:lnTo>
                  <a:lnTo>
                    <a:pt x="415" y="0"/>
                  </a:lnTo>
                  <a:lnTo>
                    <a:pt x="447" y="0"/>
                  </a:lnTo>
                  <a:lnTo>
                    <a:pt x="459" y="0"/>
                  </a:lnTo>
                  <a:lnTo>
                    <a:pt x="491" y="0"/>
                  </a:lnTo>
                  <a:lnTo>
                    <a:pt x="491" y="11"/>
                  </a:lnTo>
                  <a:lnTo>
                    <a:pt x="502" y="11"/>
                  </a:lnTo>
                  <a:lnTo>
                    <a:pt x="502" y="22"/>
                  </a:lnTo>
                  <a:lnTo>
                    <a:pt x="514" y="22"/>
                  </a:lnTo>
                  <a:lnTo>
                    <a:pt x="502" y="43"/>
                  </a:lnTo>
                  <a:lnTo>
                    <a:pt x="502" y="55"/>
                  </a:lnTo>
                  <a:lnTo>
                    <a:pt x="502" y="66"/>
                  </a:lnTo>
                  <a:lnTo>
                    <a:pt x="502" y="78"/>
                  </a:lnTo>
                  <a:lnTo>
                    <a:pt x="514" y="87"/>
                  </a:lnTo>
                  <a:lnTo>
                    <a:pt x="525" y="99"/>
                  </a:lnTo>
                  <a:lnTo>
                    <a:pt x="535" y="99"/>
                  </a:lnTo>
                  <a:lnTo>
                    <a:pt x="546" y="99"/>
                  </a:lnTo>
                  <a:lnTo>
                    <a:pt x="546" y="110"/>
                  </a:lnTo>
                  <a:lnTo>
                    <a:pt x="558" y="110"/>
                  </a:lnTo>
                  <a:lnTo>
                    <a:pt x="546" y="121"/>
                  </a:lnTo>
                  <a:lnTo>
                    <a:pt x="558" y="121"/>
                  </a:lnTo>
                  <a:lnTo>
                    <a:pt x="558" y="131"/>
                  </a:lnTo>
                  <a:lnTo>
                    <a:pt x="569" y="131"/>
                  </a:lnTo>
                  <a:lnTo>
                    <a:pt x="569" y="142"/>
                  </a:lnTo>
                  <a:lnTo>
                    <a:pt x="579" y="154"/>
                  </a:lnTo>
                  <a:lnTo>
                    <a:pt x="590" y="154"/>
                  </a:lnTo>
                  <a:lnTo>
                    <a:pt x="590" y="165"/>
                  </a:lnTo>
                  <a:lnTo>
                    <a:pt x="602" y="165"/>
                  </a:lnTo>
                  <a:lnTo>
                    <a:pt x="602" y="177"/>
                  </a:lnTo>
                  <a:lnTo>
                    <a:pt x="602" y="186"/>
                  </a:lnTo>
                  <a:lnTo>
                    <a:pt x="590" y="198"/>
                  </a:lnTo>
                  <a:lnTo>
                    <a:pt x="590" y="209"/>
                  </a:lnTo>
                  <a:lnTo>
                    <a:pt x="579" y="209"/>
                  </a:lnTo>
                  <a:lnTo>
                    <a:pt x="579" y="221"/>
                  </a:lnTo>
                  <a:lnTo>
                    <a:pt x="579" y="230"/>
                  </a:lnTo>
                  <a:lnTo>
                    <a:pt x="569" y="242"/>
                  </a:lnTo>
                  <a:lnTo>
                    <a:pt x="558" y="242"/>
                  </a:lnTo>
                  <a:lnTo>
                    <a:pt x="546" y="253"/>
                  </a:lnTo>
                  <a:lnTo>
                    <a:pt x="535" y="253"/>
                  </a:lnTo>
                  <a:lnTo>
                    <a:pt x="525" y="253"/>
                  </a:lnTo>
                  <a:lnTo>
                    <a:pt x="514" y="253"/>
                  </a:lnTo>
                  <a:lnTo>
                    <a:pt x="514" y="264"/>
                  </a:lnTo>
                  <a:lnTo>
                    <a:pt x="514" y="274"/>
                  </a:lnTo>
                  <a:lnTo>
                    <a:pt x="514" y="285"/>
                  </a:lnTo>
                  <a:lnTo>
                    <a:pt x="525" y="285"/>
                  </a:lnTo>
                  <a:lnTo>
                    <a:pt x="525" y="297"/>
                  </a:lnTo>
                  <a:lnTo>
                    <a:pt x="525" y="308"/>
                  </a:lnTo>
                  <a:lnTo>
                    <a:pt x="525" y="318"/>
                  </a:lnTo>
                  <a:lnTo>
                    <a:pt x="514" y="329"/>
                  </a:lnTo>
                  <a:lnTo>
                    <a:pt x="514" y="341"/>
                  </a:lnTo>
                  <a:lnTo>
                    <a:pt x="514" y="352"/>
                  </a:lnTo>
                  <a:lnTo>
                    <a:pt x="502" y="352"/>
                  </a:lnTo>
                  <a:lnTo>
                    <a:pt x="491" y="352"/>
                  </a:lnTo>
                  <a:lnTo>
                    <a:pt x="491" y="362"/>
                  </a:lnTo>
                  <a:lnTo>
                    <a:pt x="491" y="373"/>
                  </a:lnTo>
                  <a:lnTo>
                    <a:pt x="491" y="385"/>
                  </a:lnTo>
                  <a:lnTo>
                    <a:pt x="481" y="385"/>
                  </a:lnTo>
                  <a:lnTo>
                    <a:pt x="481" y="373"/>
                  </a:lnTo>
                  <a:lnTo>
                    <a:pt x="470" y="373"/>
                  </a:lnTo>
                  <a:lnTo>
                    <a:pt x="470" y="362"/>
                  </a:lnTo>
                  <a:lnTo>
                    <a:pt x="459" y="362"/>
                  </a:lnTo>
                  <a:lnTo>
                    <a:pt x="459" y="352"/>
                  </a:lnTo>
                  <a:lnTo>
                    <a:pt x="438" y="352"/>
                  </a:lnTo>
                  <a:lnTo>
                    <a:pt x="415" y="362"/>
                  </a:lnTo>
                  <a:lnTo>
                    <a:pt x="403" y="362"/>
                  </a:lnTo>
                  <a:lnTo>
                    <a:pt x="371" y="362"/>
                  </a:lnTo>
                  <a:lnTo>
                    <a:pt x="360" y="362"/>
                  </a:lnTo>
                  <a:lnTo>
                    <a:pt x="327" y="362"/>
                  </a:lnTo>
                  <a:lnTo>
                    <a:pt x="306" y="362"/>
                  </a:lnTo>
                  <a:lnTo>
                    <a:pt x="283" y="362"/>
                  </a:lnTo>
                  <a:lnTo>
                    <a:pt x="262" y="362"/>
                  </a:lnTo>
                  <a:lnTo>
                    <a:pt x="240" y="362"/>
                  </a:lnTo>
                  <a:lnTo>
                    <a:pt x="219" y="362"/>
                  </a:lnTo>
                  <a:lnTo>
                    <a:pt x="196" y="362"/>
                  </a:lnTo>
                  <a:lnTo>
                    <a:pt x="184" y="362"/>
                  </a:lnTo>
                  <a:lnTo>
                    <a:pt x="163" y="362"/>
                  </a:lnTo>
                  <a:lnTo>
                    <a:pt x="131" y="362"/>
                  </a:lnTo>
                  <a:lnTo>
                    <a:pt x="120" y="362"/>
                  </a:lnTo>
                  <a:lnTo>
                    <a:pt x="76" y="362"/>
                  </a:lnTo>
                  <a:lnTo>
                    <a:pt x="76" y="352"/>
                  </a:lnTo>
                  <a:lnTo>
                    <a:pt x="64" y="341"/>
                  </a:lnTo>
                  <a:lnTo>
                    <a:pt x="76" y="341"/>
                  </a:lnTo>
                  <a:lnTo>
                    <a:pt x="76" y="329"/>
                  </a:lnTo>
                  <a:lnTo>
                    <a:pt x="76" y="318"/>
                  </a:lnTo>
                  <a:lnTo>
                    <a:pt x="76" y="308"/>
                  </a:lnTo>
                  <a:lnTo>
                    <a:pt x="64" y="308"/>
                  </a:lnTo>
                  <a:lnTo>
                    <a:pt x="76" y="297"/>
                  </a:lnTo>
                  <a:lnTo>
                    <a:pt x="64" y="285"/>
                  </a:lnTo>
                  <a:lnTo>
                    <a:pt x="76" y="285"/>
                  </a:lnTo>
                  <a:lnTo>
                    <a:pt x="64" y="285"/>
                  </a:lnTo>
                  <a:lnTo>
                    <a:pt x="64" y="274"/>
                  </a:lnTo>
                  <a:lnTo>
                    <a:pt x="64" y="264"/>
                  </a:lnTo>
                  <a:lnTo>
                    <a:pt x="64" y="253"/>
                  </a:lnTo>
                  <a:lnTo>
                    <a:pt x="53" y="253"/>
                  </a:lnTo>
                  <a:lnTo>
                    <a:pt x="53" y="242"/>
                  </a:lnTo>
                  <a:lnTo>
                    <a:pt x="53" y="230"/>
                  </a:lnTo>
                  <a:lnTo>
                    <a:pt x="43" y="221"/>
                  </a:lnTo>
                  <a:lnTo>
                    <a:pt x="53" y="221"/>
                  </a:lnTo>
                  <a:lnTo>
                    <a:pt x="53" y="209"/>
                  </a:lnTo>
                  <a:lnTo>
                    <a:pt x="43" y="209"/>
                  </a:lnTo>
                  <a:lnTo>
                    <a:pt x="43" y="198"/>
                  </a:lnTo>
                  <a:lnTo>
                    <a:pt x="43" y="186"/>
                  </a:lnTo>
                  <a:lnTo>
                    <a:pt x="32" y="186"/>
                  </a:lnTo>
                  <a:lnTo>
                    <a:pt x="32" y="177"/>
                  </a:lnTo>
                  <a:lnTo>
                    <a:pt x="32" y="165"/>
                  </a:lnTo>
                  <a:lnTo>
                    <a:pt x="20" y="165"/>
                  </a:lnTo>
                  <a:lnTo>
                    <a:pt x="32" y="154"/>
                  </a:lnTo>
                  <a:lnTo>
                    <a:pt x="20" y="154"/>
                  </a:lnTo>
                  <a:lnTo>
                    <a:pt x="20" y="142"/>
                  </a:lnTo>
                  <a:lnTo>
                    <a:pt x="20" y="131"/>
                  </a:lnTo>
                  <a:lnTo>
                    <a:pt x="20" y="121"/>
                  </a:lnTo>
                  <a:lnTo>
                    <a:pt x="9" y="121"/>
                  </a:lnTo>
                  <a:lnTo>
                    <a:pt x="9" y="110"/>
                  </a:lnTo>
                  <a:lnTo>
                    <a:pt x="9" y="99"/>
                  </a:lnTo>
                  <a:lnTo>
                    <a:pt x="0" y="99"/>
                  </a:lnTo>
                  <a:lnTo>
                    <a:pt x="0" y="87"/>
                  </a:lnTo>
                  <a:lnTo>
                    <a:pt x="9" y="87"/>
                  </a:lnTo>
                  <a:lnTo>
                    <a:pt x="9" y="78"/>
                  </a:lnTo>
                  <a:lnTo>
                    <a:pt x="9" y="66"/>
                  </a:lnTo>
                  <a:lnTo>
                    <a:pt x="9" y="55"/>
                  </a:lnTo>
                  <a:lnTo>
                    <a:pt x="20" y="55"/>
                  </a:lnTo>
                  <a:lnTo>
                    <a:pt x="20" y="43"/>
                  </a:lnTo>
                  <a:lnTo>
                    <a:pt x="20" y="34"/>
                  </a:lnTo>
                  <a:lnTo>
                    <a:pt x="9" y="34"/>
                  </a:lnTo>
                  <a:lnTo>
                    <a:pt x="9" y="22"/>
                  </a:lnTo>
                  <a:lnTo>
                    <a:pt x="9" y="11"/>
                  </a:lnTo>
                  <a:lnTo>
                    <a:pt x="9" y="0"/>
                  </a:lnTo>
                  <a:lnTo>
                    <a:pt x="20"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0" name="Freeform 29"/>
            <p:cNvSpPr>
              <a:spLocks/>
            </p:cNvSpPr>
            <p:nvPr/>
          </p:nvSpPr>
          <p:spPr bwMode="auto">
            <a:xfrm>
              <a:off x="4362" y="1755"/>
              <a:ext cx="570" cy="351"/>
            </a:xfrm>
            <a:custGeom>
              <a:avLst/>
              <a:gdLst/>
              <a:ahLst/>
              <a:cxnLst>
                <a:cxn ang="0">
                  <a:pos x="64" y="64"/>
                </a:cxn>
                <a:cxn ang="0">
                  <a:pos x="131" y="55"/>
                </a:cxn>
                <a:cxn ang="0">
                  <a:pos x="196" y="43"/>
                </a:cxn>
                <a:cxn ang="0">
                  <a:pos x="251" y="32"/>
                </a:cxn>
                <a:cxn ang="0">
                  <a:pos x="315" y="20"/>
                </a:cxn>
                <a:cxn ang="0">
                  <a:pos x="393" y="11"/>
                </a:cxn>
                <a:cxn ang="0">
                  <a:pos x="458" y="0"/>
                </a:cxn>
                <a:cxn ang="0">
                  <a:pos x="481" y="11"/>
                </a:cxn>
                <a:cxn ang="0">
                  <a:pos x="490" y="20"/>
                </a:cxn>
                <a:cxn ang="0">
                  <a:pos x="502" y="32"/>
                </a:cxn>
                <a:cxn ang="0">
                  <a:pos x="513" y="55"/>
                </a:cxn>
                <a:cxn ang="0">
                  <a:pos x="534" y="55"/>
                </a:cxn>
                <a:cxn ang="0">
                  <a:pos x="525" y="76"/>
                </a:cxn>
                <a:cxn ang="0">
                  <a:pos x="525" y="98"/>
                </a:cxn>
                <a:cxn ang="0">
                  <a:pos x="513" y="108"/>
                </a:cxn>
                <a:cxn ang="0">
                  <a:pos x="513" y="119"/>
                </a:cxn>
                <a:cxn ang="0">
                  <a:pos x="513" y="142"/>
                </a:cxn>
                <a:cxn ang="0">
                  <a:pos x="513" y="163"/>
                </a:cxn>
                <a:cxn ang="0">
                  <a:pos x="525" y="175"/>
                </a:cxn>
                <a:cxn ang="0">
                  <a:pos x="534" y="186"/>
                </a:cxn>
                <a:cxn ang="0">
                  <a:pos x="546" y="197"/>
                </a:cxn>
                <a:cxn ang="0">
                  <a:pos x="569" y="207"/>
                </a:cxn>
                <a:cxn ang="0">
                  <a:pos x="546" y="218"/>
                </a:cxn>
                <a:cxn ang="0">
                  <a:pos x="534" y="230"/>
                </a:cxn>
                <a:cxn ang="0">
                  <a:pos x="534" y="251"/>
                </a:cxn>
                <a:cxn ang="0">
                  <a:pos x="513" y="251"/>
                </a:cxn>
                <a:cxn ang="0">
                  <a:pos x="502" y="262"/>
                </a:cxn>
                <a:cxn ang="0">
                  <a:pos x="481" y="262"/>
                </a:cxn>
                <a:cxn ang="0">
                  <a:pos x="447" y="285"/>
                </a:cxn>
                <a:cxn ang="0">
                  <a:pos x="403" y="294"/>
                </a:cxn>
                <a:cxn ang="0">
                  <a:pos x="359" y="294"/>
                </a:cxn>
                <a:cxn ang="0">
                  <a:pos x="315" y="306"/>
                </a:cxn>
                <a:cxn ang="0">
                  <a:pos x="239" y="317"/>
                </a:cxn>
                <a:cxn ang="0">
                  <a:pos x="196" y="329"/>
                </a:cxn>
                <a:cxn ang="0">
                  <a:pos x="140" y="338"/>
                </a:cxn>
                <a:cxn ang="0">
                  <a:pos x="108" y="338"/>
                </a:cxn>
                <a:cxn ang="0">
                  <a:pos x="43" y="350"/>
                </a:cxn>
                <a:cxn ang="0">
                  <a:pos x="32" y="317"/>
                </a:cxn>
                <a:cxn ang="0">
                  <a:pos x="20" y="262"/>
                </a:cxn>
                <a:cxn ang="0">
                  <a:pos x="9" y="207"/>
                </a:cxn>
                <a:cxn ang="0">
                  <a:pos x="0" y="131"/>
                </a:cxn>
                <a:cxn ang="0">
                  <a:pos x="0" y="76"/>
                </a:cxn>
              </a:cxnLst>
              <a:rect l="0" t="0" r="r" b="b"/>
              <a:pathLst>
                <a:path w="570" h="351">
                  <a:moveTo>
                    <a:pt x="53" y="32"/>
                  </a:moveTo>
                  <a:lnTo>
                    <a:pt x="64" y="64"/>
                  </a:lnTo>
                  <a:lnTo>
                    <a:pt x="76" y="64"/>
                  </a:lnTo>
                  <a:lnTo>
                    <a:pt x="131" y="55"/>
                  </a:lnTo>
                  <a:lnTo>
                    <a:pt x="140" y="55"/>
                  </a:lnTo>
                  <a:lnTo>
                    <a:pt x="196" y="43"/>
                  </a:lnTo>
                  <a:lnTo>
                    <a:pt x="207" y="43"/>
                  </a:lnTo>
                  <a:lnTo>
                    <a:pt x="251" y="32"/>
                  </a:lnTo>
                  <a:lnTo>
                    <a:pt x="262" y="32"/>
                  </a:lnTo>
                  <a:lnTo>
                    <a:pt x="315" y="20"/>
                  </a:lnTo>
                  <a:lnTo>
                    <a:pt x="350" y="11"/>
                  </a:lnTo>
                  <a:lnTo>
                    <a:pt x="393" y="11"/>
                  </a:lnTo>
                  <a:lnTo>
                    <a:pt x="447" y="0"/>
                  </a:lnTo>
                  <a:lnTo>
                    <a:pt x="458" y="0"/>
                  </a:lnTo>
                  <a:lnTo>
                    <a:pt x="470" y="0"/>
                  </a:lnTo>
                  <a:lnTo>
                    <a:pt x="481" y="11"/>
                  </a:lnTo>
                  <a:lnTo>
                    <a:pt x="490" y="11"/>
                  </a:lnTo>
                  <a:lnTo>
                    <a:pt x="490" y="20"/>
                  </a:lnTo>
                  <a:lnTo>
                    <a:pt x="502" y="20"/>
                  </a:lnTo>
                  <a:lnTo>
                    <a:pt x="502" y="32"/>
                  </a:lnTo>
                  <a:lnTo>
                    <a:pt x="502" y="43"/>
                  </a:lnTo>
                  <a:lnTo>
                    <a:pt x="513" y="55"/>
                  </a:lnTo>
                  <a:lnTo>
                    <a:pt x="525" y="55"/>
                  </a:lnTo>
                  <a:lnTo>
                    <a:pt x="534" y="55"/>
                  </a:lnTo>
                  <a:lnTo>
                    <a:pt x="534" y="64"/>
                  </a:lnTo>
                  <a:lnTo>
                    <a:pt x="525" y="76"/>
                  </a:lnTo>
                  <a:lnTo>
                    <a:pt x="525" y="87"/>
                  </a:lnTo>
                  <a:lnTo>
                    <a:pt x="525" y="98"/>
                  </a:lnTo>
                  <a:lnTo>
                    <a:pt x="513" y="98"/>
                  </a:lnTo>
                  <a:lnTo>
                    <a:pt x="513" y="108"/>
                  </a:lnTo>
                  <a:lnTo>
                    <a:pt x="502" y="119"/>
                  </a:lnTo>
                  <a:lnTo>
                    <a:pt x="513" y="119"/>
                  </a:lnTo>
                  <a:lnTo>
                    <a:pt x="513" y="131"/>
                  </a:lnTo>
                  <a:lnTo>
                    <a:pt x="513" y="142"/>
                  </a:lnTo>
                  <a:lnTo>
                    <a:pt x="513" y="154"/>
                  </a:lnTo>
                  <a:lnTo>
                    <a:pt x="513" y="163"/>
                  </a:lnTo>
                  <a:lnTo>
                    <a:pt x="525" y="163"/>
                  </a:lnTo>
                  <a:lnTo>
                    <a:pt x="525" y="175"/>
                  </a:lnTo>
                  <a:lnTo>
                    <a:pt x="525" y="186"/>
                  </a:lnTo>
                  <a:lnTo>
                    <a:pt x="534" y="186"/>
                  </a:lnTo>
                  <a:lnTo>
                    <a:pt x="546" y="186"/>
                  </a:lnTo>
                  <a:lnTo>
                    <a:pt x="546" y="197"/>
                  </a:lnTo>
                  <a:lnTo>
                    <a:pt x="557" y="197"/>
                  </a:lnTo>
                  <a:lnTo>
                    <a:pt x="569" y="207"/>
                  </a:lnTo>
                  <a:lnTo>
                    <a:pt x="557" y="218"/>
                  </a:lnTo>
                  <a:lnTo>
                    <a:pt x="546" y="218"/>
                  </a:lnTo>
                  <a:lnTo>
                    <a:pt x="546" y="230"/>
                  </a:lnTo>
                  <a:lnTo>
                    <a:pt x="534" y="230"/>
                  </a:lnTo>
                  <a:lnTo>
                    <a:pt x="534" y="241"/>
                  </a:lnTo>
                  <a:lnTo>
                    <a:pt x="534" y="251"/>
                  </a:lnTo>
                  <a:lnTo>
                    <a:pt x="525" y="251"/>
                  </a:lnTo>
                  <a:lnTo>
                    <a:pt x="513" y="251"/>
                  </a:lnTo>
                  <a:lnTo>
                    <a:pt x="513" y="262"/>
                  </a:lnTo>
                  <a:lnTo>
                    <a:pt x="502" y="262"/>
                  </a:lnTo>
                  <a:lnTo>
                    <a:pt x="490" y="262"/>
                  </a:lnTo>
                  <a:lnTo>
                    <a:pt x="481" y="262"/>
                  </a:lnTo>
                  <a:lnTo>
                    <a:pt x="481" y="273"/>
                  </a:lnTo>
                  <a:lnTo>
                    <a:pt x="447" y="285"/>
                  </a:lnTo>
                  <a:lnTo>
                    <a:pt x="437" y="285"/>
                  </a:lnTo>
                  <a:lnTo>
                    <a:pt x="403" y="294"/>
                  </a:lnTo>
                  <a:lnTo>
                    <a:pt x="382" y="294"/>
                  </a:lnTo>
                  <a:lnTo>
                    <a:pt x="359" y="294"/>
                  </a:lnTo>
                  <a:lnTo>
                    <a:pt x="338" y="306"/>
                  </a:lnTo>
                  <a:lnTo>
                    <a:pt x="315" y="306"/>
                  </a:lnTo>
                  <a:lnTo>
                    <a:pt x="262" y="317"/>
                  </a:lnTo>
                  <a:lnTo>
                    <a:pt x="239" y="317"/>
                  </a:lnTo>
                  <a:lnTo>
                    <a:pt x="228" y="317"/>
                  </a:lnTo>
                  <a:lnTo>
                    <a:pt x="196" y="329"/>
                  </a:lnTo>
                  <a:lnTo>
                    <a:pt x="184" y="329"/>
                  </a:lnTo>
                  <a:lnTo>
                    <a:pt x="140" y="338"/>
                  </a:lnTo>
                  <a:lnTo>
                    <a:pt x="131" y="338"/>
                  </a:lnTo>
                  <a:lnTo>
                    <a:pt x="108" y="338"/>
                  </a:lnTo>
                  <a:lnTo>
                    <a:pt x="87" y="338"/>
                  </a:lnTo>
                  <a:lnTo>
                    <a:pt x="43" y="350"/>
                  </a:lnTo>
                  <a:lnTo>
                    <a:pt x="32" y="350"/>
                  </a:lnTo>
                  <a:lnTo>
                    <a:pt x="32" y="317"/>
                  </a:lnTo>
                  <a:lnTo>
                    <a:pt x="20" y="294"/>
                  </a:lnTo>
                  <a:lnTo>
                    <a:pt x="20" y="262"/>
                  </a:lnTo>
                  <a:lnTo>
                    <a:pt x="20" y="241"/>
                  </a:lnTo>
                  <a:lnTo>
                    <a:pt x="9" y="207"/>
                  </a:lnTo>
                  <a:lnTo>
                    <a:pt x="9" y="175"/>
                  </a:lnTo>
                  <a:lnTo>
                    <a:pt x="0" y="131"/>
                  </a:lnTo>
                  <a:lnTo>
                    <a:pt x="0" y="87"/>
                  </a:lnTo>
                  <a:lnTo>
                    <a:pt x="0" y="76"/>
                  </a:lnTo>
                  <a:lnTo>
                    <a:pt x="53" y="3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1" name="Freeform 30"/>
            <p:cNvSpPr>
              <a:spLocks/>
            </p:cNvSpPr>
            <p:nvPr/>
          </p:nvSpPr>
          <p:spPr bwMode="auto">
            <a:xfrm>
              <a:off x="2181" y="1755"/>
              <a:ext cx="812" cy="418"/>
            </a:xfrm>
            <a:custGeom>
              <a:avLst/>
              <a:gdLst/>
              <a:ahLst/>
              <a:cxnLst>
                <a:cxn ang="0">
                  <a:pos x="66" y="11"/>
                </a:cxn>
                <a:cxn ang="0">
                  <a:pos x="131" y="11"/>
                </a:cxn>
                <a:cxn ang="0">
                  <a:pos x="274" y="20"/>
                </a:cxn>
                <a:cxn ang="0">
                  <a:pos x="428" y="32"/>
                </a:cxn>
                <a:cxn ang="0">
                  <a:pos x="525" y="32"/>
                </a:cxn>
                <a:cxn ang="0">
                  <a:pos x="536" y="43"/>
                </a:cxn>
                <a:cxn ang="0">
                  <a:pos x="559" y="55"/>
                </a:cxn>
                <a:cxn ang="0">
                  <a:pos x="569" y="64"/>
                </a:cxn>
                <a:cxn ang="0">
                  <a:pos x="592" y="55"/>
                </a:cxn>
                <a:cxn ang="0">
                  <a:pos x="613" y="55"/>
                </a:cxn>
                <a:cxn ang="0">
                  <a:pos x="635" y="55"/>
                </a:cxn>
                <a:cxn ang="0">
                  <a:pos x="647" y="64"/>
                </a:cxn>
                <a:cxn ang="0">
                  <a:pos x="656" y="76"/>
                </a:cxn>
                <a:cxn ang="0">
                  <a:pos x="679" y="76"/>
                </a:cxn>
                <a:cxn ang="0">
                  <a:pos x="691" y="87"/>
                </a:cxn>
                <a:cxn ang="0">
                  <a:pos x="700" y="99"/>
                </a:cxn>
                <a:cxn ang="0">
                  <a:pos x="712" y="108"/>
                </a:cxn>
                <a:cxn ang="0">
                  <a:pos x="712" y="131"/>
                </a:cxn>
                <a:cxn ang="0">
                  <a:pos x="712" y="142"/>
                </a:cxn>
                <a:cxn ang="0">
                  <a:pos x="723" y="154"/>
                </a:cxn>
                <a:cxn ang="0">
                  <a:pos x="734" y="163"/>
                </a:cxn>
                <a:cxn ang="0">
                  <a:pos x="734" y="186"/>
                </a:cxn>
                <a:cxn ang="0">
                  <a:pos x="744" y="198"/>
                </a:cxn>
                <a:cxn ang="0">
                  <a:pos x="744" y="207"/>
                </a:cxn>
                <a:cxn ang="0">
                  <a:pos x="744" y="230"/>
                </a:cxn>
                <a:cxn ang="0">
                  <a:pos x="755" y="241"/>
                </a:cxn>
                <a:cxn ang="0">
                  <a:pos x="755" y="262"/>
                </a:cxn>
                <a:cxn ang="0">
                  <a:pos x="755" y="262"/>
                </a:cxn>
                <a:cxn ang="0">
                  <a:pos x="755" y="285"/>
                </a:cxn>
                <a:cxn ang="0">
                  <a:pos x="767" y="295"/>
                </a:cxn>
                <a:cxn ang="0">
                  <a:pos x="767" y="317"/>
                </a:cxn>
                <a:cxn ang="0">
                  <a:pos x="767" y="329"/>
                </a:cxn>
                <a:cxn ang="0">
                  <a:pos x="778" y="350"/>
                </a:cxn>
                <a:cxn ang="0">
                  <a:pos x="778" y="350"/>
                </a:cxn>
                <a:cxn ang="0">
                  <a:pos x="778" y="373"/>
                </a:cxn>
                <a:cxn ang="0">
                  <a:pos x="778" y="373"/>
                </a:cxn>
                <a:cxn ang="0">
                  <a:pos x="788" y="382"/>
                </a:cxn>
                <a:cxn ang="0">
                  <a:pos x="799" y="394"/>
                </a:cxn>
                <a:cxn ang="0">
                  <a:pos x="811" y="405"/>
                </a:cxn>
                <a:cxn ang="0">
                  <a:pos x="811" y="405"/>
                </a:cxn>
                <a:cxn ang="0">
                  <a:pos x="767" y="417"/>
                </a:cxn>
                <a:cxn ang="0">
                  <a:pos x="723" y="417"/>
                </a:cxn>
                <a:cxn ang="0">
                  <a:pos x="668" y="417"/>
                </a:cxn>
                <a:cxn ang="0">
                  <a:pos x="624" y="405"/>
                </a:cxn>
                <a:cxn ang="0">
                  <a:pos x="569" y="405"/>
                </a:cxn>
                <a:cxn ang="0">
                  <a:pos x="515" y="405"/>
                </a:cxn>
                <a:cxn ang="0">
                  <a:pos x="460" y="405"/>
                </a:cxn>
                <a:cxn ang="0">
                  <a:pos x="405" y="405"/>
                </a:cxn>
                <a:cxn ang="0">
                  <a:pos x="296" y="394"/>
                </a:cxn>
                <a:cxn ang="0">
                  <a:pos x="175" y="394"/>
                </a:cxn>
                <a:cxn ang="0">
                  <a:pos x="175" y="338"/>
                </a:cxn>
                <a:cxn ang="0">
                  <a:pos x="186" y="295"/>
                </a:cxn>
                <a:cxn ang="0">
                  <a:pos x="131" y="262"/>
                </a:cxn>
                <a:cxn ang="0">
                  <a:pos x="43" y="251"/>
                </a:cxn>
                <a:cxn ang="0">
                  <a:pos x="0" y="207"/>
                </a:cxn>
                <a:cxn ang="0">
                  <a:pos x="0" y="163"/>
                </a:cxn>
                <a:cxn ang="0">
                  <a:pos x="11" y="55"/>
                </a:cxn>
              </a:cxnLst>
              <a:rect l="0" t="0" r="r" b="b"/>
              <a:pathLst>
                <a:path w="812" h="418">
                  <a:moveTo>
                    <a:pt x="22" y="0"/>
                  </a:moveTo>
                  <a:lnTo>
                    <a:pt x="66" y="11"/>
                  </a:lnTo>
                  <a:lnTo>
                    <a:pt x="110" y="11"/>
                  </a:lnTo>
                  <a:lnTo>
                    <a:pt x="131" y="11"/>
                  </a:lnTo>
                  <a:lnTo>
                    <a:pt x="197" y="20"/>
                  </a:lnTo>
                  <a:lnTo>
                    <a:pt x="274" y="20"/>
                  </a:lnTo>
                  <a:lnTo>
                    <a:pt x="373" y="32"/>
                  </a:lnTo>
                  <a:lnTo>
                    <a:pt x="428" y="32"/>
                  </a:lnTo>
                  <a:lnTo>
                    <a:pt x="460" y="32"/>
                  </a:lnTo>
                  <a:lnTo>
                    <a:pt x="525" y="32"/>
                  </a:lnTo>
                  <a:lnTo>
                    <a:pt x="525" y="43"/>
                  </a:lnTo>
                  <a:lnTo>
                    <a:pt x="536" y="43"/>
                  </a:lnTo>
                  <a:lnTo>
                    <a:pt x="536" y="55"/>
                  </a:lnTo>
                  <a:lnTo>
                    <a:pt x="559" y="55"/>
                  </a:lnTo>
                  <a:lnTo>
                    <a:pt x="559" y="64"/>
                  </a:lnTo>
                  <a:lnTo>
                    <a:pt x="569" y="64"/>
                  </a:lnTo>
                  <a:lnTo>
                    <a:pt x="580" y="55"/>
                  </a:lnTo>
                  <a:lnTo>
                    <a:pt x="592" y="55"/>
                  </a:lnTo>
                  <a:lnTo>
                    <a:pt x="603" y="55"/>
                  </a:lnTo>
                  <a:lnTo>
                    <a:pt x="613" y="55"/>
                  </a:lnTo>
                  <a:lnTo>
                    <a:pt x="624" y="55"/>
                  </a:lnTo>
                  <a:lnTo>
                    <a:pt x="635" y="55"/>
                  </a:lnTo>
                  <a:lnTo>
                    <a:pt x="635" y="64"/>
                  </a:lnTo>
                  <a:lnTo>
                    <a:pt x="647" y="64"/>
                  </a:lnTo>
                  <a:lnTo>
                    <a:pt x="656" y="64"/>
                  </a:lnTo>
                  <a:lnTo>
                    <a:pt x="656" y="76"/>
                  </a:lnTo>
                  <a:lnTo>
                    <a:pt x="668" y="76"/>
                  </a:lnTo>
                  <a:lnTo>
                    <a:pt x="679" y="76"/>
                  </a:lnTo>
                  <a:lnTo>
                    <a:pt x="691" y="76"/>
                  </a:lnTo>
                  <a:lnTo>
                    <a:pt x="691" y="87"/>
                  </a:lnTo>
                  <a:lnTo>
                    <a:pt x="691" y="99"/>
                  </a:lnTo>
                  <a:lnTo>
                    <a:pt x="700" y="99"/>
                  </a:lnTo>
                  <a:lnTo>
                    <a:pt x="712" y="99"/>
                  </a:lnTo>
                  <a:lnTo>
                    <a:pt x="712" y="108"/>
                  </a:lnTo>
                  <a:lnTo>
                    <a:pt x="712" y="119"/>
                  </a:lnTo>
                  <a:lnTo>
                    <a:pt x="712" y="131"/>
                  </a:lnTo>
                  <a:lnTo>
                    <a:pt x="723" y="131"/>
                  </a:lnTo>
                  <a:lnTo>
                    <a:pt x="712" y="142"/>
                  </a:lnTo>
                  <a:lnTo>
                    <a:pt x="723" y="142"/>
                  </a:lnTo>
                  <a:lnTo>
                    <a:pt x="723" y="154"/>
                  </a:lnTo>
                  <a:lnTo>
                    <a:pt x="723" y="163"/>
                  </a:lnTo>
                  <a:lnTo>
                    <a:pt x="734" y="163"/>
                  </a:lnTo>
                  <a:lnTo>
                    <a:pt x="734" y="175"/>
                  </a:lnTo>
                  <a:lnTo>
                    <a:pt x="734" y="186"/>
                  </a:lnTo>
                  <a:lnTo>
                    <a:pt x="744" y="186"/>
                  </a:lnTo>
                  <a:lnTo>
                    <a:pt x="744" y="198"/>
                  </a:lnTo>
                  <a:lnTo>
                    <a:pt x="734" y="198"/>
                  </a:lnTo>
                  <a:lnTo>
                    <a:pt x="744" y="207"/>
                  </a:lnTo>
                  <a:lnTo>
                    <a:pt x="744" y="218"/>
                  </a:lnTo>
                  <a:lnTo>
                    <a:pt x="744" y="230"/>
                  </a:lnTo>
                  <a:lnTo>
                    <a:pt x="755" y="230"/>
                  </a:lnTo>
                  <a:lnTo>
                    <a:pt x="755" y="241"/>
                  </a:lnTo>
                  <a:lnTo>
                    <a:pt x="755" y="251"/>
                  </a:lnTo>
                  <a:lnTo>
                    <a:pt x="755" y="262"/>
                  </a:lnTo>
                  <a:lnTo>
                    <a:pt x="767" y="262"/>
                  </a:lnTo>
                  <a:lnTo>
                    <a:pt x="755" y="262"/>
                  </a:lnTo>
                  <a:lnTo>
                    <a:pt x="767" y="274"/>
                  </a:lnTo>
                  <a:lnTo>
                    <a:pt x="755" y="285"/>
                  </a:lnTo>
                  <a:lnTo>
                    <a:pt x="767" y="285"/>
                  </a:lnTo>
                  <a:lnTo>
                    <a:pt x="767" y="295"/>
                  </a:lnTo>
                  <a:lnTo>
                    <a:pt x="767" y="306"/>
                  </a:lnTo>
                  <a:lnTo>
                    <a:pt x="767" y="317"/>
                  </a:lnTo>
                  <a:lnTo>
                    <a:pt x="755" y="317"/>
                  </a:lnTo>
                  <a:lnTo>
                    <a:pt x="767" y="329"/>
                  </a:lnTo>
                  <a:lnTo>
                    <a:pt x="767" y="338"/>
                  </a:lnTo>
                  <a:lnTo>
                    <a:pt x="778" y="350"/>
                  </a:lnTo>
                  <a:lnTo>
                    <a:pt x="778" y="338"/>
                  </a:lnTo>
                  <a:lnTo>
                    <a:pt x="778" y="350"/>
                  </a:lnTo>
                  <a:lnTo>
                    <a:pt x="778" y="361"/>
                  </a:lnTo>
                  <a:lnTo>
                    <a:pt x="778" y="373"/>
                  </a:lnTo>
                  <a:lnTo>
                    <a:pt x="788" y="373"/>
                  </a:lnTo>
                  <a:lnTo>
                    <a:pt x="778" y="373"/>
                  </a:lnTo>
                  <a:lnTo>
                    <a:pt x="788" y="373"/>
                  </a:lnTo>
                  <a:lnTo>
                    <a:pt x="788" y="382"/>
                  </a:lnTo>
                  <a:lnTo>
                    <a:pt x="799" y="382"/>
                  </a:lnTo>
                  <a:lnTo>
                    <a:pt x="799" y="394"/>
                  </a:lnTo>
                  <a:lnTo>
                    <a:pt x="811" y="394"/>
                  </a:lnTo>
                  <a:lnTo>
                    <a:pt x="811" y="405"/>
                  </a:lnTo>
                  <a:lnTo>
                    <a:pt x="799" y="405"/>
                  </a:lnTo>
                  <a:lnTo>
                    <a:pt x="811" y="405"/>
                  </a:lnTo>
                  <a:lnTo>
                    <a:pt x="811" y="417"/>
                  </a:lnTo>
                  <a:lnTo>
                    <a:pt x="767" y="417"/>
                  </a:lnTo>
                  <a:lnTo>
                    <a:pt x="744" y="417"/>
                  </a:lnTo>
                  <a:lnTo>
                    <a:pt x="723" y="417"/>
                  </a:lnTo>
                  <a:lnTo>
                    <a:pt x="700" y="417"/>
                  </a:lnTo>
                  <a:lnTo>
                    <a:pt x="668" y="417"/>
                  </a:lnTo>
                  <a:lnTo>
                    <a:pt x="656" y="417"/>
                  </a:lnTo>
                  <a:lnTo>
                    <a:pt x="624" y="405"/>
                  </a:lnTo>
                  <a:lnTo>
                    <a:pt x="580" y="405"/>
                  </a:lnTo>
                  <a:lnTo>
                    <a:pt x="569" y="405"/>
                  </a:lnTo>
                  <a:lnTo>
                    <a:pt x="536" y="405"/>
                  </a:lnTo>
                  <a:lnTo>
                    <a:pt x="515" y="405"/>
                  </a:lnTo>
                  <a:lnTo>
                    <a:pt x="493" y="405"/>
                  </a:lnTo>
                  <a:lnTo>
                    <a:pt x="460" y="405"/>
                  </a:lnTo>
                  <a:lnTo>
                    <a:pt x="449" y="405"/>
                  </a:lnTo>
                  <a:lnTo>
                    <a:pt x="405" y="405"/>
                  </a:lnTo>
                  <a:lnTo>
                    <a:pt x="350" y="405"/>
                  </a:lnTo>
                  <a:lnTo>
                    <a:pt x="296" y="394"/>
                  </a:lnTo>
                  <a:lnTo>
                    <a:pt x="241" y="394"/>
                  </a:lnTo>
                  <a:lnTo>
                    <a:pt x="175" y="394"/>
                  </a:lnTo>
                  <a:lnTo>
                    <a:pt x="175" y="350"/>
                  </a:lnTo>
                  <a:lnTo>
                    <a:pt x="175" y="338"/>
                  </a:lnTo>
                  <a:lnTo>
                    <a:pt x="186" y="306"/>
                  </a:lnTo>
                  <a:lnTo>
                    <a:pt x="186" y="295"/>
                  </a:lnTo>
                  <a:lnTo>
                    <a:pt x="186" y="262"/>
                  </a:lnTo>
                  <a:lnTo>
                    <a:pt x="131" y="262"/>
                  </a:lnTo>
                  <a:lnTo>
                    <a:pt x="55" y="251"/>
                  </a:lnTo>
                  <a:lnTo>
                    <a:pt x="43" y="251"/>
                  </a:lnTo>
                  <a:lnTo>
                    <a:pt x="0" y="251"/>
                  </a:lnTo>
                  <a:lnTo>
                    <a:pt x="0" y="207"/>
                  </a:lnTo>
                  <a:lnTo>
                    <a:pt x="0" y="186"/>
                  </a:lnTo>
                  <a:lnTo>
                    <a:pt x="0" y="163"/>
                  </a:lnTo>
                  <a:lnTo>
                    <a:pt x="11" y="131"/>
                  </a:lnTo>
                  <a:lnTo>
                    <a:pt x="11" y="55"/>
                  </a:lnTo>
                  <a:lnTo>
                    <a:pt x="22"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2" name="Freeform 31"/>
            <p:cNvSpPr>
              <a:spLocks/>
            </p:cNvSpPr>
            <p:nvPr/>
          </p:nvSpPr>
          <p:spPr bwMode="auto">
            <a:xfrm>
              <a:off x="1165" y="1768"/>
              <a:ext cx="547" cy="677"/>
            </a:xfrm>
            <a:custGeom>
              <a:avLst/>
              <a:gdLst/>
              <a:ahLst/>
              <a:cxnLst>
                <a:cxn ang="0">
                  <a:pos x="108" y="0"/>
                </a:cxn>
                <a:cxn ang="0">
                  <a:pos x="207" y="9"/>
                </a:cxn>
                <a:cxn ang="0">
                  <a:pos x="283" y="20"/>
                </a:cxn>
                <a:cxn ang="0">
                  <a:pos x="338" y="32"/>
                </a:cxn>
                <a:cxn ang="0">
                  <a:pos x="382" y="43"/>
                </a:cxn>
                <a:cxn ang="0">
                  <a:pos x="370" y="87"/>
                </a:cxn>
                <a:cxn ang="0">
                  <a:pos x="370" y="131"/>
                </a:cxn>
                <a:cxn ang="0">
                  <a:pos x="359" y="163"/>
                </a:cxn>
                <a:cxn ang="0">
                  <a:pos x="458" y="174"/>
                </a:cxn>
                <a:cxn ang="0">
                  <a:pos x="546" y="186"/>
                </a:cxn>
                <a:cxn ang="0">
                  <a:pos x="546" y="229"/>
                </a:cxn>
                <a:cxn ang="0">
                  <a:pos x="534" y="282"/>
                </a:cxn>
                <a:cxn ang="0">
                  <a:pos x="525" y="349"/>
                </a:cxn>
                <a:cxn ang="0">
                  <a:pos x="525" y="370"/>
                </a:cxn>
                <a:cxn ang="0">
                  <a:pos x="525" y="393"/>
                </a:cxn>
                <a:cxn ang="0">
                  <a:pos x="513" y="491"/>
                </a:cxn>
                <a:cxn ang="0">
                  <a:pos x="502" y="524"/>
                </a:cxn>
                <a:cxn ang="0">
                  <a:pos x="502" y="535"/>
                </a:cxn>
                <a:cxn ang="0">
                  <a:pos x="502" y="567"/>
                </a:cxn>
                <a:cxn ang="0">
                  <a:pos x="490" y="600"/>
                </a:cxn>
                <a:cxn ang="0">
                  <a:pos x="481" y="676"/>
                </a:cxn>
                <a:cxn ang="0">
                  <a:pos x="393" y="666"/>
                </a:cxn>
                <a:cxn ang="0">
                  <a:pos x="350" y="655"/>
                </a:cxn>
                <a:cxn ang="0">
                  <a:pos x="315" y="655"/>
                </a:cxn>
                <a:cxn ang="0">
                  <a:pos x="262" y="643"/>
                </a:cxn>
                <a:cxn ang="0">
                  <a:pos x="175" y="632"/>
                </a:cxn>
                <a:cxn ang="0">
                  <a:pos x="140" y="622"/>
                </a:cxn>
                <a:cxn ang="0">
                  <a:pos x="108" y="622"/>
                </a:cxn>
                <a:cxn ang="0">
                  <a:pos x="0" y="600"/>
                </a:cxn>
                <a:cxn ang="0">
                  <a:pos x="9" y="524"/>
                </a:cxn>
                <a:cxn ang="0">
                  <a:pos x="20" y="457"/>
                </a:cxn>
                <a:cxn ang="0">
                  <a:pos x="32" y="404"/>
                </a:cxn>
                <a:cxn ang="0">
                  <a:pos x="43" y="393"/>
                </a:cxn>
                <a:cxn ang="0">
                  <a:pos x="53" y="294"/>
                </a:cxn>
                <a:cxn ang="0">
                  <a:pos x="64" y="250"/>
                </a:cxn>
                <a:cxn ang="0">
                  <a:pos x="64" y="218"/>
                </a:cxn>
                <a:cxn ang="0">
                  <a:pos x="87" y="119"/>
                </a:cxn>
                <a:cxn ang="0">
                  <a:pos x="108" y="0"/>
                </a:cxn>
              </a:cxnLst>
              <a:rect l="0" t="0" r="r" b="b"/>
              <a:pathLst>
                <a:path w="547" h="677">
                  <a:moveTo>
                    <a:pt x="108" y="0"/>
                  </a:moveTo>
                  <a:lnTo>
                    <a:pt x="207" y="9"/>
                  </a:lnTo>
                  <a:lnTo>
                    <a:pt x="283" y="20"/>
                  </a:lnTo>
                  <a:lnTo>
                    <a:pt x="338" y="32"/>
                  </a:lnTo>
                  <a:lnTo>
                    <a:pt x="382" y="43"/>
                  </a:lnTo>
                  <a:lnTo>
                    <a:pt x="370" y="87"/>
                  </a:lnTo>
                  <a:lnTo>
                    <a:pt x="370" y="131"/>
                  </a:lnTo>
                  <a:lnTo>
                    <a:pt x="359" y="163"/>
                  </a:lnTo>
                  <a:lnTo>
                    <a:pt x="458" y="174"/>
                  </a:lnTo>
                  <a:lnTo>
                    <a:pt x="546" y="186"/>
                  </a:lnTo>
                  <a:lnTo>
                    <a:pt x="546" y="229"/>
                  </a:lnTo>
                  <a:lnTo>
                    <a:pt x="534" y="282"/>
                  </a:lnTo>
                  <a:lnTo>
                    <a:pt x="525" y="349"/>
                  </a:lnTo>
                  <a:lnTo>
                    <a:pt x="525" y="370"/>
                  </a:lnTo>
                  <a:lnTo>
                    <a:pt x="525" y="393"/>
                  </a:lnTo>
                  <a:lnTo>
                    <a:pt x="513" y="491"/>
                  </a:lnTo>
                  <a:lnTo>
                    <a:pt x="502" y="524"/>
                  </a:lnTo>
                  <a:lnTo>
                    <a:pt x="502" y="535"/>
                  </a:lnTo>
                  <a:lnTo>
                    <a:pt x="502" y="567"/>
                  </a:lnTo>
                  <a:lnTo>
                    <a:pt x="490" y="600"/>
                  </a:lnTo>
                  <a:lnTo>
                    <a:pt x="481" y="676"/>
                  </a:lnTo>
                  <a:lnTo>
                    <a:pt x="393" y="666"/>
                  </a:lnTo>
                  <a:lnTo>
                    <a:pt x="350" y="655"/>
                  </a:lnTo>
                  <a:lnTo>
                    <a:pt x="315" y="655"/>
                  </a:lnTo>
                  <a:lnTo>
                    <a:pt x="262" y="643"/>
                  </a:lnTo>
                  <a:lnTo>
                    <a:pt x="175" y="632"/>
                  </a:lnTo>
                  <a:lnTo>
                    <a:pt x="140" y="622"/>
                  </a:lnTo>
                  <a:lnTo>
                    <a:pt x="108" y="622"/>
                  </a:lnTo>
                  <a:lnTo>
                    <a:pt x="0" y="600"/>
                  </a:lnTo>
                  <a:lnTo>
                    <a:pt x="9" y="524"/>
                  </a:lnTo>
                  <a:lnTo>
                    <a:pt x="20" y="457"/>
                  </a:lnTo>
                  <a:lnTo>
                    <a:pt x="32" y="404"/>
                  </a:lnTo>
                  <a:lnTo>
                    <a:pt x="43" y="393"/>
                  </a:lnTo>
                  <a:lnTo>
                    <a:pt x="53" y="294"/>
                  </a:lnTo>
                  <a:lnTo>
                    <a:pt x="64" y="250"/>
                  </a:lnTo>
                  <a:lnTo>
                    <a:pt x="64" y="218"/>
                  </a:lnTo>
                  <a:lnTo>
                    <a:pt x="87" y="119"/>
                  </a:lnTo>
                  <a:lnTo>
                    <a:pt x="108"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3" name="Freeform 32"/>
            <p:cNvSpPr>
              <a:spLocks/>
            </p:cNvSpPr>
            <p:nvPr/>
          </p:nvSpPr>
          <p:spPr bwMode="auto">
            <a:xfrm>
              <a:off x="4984" y="1800"/>
              <a:ext cx="187" cy="98"/>
            </a:xfrm>
            <a:custGeom>
              <a:avLst/>
              <a:gdLst/>
              <a:ahLst/>
              <a:cxnLst>
                <a:cxn ang="0">
                  <a:pos x="0" y="74"/>
                </a:cxn>
                <a:cxn ang="0">
                  <a:pos x="0" y="63"/>
                </a:cxn>
                <a:cxn ang="0">
                  <a:pos x="22" y="63"/>
                </a:cxn>
                <a:cxn ang="0">
                  <a:pos x="11" y="63"/>
                </a:cxn>
                <a:cxn ang="0">
                  <a:pos x="34" y="54"/>
                </a:cxn>
                <a:cxn ang="0">
                  <a:pos x="43" y="54"/>
                </a:cxn>
                <a:cxn ang="0">
                  <a:pos x="43" y="42"/>
                </a:cxn>
                <a:cxn ang="0">
                  <a:pos x="66" y="42"/>
                </a:cxn>
                <a:cxn ang="0">
                  <a:pos x="66" y="31"/>
                </a:cxn>
                <a:cxn ang="0">
                  <a:pos x="77" y="31"/>
                </a:cxn>
                <a:cxn ang="0">
                  <a:pos x="110" y="20"/>
                </a:cxn>
                <a:cxn ang="0">
                  <a:pos x="142" y="0"/>
                </a:cxn>
                <a:cxn ang="0">
                  <a:pos x="130" y="0"/>
                </a:cxn>
                <a:cxn ang="0">
                  <a:pos x="130" y="11"/>
                </a:cxn>
                <a:cxn ang="0">
                  <a:pos x="121" y="20"/>
                </a:cxn>
                <a:cxn ang="0">
                  <a:pos x="121" y="31"/>
                </a:cxn>
                <a:cxn ang="0">
                  <a:pos x="130" y="31"/>
                </a:cxn>
                <a:cxn ang="0">
                  <a:pos x="142" y="11"/>
                </a:cxn>
                <a:cxn ang="0">
                  <a:pos x="153" y="11"/>
                </a:cxn>
                <a:cxn ang="0">
                  <a:pos x="165" y="11"/>
                </a:cxn>
                <a:cxn ang="0">
                  <a:pos x="174" y="0"/>
                </a:cxn>
                <a:cxn ang="0">
                  <a:pos x="186" y="0"/>
                </a:cxn>
                <a:cxn ang="0">
                  <a:pos x="174" y="0"/>
                </a:cxn>
                <a:cxn ang="0">
                  <a:pos x="130" y="42"/>
                </a:cxn>
                <a:cxn ang="0">
                  <a:pos x="110" y="54"/>
                </a:cxn>
                <a:cxn ang="0">
                  <a:pos x="55" y="74"/>
                </a:cxn>
                <a:cxn ang="0">
                  <a:pos x="22" y="85"/>
                </a:cxn>
                <a:cxn ang="0">
                  <a:pos x="11" y="97"/>
                </a:cxn>
                <a:cxn ang="0">
                  <a:pos x="22" y="85"/>
                </a:cxn>
                <a:cxn ang="0">
                  <a:pos x="11" y="85"/>
                </a:cxn>
                <a:cxn ang="0">
                  <a:pos x="11" y="97"/>
                </a:cxn>
                <a:cxn ang="0">
                  <a:pos x="0" y="97"/>
                </a:cxn>
                <a:cxn ang="0">
                  <a:pos x="0" y="85"/>
                </a:cxn>
                <a:cxn ang="0">
                  <a:pos x="0" y="74"/>
                </a:cxn>
              </a:cxnLst>
              <a:rect l="0" t="0" r="r" b="b"/>
              <a:pathLst>
                <a:path w="187" h="98">
                  <a:moveTo>
                    <a:pt x="0" y="74"/>
                  </a:moveTo>
                  <a:lnTo>
                    <a:pt x="0" y="63"/>
                  </a:lnTo>
                  <a:lnTo>
                    <a:pt x="22" y="63"/>
                  </a:lnTo>
                  <a:lnTo>
                    <a:pt x="11" y="63"/>
                  </a:lnTo>
                  <a:lnTo>
                    <a:pt x="34" y="54"/>
                  </a:lnTo>
                  <a:lnTo>
                    <a:pt x="43" y="54"/>
                  </a:lnTo>
                  <a:lnTo>
                    <a:pt x="43" y="42"/>
                  </a:lnTo>
                  <a:lnTo>
                    <a:pt x="66" y="42"/>
                  </a:lnTo>
                  <a:lnTo>
                    <a:pt x="66" y="31"/>
                  </a:lnTo>
                  <a:lnTo>
                    <a:pt x="77" y="31"/>
                  </a:lnTo>
                  <a:lnTo>
                    <a:pt x="110" y="20"/>
                  </a:lnTo>
                  <a:lnTo>
                    <a:pt x="142" y="0"/>
                  </a:lnTo>
                  <a:lnTo>
                    <a:pt x="130" y="0"/>
                  </a:lnTo>
                  <a:lnTo>
                    <a:pt x="130" y="11"/>
                  </a:lnTo>
                  <a:lnTo>
                    <a:pt x="121" y="20"/>
                  </a:lnTo>
                  <a:lnTo>
                    <a:pt x="121" y="31"/>
                  </a:lnTo>
                  <a:lnTo>
                    <a:pt x="130" y="31"/>
                  </a:lnTo>
                  <a:lnTo>
                    <a:pt x="142" y="11"/>
                  </a:lnTo>
                  <a:lnTo>
                    <a:pt x="153" y="11"/>
                  </a:lnTo>
                  <a:lnTo>
                    <a:pt x="165" y="11"/>
                  </a:lnTo>
                  <a:lnTo>
                    <a:pt x="174" y="0"/>
                  </a:lnTo>
                  <a:lnTo>
                    <a:pt x="186" y="0"/>
                  </a:lnTo>
                  <a:lnTo>
                    <a:pt x="174" y="0"/>
                  </a:lnTo>
                  <a:lnTo>
                    <a:pt x="130" y="42"/>
                  </a:lnTo>
                  <a:lnTo>
                    <a:pt x="110" y="54"/>
                  </a:lnTo>
                  <a:lnTo>
                    <a:pt x="55" y="74"/>
                  </a:lnTo>
                  <a:lnTo>
                    <a:pt x="22" y="85"/>
                  </a:lnTo>
                  <a:lnTo>
                    <a:pt x="11" y="97"/>
                  </a:lnTo>
                  <a:lnTo>
                    <a:pt x="22" y="85"/>
                  </a:lnTo>
                  <a:lnTo>
                    <a:pt x="11" y="85"/>
                  </a:lnTo>
                  <a:lnTo>
                    <a:pt x="11" y="97"/>
                  </a:lnTo>
                  <a:lnTo>
                    <a:pt x="0" y="97"/>
                  </a:lnTo>
                  <a:lnTo>
                    <a:pt x="0" y="85"/>
                  </a:lnTo>
                  <a:lnTo>
                    <a:pt x="0" y="74"/>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4" name="Freeform 33"/>
            <p:cNvSpPr>
              <a:spLocks/>
            </p:cNvSpPr>
            <p:nvPr/>
          </p:nvSpPr>
          <p:spPr bwMode="auto">
            <a:xfrm>
              <a:off x="4863" y="1820"/>
              <a:ext cx="132" cy="286"/>
            </a:xfrm>
            <a:custGeom>
              <a:avLst/>
              <a:gdLst/>
              <a:ahLst/>
              <a:cxnLst>
                <a:cxn ang="0">
                  <a:pos x="22" y="22"/>
                </a:cxn>
                <a:cxn ang="0">
                  <a:pos x="32" y="0"/>
                </a:cxn>
                <a:cxn ang="0">
                  <a:pos x="87" y="11"/>
                </a:cxn>
                <a:cxn ang="0">
                  <a:pos x="119" y="34"/>
                </a:cxn>
                <a:cxn ang="0">
                  <a:pos x="119" y="55"/>
                </a:cxn>
                <a:cxn ang="0">
                  <a:pos x="110" y="77"/>
                </a:cxn>
                <a:cxn ang="0">
                  <a:pos x="110" y="77"/>
                </a:cxn>
                <a:cxn ang="0">
                  <a:pos x="98" y="89"/>
                </a:cxn>
                <a:cxn ang="0">
                  <a:pos x="110" y="98"/>
                </a:cxn>
                <a:cxn ang="0">
                  <a:pos x="131" y="133"/>
                </a:cxn>
                <a:cxn ang="0">
                  <a:pos x="119" y="142"/>
                </a:cxn>
                <a:cxn ang="0">
                  <a:pos x="119" y="186"/>
                </a:cxn>
                <a:cxn ang="0">
                  <a:pos x="110" y="209"/>
                </a:cxn>
                <a:cxn ang="0">
                  <a:pos x="110" y="229"/>
                </a:cxn>
                <a:cxn ang="0">
                  <a:pos x="98" y="241"/>
                </a:cxn>
                <a:cxn ang="0">
                  <a:pos x="87" y="285"/>
                </a:cxn>
                <a:cxn ang="0">
                  <a:pos x="66" y="285"/>
                </a:cxn>
                <a:cxn ang="0">
                  <a:pos x="66" y="264"/>
                </a:cxn>
                <a:cxn ang="0">
                  <a:pos x="43" y="264"/>
                </a:cxn>
                <a:cxn ang="0">
                  <a:pos x="0" y="241"/>
                </a:cxn>
                <a:cxn ang="0">
                  <a:pos x="0" y="220"/>
                </a:cxn>
                <a:cxn ang="0">
                  <a:pos x="0" y="197"/>
                </a:cxn>
                <a:cxn ang="0">
                  <a:pos x="11" y="186"/>
                </a:cxn>
                <a:cxn ang="0">
                  <a:pos x="32" y="186"/>
                </a:cxn>
                <a:cxn ang="0">
                  <a:pos x="32" y="165"/>
                </a:cxn>
                <a:cxn ang="0">
                  <a:pos x="43" y="153"/>
                </a:cxn>
                <a:cxn ang="0">
                  <a:pos x="66" y="142"/>
                </a:cxn>
                <a:cxn ang="0">
                  <a:pos x="43" y="133"/>
                </a:cxn>
                <a:cxn ang="0">
                  <a:pos x="32" y="121"/>
                </a:cxn>
                <a:cxn ang="0">
                  <a:pos x="22" y="110"/>
                </a:cxn>
                <a:cxn ang="0">
                  <a:pos x="11" y="98"/>
                </a:cxn>
                <a:cxn ang="0">
                  <a:pos x="11" y="77"/>
                </a:cxn>
                <a:cxn ang="0">
                  <a:pos x="11" y="55"/>
                </a:cxn>
                <a:cxn ang="0">
                  <a:pos x="11" y="43"/>
                </a:cxn>
                <a:cxn ang="0">
                  <a:pos x="22" y="34"/>
                </a:cxn>
              </a:cxnLst>
              <a:rect l="0" t="0" r="r" b="b"/>
              <a:pathLst>
                <a:path w="132" h="286">
                  <a:moveTo>
                    <a:pt x="22" y="34"/>
                  </a:moveTo>
                  <a:lnTo>
                    <a:pt x="22" y="22"/>
                  </a:lnTo>
                  <a:lnTo>
                    <a:pt x="22" y="11"/>
                  </a:lnTo>
                  <a:lnTo>
                    <a:pt x="32" y="0"/>
                  </a:lnTo>
                  <a:lnTo>
                    <a:pt x="66" y="11"/>
                  </a:lnTo>
                  <a:lnTo>
                    <a:pt x="87" y="11"/>
                  </a:lnTo>
                  <a:lnTo>
                    <a:pt x="119" y="22"/>
                  </a:lnTo>
                  <a:lnTo>
                    <a:pt x="119" y="34"/>
                  </a:lnTo>
                  <a:lnTo>
                    <a:pt x="119" y="43"/>
                  </a:lnTo>
                  <a:lnTo>
                    <a:pt x="119" y="55"/>
                  </a:lnTo>
                  <a:lnTo>
                    <a:pt x="119" y="66"/>
                  </a:lnTo>
                  <a:lnTo>
                    <a:pt x="110" y="77"/>
                  </a:lnTo>
                  <a:lnTo>
                    <a:pt x="110" y="66"/>
                  </a:lnTo>
                  <a:lnTo>
                    <a:pt x="110" y="77"/>
                  </a:lnTo>
                  <a:lnTo>
                    <a:pt x="110" y="89"/>
                  </a:lnTo>
                  <a:lnTo>
                    <a:pt x="98" y="89"/>
                  </a:lnTo>
                  <a:lnTo>
                    <a:pt x="98" y="98"/>
                  </a:lnTo>
                  <a:lnTo>
                    <a:pt x="110" y="98"/>
                  </a:lnTo>
                  <a:lnTo>
                    <a:pt x="131" y="110"/>
                  </a:lnTo>
                  <a:lnTo>
                    <a:pt x="131" y="133"/>
                  </a:lnTo>
                  <a:lnTo>
                    <a:pt x="131" y="142"/>
                  </a:lnTo>
                  <a:lnTo>
                    <a:pt x="119" y="142"/>
                  </a:lnTo>
                  <a:lnTo>
                    <a:pt x="119" y="165"/>
                  </a:lnTo>
                  <a:lnTo>
                    <a:pt x="119" y="186"/>
                  </a:lnTo>
                  <a:lnTo>
                    <a:pt x="119" y="197"/>
                  </a:lnTo>
                  <a:lnTo>
                    <a:pt x="110" y="209"/>
                  </a:lnTo>
                  <a:lnTo>
                    <a:pt x="110" y="220"/>
                  </a:lnTo>
                  <a:lnTo>
                    <a:pt x="110" y="229"/>
                  </a:lnTo>
                  <a:lnTo>
                    <a:pt x="87" y="241"/>
                  </a:lnTo>
                  <a:lnTo>
                    <a:pt x="98" y="241"/>
                  </a:lnTo>
                  <a:lnTo>
                    <a:pt x="98" y="252"/>
                  </a:lnTo>
                  <a:lnTo>
                    <a:pt x="87" y="285"/>
                  </a:lnTo>
                  <a:lnTo>
                    <a:pt x="75" y="285"/>
                  </a:lnTo>
                  <a:lnTo>
                    <a:pt x="66" y="285"/>
                  </a:lnTo>
                  <a:lnTo>
                    <a:pt x="75" y="273"/>
                  </a:lnTo>
                  <a:lnTo>
                    <a:pt x="66" y="264"/>
                  </a:lnTo>
                  <a:lnTo>
                    <a:pt x="55" y="264"/>
                  </a:lnTo>
                  <a:lnTo>
                    <a:pt x="43" y="264"/>
                  </a:lnTo>
                  <a:lnTo>
                    <a:pt x="22" y="252"/>
                  </a:lnTo>
                  <a:lnTo>
                    <a:pt x="0" y="241"/>
                  </a:lnTo>
                  <a:lnTo>
                    <a:pt x="0" y="229"/>
                  </a:lnTo>
                  <a:lnTo>
                    <a:pt x="0" y="220"/>
                  </a:lnTo>
                  <a:lnTo>
                    <a:pt x="0" y="209"/>
                  </a:lnTo>
                  <a:lnTo>
                    <a:pt x="0" y="197"/>
                  </a:lnTo>
                  <a:lnTo>
                    <a:pt x="11" y="197"/>
                  </a:lnTo>
                  <a:lnTo>
                    <a:pt x="11" y="186"/>
                  </a:lnTo>
                  <a:lnTo>
                    <a:pt x="22" y="186"/>
                  </a:lnTo>
                  <a:lnTo>
                    <a:pt x="32" y="186"/>
                  </a:lnTo>
                  <a:lnTo>
                    <a:pt x="32" y="176"/>
                  </a:lnTo>
                  <a:lnTo>
                    <a:pt x="32" y="165"/>
                  </a:lnTo>
                  <a:lnTo>
                    <a:pt x="43" y="165"/>
                  </a:lnTo>
                  <a:lnTo>
                    <a:pt x="43" y="153"/>
                  </a:lnTo>
                  <a:lnTo>
                    <a:pt x="55" y="153"/>
                  </a:lnTo>
                  <a:lnTo>
                    <a:pt x="66" y="142"/>
                  </a:lnTo>
                  <a:lnTo>
                    <a:pt x="55" y="133"/>
                  </a:lnTo>
                  <a:lnTo>
                    <a:pt x="43" y="133"/>
                  </a:lnTo>
                  <a:lnTo>
                    <a:pt x="43" y="121"/>
                  </a:lnTo>
                  <a:lnTo>
                    <a:pt x="32" y="121"/>
                  </a:lnTo>
                  <a:lnTo>
                    <a:pt x="22" y="121"/>
                  </a:lnTo>
                  <a:lnTo>
                    <a:pt x="22" y="110"/>
                  </a:lnTo>
                  <a:lnTo>
                    <a:pt x="22" y="98"/>
                  </a:lnTo>
                  <a:lnTo>
                    <a:pt x="11" y="98"/>
                  </a:lnTo>
                  <a:lnTo>
                    <a:pt x="11" y="89"/>
                  </a:lnTo>
                  <a:lnTo>
                    <a:pt x="11" y="77"/>
                  </a:lnTo>
                  <a:lnTo>
                    <a:pt x="11" y="66"/>
                  </a:lnTo>
                  <a:lnTo>
                    <a:pt x="11" y="55"/>
                  </a:lnTo>
                  <a:lnTo>
                    <a:pt x="0" y="55"/>
                  </a:lnTo>
                  <a:lnTo>
                    <a:pt x="11" y="43"/>
                  </a:lnTo>
                  <a:lnTo>
                    <a:pt x="11" y="34"/>
                  </a:lnTo>
                  <a:lnTo>
                    <a:pt x="22" y="34"/>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5" name="Freeform 34"/>
            <p:cNvSpPr>
              <a:spLocks/>
            </p:cNvSpPr>
            <p:nvPr/>
          </p:nvSpPr>
          <p:spPr bwMode="auto">
            <a:xfrm>
              <a:off x="3968" y="1833"/>
              <a:ext cx="415" cy="461"/>
            </a:xfrm>
            <a:custGeom>
              <a:avLst/>
              <a:gdLst/>
              <a:ahLst/>
              <a:cxnLst>
                <a:cxn ang="0">
                  <a:pos x="43" y="77"/>
                </a:cxn>
                <a:cxn ang="0">
                  <a:pos x="96" y="66"/>
                </a:cxn>
                <a:cxn ang="0">
                  <a:pos x="151" y="77"/>
                </a:cxn>
                <a:cxn ang="0">
                  <a:pos x="184" y="77"/>
                </a:cxn>
                <a:cxn ang="0">
                  <a:pos x="163" y="87"/>
                </a:cxn>
                <a:cxn ang="0">
                  <a:pos x="195" y="87"/>
                </a:cxn>
                <a:cxn ang="0">
                  <a:pos x="227" y="87"/>
                </a:cxn>
                <a:cxn ang="0">
                  <a:pos x="282" y="77"/>
                </a:cxn>
                <a:cxn ang="0">
                  <a:pos x="315" y="43"/>
                </a:cxn>
                <a:cxn ang="0">
                  <a:pos x="393" y="0"/>
                </a:cxn>
                <a:cxn ang="0">
                  <a:pos x="393" y="55"/>
                </a:cxn>
                <a:cxn ang="0">
                  <a:pos x="402" y="131"/>
                </a:cxn>
                <a:cxn ang="0">
                  <a:pos x="402" y="165"/>
                </a:cxn>
                <a:cxn ang="0">
                  <a:pos x="402" y="186"/>
                </a:cxn>
                <a:cxn ang="0">
                  <a:pos x="402" y="209"/>
                </a:cxn>
                <a:cxn ang="0">
                  <a:pos x="402" y="241"/>
                </a:cxn>
                <a:cxn ang="0">
                  <a:pos x="393" y="252"/>
                </a:cxn>
                <a:cxn ang="0">
                  <a:pos x="393" y="262"/>
                </a:cxn>
                <a:cxn ang="0">
                  <a:pos x="393" y="285"/>
                </a:cxn>
                <a:cxn ang="0">
                  <a:pos x="381" y="296"/>
                </a:cxn>
                <a:cxn ang="0">
                  <a:pos x="370" y="306"/>
                </a:cxn>
                <a:cxn ang="0">
                  <a:pos x="358" y="328"/>
                </a:cxn>
                <a:cxn ang="0">
                  <a:pos x="338" y="328"/>
                </a:cxn>
                <a:cxn ang="0">
                  <a:pos x="326" y="340"/>
                </a:cxn>
                <a:cxn ang="0">
                  <a:pos x="315" y="349"/>
                </a:cxn>
                <a:cxn ang="0">
                  <a:pos x="315" y="372"/>
                </a:cxn>
                <a:cxn ang="0">
                  <a:pos x="326" y="383"/>
                </a:cxn>
                <a:cxn ang="0">
                  <a:pos x="315" y="393"/>
                </a:cxn>
                <a:cxn ang="0">
                  <a:pos x="305" y="383"/>
                </a:cxn>
                <a:cxn ang="0">
                  <a:pos x="282" y="393"/>
                </a:cxn>
                <a:cxn ang="0">
                  <a:pos x="282" y="416"/>
                </a:cxn>
                <a:cxn ang="0">
                  <a:pos x="282" y="437"/>
                </a:cxn>
                <a:cxn ang="0">
                  <a:pos x="271" y="448"/>
                </a:cxn>
                <a:cxn ang="0">
                  <a:pos x="262" y="460"/>
                </a:cxn>
                <a:cxn ang="0">
                  <a:pos x="250" y="448"/>
                </a:cxn>
                <a:cxn ang="0">
                  <a:pos x="227" y="448"/>
                </a:cxn>
                <a:cxn ang="0">
                  <a:pos x="218" y="437"/>
                </a:cxn>
                <a:cxn ang="0">
                  <a:pos x="207" y="427"/>
                </a:cxn>
                <a:cxn ang="0">
                  <a:pos x="184" y="437"/>
                </a:cxn>
                <a:cxn ang="0">
                  <a:pos x="174" y="448"/>
                </a:cxn>
                <a:cxn ang="0">
                  <a:pos x="163" y="437"/>
                </a:cxn>
                <a:cxn ang="0">
                  <a:pos x="151" y="448"/>
                </a:cxn>
                <a:cxn ang="0">
                  <a:pos x="131" y="437"/>
                </a:cxn>
                <a:cxn ang="0">
                  <a:pos x="119" y="427"/>
                </a:cxn>
                <a:cxn ang="0">
                  <a:pos x="96" y="427"/>
                </a:cxn>
                <a:cxn ang="0">
                  <a:pos x="87" y="416"/>
                </a:cxn>
                <a:cxn ang="0">
                  <a:pos x="64" y="404"/>
                </a:cxn>
                <a:cxn ang="0">
                  <a:pos x="53" y="393"/>
                </a:cxn>
                <a:cxn ang="0">
                  <a:pos x="43" y="393"/>
                </a:cxn>
                <a:cxn ang="0">
                  <a:pos x="32" y="372"/>
                </a:cxn>
                <a:cxn ang="0">
                  <a:pos x="20" y="340"/>
                </a:cxn>
                <a:cxn ang="0">
                  <a:pos x="20" y="296"/>
                </a:cxn>
                <a:cxn ang="0">
                  <a:pos x="20" y="252"/>
                </a:cxn>
                <a:cxn ang="0">
                  <a:pos x="9" y="218"/>
                </a:cxn>
                <a:cxn ang="0">
                  <a:pos x="9" y="174"/>
                </a:cxn>
                <a:cxn ang="0">
                  <a:pos x="9" y="131"/>
                </a:cxn>
                <a:cxn ang="0">
                  <a:pos x="0" y="98"/>
                </a:cxn>
              </a:cxnLst>
              <a:rect l="0" t="0" r="r" b="b"/>
              <a:pathLst>
                <a:path w="415" h="461">
                  <a:moveTo>
                    <a:pt x="0" y="77"/>
                  </a:moveTo>
                  <a:lnTo>
                    <a:pt x="43" y="77"/>
                  </a:lnTo>
                  <a:lnTo>
                    <a:pt x="87" y="66"/>
                  </a:lnTo>
                  <a:lnTo>
                    <a:pt x="96" y="66"/>
                  </a:lnTo>
                  <a:lnTo>
                    <a:pt x="119" y="66"/>
                  </a:lnTo>
                  <a:lnTo>
                    <a:pt x="151" y="77"/>
                  </a:lnTo>
                  <a:lnTo>
                    <a:pt x="163" y="77"/>
                  </a:lnTo>
                  <a:lnTo>
                    <a:pt x="184" y="77"/>
                  </a:lnTo>
                  <a:lnTo>
                    <a:pt x="184" y="87"/>
                  </a:lnTo>
                  <a:lnTo>
                    <a:pt x="163" y="87"/>
                  </a:lnTo>
                  <a:lnTo>
                    <a:pt x="174" y="98"/>
                  </a:lnTo>
                  <a:lnTo>
                    <a:pt x="195" y="87"/>
                  </a:lnTo>
                  <a:lnTo>
                    <a:pt x="207" y="98"/>
                  </a:lnTo>
                  <a:lnTo>
                    <a:pt x="227" y="87"/>
                  </a:lnTo>
                  <a:lnTo>
                    <a:pt x="262" y="77"/>
                  </a:lnTo>
                  <a:lnTo>
                    <a:pt x="282" y="77"/>
                  </a:lnTo>
                  <a:lnTo>
                    <a:pt x="305" y="55"/>
                  </a:lnTo>
                  <a:lnTo>
                    <a:pt x="315" y="43"/>
                  </a:lnTo>
                  <a:lnTo>
                    <a:pt x="349" y="22"/>
                  </a:lnTo>
                  <a:lnTo>
                    <a:pt x="393" y="0"/>
                  </a:lnTo>
                  <a:lnTo>
                    <a:pt x="393" y="11"/>
                  </a:lnTo>
                  <a:lnTo>
                    <a:pt x="393" y="55"/>
                  </a:lnTo>
                  <a:lnTo>
                    <a:pt x="402" y="98"/>
                  </a:lnTo>
                  <a:lnTo>
                    <a:pt x="402" y="131"/>
                  </a:lnTo>
                  <a:lnTo>
                    <a:pt x="414" y="165"/>
                  </a:lnTo>
                  <a:lnTo>
                    <a:pt x="402" y="165"/>
                  </a:lnTo>
                  <a:lnTo>
                    <a:pt x="402" y="174"/>
                  </a:lnTo>
                  <a:lnTo>
                    <a:pt x="402" y="186"/>
                  </a:lnTo>
                  <a:lnTo>
                    <a:pt x="402" y="197"/>
                  </a:lnTo>
                  <a:lnTo>
                    <a:pt x="402" y="209"/>
                  </a:lnTo>
                  <a:lnTo>
                    <a:pt x="402" y="218"/>
                  </a:lnTo>
                  <a:lnTo>
                    <a:pt x="402" y="241"/>
                  </a:lnTo>
                  <a:lnTo>
                    <a:pt x="402" y="252"/>
                  </a:lnTo>
                  <a:lnTo>
                    <a:pt x="393" y="252"/>
                  </a:lnTo>
                  <a:lnTo>
                    <a:pt x="402" y="262"/>
                  </a:lnTo>
                  <a:lnTo>
                    <a:pt x="393" y="262"/>
                  </a:lnTo>
                  <a:lnTo>
                    <a:pt x="393" y="273"/>
                  </a:lnTo>
                  <a:lnTo>
                    <a:pt x="393" y="285"/>
                  </a:lnTo>
                  <a:lnTo>
                    <a:pt x="393" y="296"/>
                  </a:lnTo>
                  <a:lnTo>
                    <a:pt x="381" y="296"/>
                  </a:lnTo>
                  <a:lnTo>
                    <a:pt x="381" y="306"/>
                  </a:lnTo>
                  <a:lnTo>
                    <a:pt x="370" y="306"/>
                  </a:lnTo>
                  <a:lnTo>
                    <a:pt x="370" y="317"/>
                  </a:lnTo>
                  <a:lnTo>
                    <a:pt x="358" y="328"/>
                  </a:lnTo>
                  <a:lnTo>
                    <a:pt x="349" y="328"/>
                  </a:lnTo>
                  <a:lnTo>
                    <a:pt x="338" y="328"/>
                  </a:lnTo>
                  <a:lnTo>
                    <a:pt x="338" y="340"/>
                  </a:lnTo>
                  <a:lnTo>
                    <a:pt x="326" y="340"/>
                  </a:lnTo>
                  <a:lnTo>
                    <a:pt x="326" y="349"/>
                  </a:lnTo>
                  <a:lnTo>
                    <a:pt x="315" y="349"/>
                  </a:lnTo>
                  <a:lnTo>
                    <a:pt x="315" y="361"/>
                  </a:lnTo>
                  <a:lnTo>
                    <a:pt x="315" y="372"/>
                  </a:lnTo>
                  <a:lnTo>
                    <a:pt x="315" y="383"/>
                  </a:lnTo>
                  <a:lnTo>
                    <a:pt x="326" y="383"/>
                  </a:lnTo>
                  <a:lnTo>
                    <a:pt x="315" y="383"/>
                  </a:lnTo>
                  <a:lnTo>
                    <a:pt x="315" y="393"/>
                  </a:lnTo>
                  <a:lnTo>
                    <a:pt x="305" y="393"/>
                  </a:lnTo>
                  <a:lnTo>
                    <a:pt x="305" y="383"/>
                  </a:lnTo>
                  <a:lnTo>
                    <a:pt x="294" y="383"/>
                  </a:lnTo>
                  <a:lnTo>
                    <a:pt x="282" y="393"/>
                  </a:lnTo>
                  <a:lnTo>
                    <a:pt x="282" y="404"/>
                  </a:lnTo>
                  <a:lnTo>
                    <a:pt x="282" y="416"/>
                  </a:lnTo>
                  <a:lnTo>
                    <a:pt x="282" y="427"/>
                  </a:lnTo>
                  <a:lnTo>
                    <a:pt x="282" y="437"/>
                  </a:lnTo>
                  <a:lnTo>
                    <a:pt x="271" y="437"/>
                  </a:lnTo>
                  <a:lnTo>
                    <a:pt x="271" y="448"/>
                  </a:lnTo>
                  <a:lnTo>
                    <a:pt x="271" y="460"/>
                  </a:lnTo>
                  <a:lnTo>
                    <a:pt x="262" y="460"/>
                  </a:lnTo>
                  <a:lnTo>
                    <a:pt x="250" y="460"/>
                  </a:lnTo>
                  <a:lnTo>
                    <a:pt x="250" y="448"/>
                  </a:lnTo>
                  <a:lnTo>
                    <a:pt x="239" y="448"/>
                  </a:lnTo>
                  <a:lnTo>
                    <a:pt x="227" y="448"/>
                  </a:lnTo>
                  <a:lnTo>
                    <a:pt x="227" y="437"/>
                  </a:lnTo>
                  <a:lnTo>
                    <a:pt x="218" y="437"/>
                  </a:lnTo>
                  <a:lnTo>
                    <a:pt x="218" y="427"/>
                  </a:lnTo>
                  <a:lnTo>
                    <a:pt x="207" y="427"/>
                  </a:lnTo>
                  <a:lnTo>
                    <a:pt x="195" y="437"/>
                  </a:lnTo>
                  <a:lnTo>
                    <a:pt x="184" y="437"/>
                  </a:lnTo>
                  <a:lnTo>
                    <a:pt x="184" y="448"/>
                  </a:lnTo>
                  <a:lnTo>
                    <a:pt x="174" y="448"/>
                  </a:lnTo>
                  <a:lnTo>
                    <a:pt x="174" y="437"/>
                  </a:lnTo>
                  <a:lnTo>
                    <a:pt x="163" y="437"/>
                  </a:lnTo>
                  <a:lnTo>
                    <a:pt x="151" y="437"/>
                  </a:lnTo>
                  <a:lnTo>
                    <a:pt x="151" y="448"/>
                  </a:lnTo>
                  <a:lnTo>
                    <a:pt x="140" y="448"/>
                  </a:lnTo>
                  <a:lnTo>
                    <a:pt x="131" y="437"/>
                  </a:lnTo>
                  <a:lnTo>
                    <a:pt x="131" y="427"/>
                  </a:lnTo>
                  <a:lnTo>
                    <a:pt x="119" y="427"/>
                  </a:lnTo>
                  <a:lnTo>
                    <a:pt x="108" y="427"/>
                  </a:lnTo>
                  <a:lnTo>
                    <a:pt x="96" y="427"/>
                  </a:lnTo>
                  <a:lnTo>
                    <a:pt x="87" y="427"/>
                  </a:lnTo>
                  <a:lnTo>
                    <a:pt x="87" y="416"/>
                  </a:lnTo>
                  <a:lnTo>
                    <a:pt x="75" y="404"/>
                  </a:lnTo>
                  <a:lnTo>
                    <a:pt x="64" y="404"/>
                  </a:lnTo>
                  <a:lnTo>
                    <a:pt x="64" y="393"/>
                  </a:lnTo>
                  <a:lnTo>
                    <a:pt x="53" y="393"/>
                  </a:lnTo>
                  <a:lnTo>
                    <a:pt x="53" y="404"/>
                  </a:lnTo>
                  <a:lnTo>
                    <a:pt x="43" y="393"/>
                  </a:lnTo>
                  <a:lnTo>
                    <a:pt x="32" y="393"/>
                  </a:lnTo>
                  <a:lnTo>
                    <a:pt x="32" y="372"/>
                  </a:lnTo>
                  <a:lnTo>
                    <a:pt x="20" y="349"/>
                  </a:lnTo>
                  <a:lnTo>
                    <a:pt x="20" y="340"/>
                  </a:lnTo>
                  <a:lnTo>
                    <a:pt x="20" y="317"/>
                  </a:lnTo>
                  <a:lnTo>
                    <a:pt x="20" y="296"/>
                  </a:lnTo>
                  <a:lnTo>
                    <a:pt x="20" y="285"/>
                  </a:lnTo>
                  <a:lnTo>
                    <a:pt x="20" y="252"/>
                  </a:lnTo>
                  <a:lnTo>
                    <a:pt x="20" y="241"/>
                  </a:lnTo>
                  <a:lnTo>
                    <a:pt x="9" y="218"/>
                  </a:lnTo>
                  <a:lnTo>
                    <a:pt x="9" y="197"/>
                  </a:lnTo>
                  <a:lnTo>
                    <a:pt x="9" y="174"/>
                  </a:lnTo>
                  <a:lnTo>
                    <a:pt x="9" y="165"/>
                  </a:lnTo>
                  <a:lnTo>
                    <a:pt x="9" y="131"/>
                  </a:lnTo>
                  <a:lnTo>
                    <a:pt x="0" y="110"/>
                  </a:lnTo>
                  <a:lnTo>
                    <a:pt x="0" y="98"/>
                  </a:lnTo>
                  <a:lnTo>
                    <a:pt x="0" y="77"/>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6" name="Freeform 35"/>
            <p:cNvSpPr>
              <a:spLocks/>
            </p:cNvSpPr>
            <p:nvPr/>
          </p:nvSpPr>
          <p:spPr bwMode="auto">
            <a:xfrm>
              <a:off x="3354" y="1833"/>
              <a:ext cx="394" cy="688"/>
            </a:xfrm>
            <a:custGeom>
              <a:avLst/>
              <a:gdLst/>
              <a:ahLst/>
              <a:cxnLst>
                <a:cxn ang="0">
                  <a:pos x="131" y="11"/>
                </a:cxn>
                <a:cxn ang="0">
                  <a:pos x="227" y="11"/>
                </a:cxn>
                <a:cxn ang="0">
                  <a:pos x="282" y="11"/>
                </a:cxn>
                <a:cxn ang="0">
                  <a:pos x="326" y="22"/>
                </a:cxn>
                <a:cxn ang="0">
                  <a:pos x="349" y="87"/>
                </a:cxn>
                <a:cxn ang="0">
                  <a:pos x="358" y="153"/>
                </a:cxn>
                <a:cxn ang="0">
                  <a:pos x="370" y="217"/>
                </a:cxn>
                <a:cxn ang="0">
                  <a:pos x="370" y="327"/>
                </a:cxn>
                <a:cxn ang="0">
                  <a:pos x="381" y="391"/>
                </a:cxn>
                <a:cxn ang="0">
                  <a:pos x="381" y="403"/>
                </a:cxn>
                <a:cxn ang="0">
                  <a:pos x="370" y="425"/>
                </a:cxn>
                <a:cxn ang="0">
                  <a:pos x="381" y="446"/>
                </a:cxn>
                <a:cxn ang="0">
                  <a:pos x="381" y="478"/>
                </a:cxn>
                <a:cxn ang="0">
                  <a:pos x="381" y="490"/>
                </a:cxn>
                <a:cxn ang="0">
                  <a:pos x="358" y="512"/>
                </a:cxn>
                <a:cxn ang="0">
                  <a:pos x="358" y="522"/>
                </a:cxn>
                <a:cxn ang="0">
                  <a:pos x="349" y="545"/>
                </a:cxn>
                <a:cxn ang="0">
                  <a:pos x="349" y="565"/>
                </a:cxn>
                <a:cxn ang="0">
                  <a:pos x="337" y="577"/>
                </a:cxn>
                <a:cxn ang="0">
                  <a:pos x="337" y="599"/>
                </a:cxn>
                <a:cxn ang="0">
                  <a:pos x="337" y="620"/>
                </a:cxn>
                <a:cxn ang="0">
                  <a:pos x="305" y="632"/>
                </a:cxn>
                <a:cxn ang="0">
                  <a:pos x="315" y="664"/>
                </a:cxn>
                <a:cxn ang="0">
                  <a:pos x="282" y="664"/>
                </a:cxn>
                <a:cxn ang="0">
                  <a:pos x="250" y="664"/>
                </a:cxn>
                <a:cxn ang="0">
                  <a:pos x="239" y="687"/>
                </a:cxn>
                <a:cxn ang="0">
                  <a:pos x="227" y="687"/>
                </a:cxn>
                <a:cxn ang="0">
                  <a:pos x="206" y="652"/>
                </a:cxn>
                <a:cxn ang="0">
                  <a:pos x="218" y="632"/>
                </a:cxn>
                <a:cxn ang="0">
                  <a:pos x="206" y="609"/>
                </a:cxn>
                <a:cxn ang="0">
                  <a:pos x="184" y="599"/>
                </a:cxn>
                <a:cxn ang="0">
                  <a:pos x="151" y="577"/>
                </a:cxn>
                <a:cxn ang="0">
                  <a:pos x="140" y="565"/>
                </a:cxn>
                <a:cxn ang="0">
                  <a:pos x="131" y="545"/>
                </a:cxn>
                <a:cxn ang="0">
                  <a:pos x="119" y="522"/>
                </a:cxn>
                <a:cxn ang="0">
                  <a:pos x="131" y="490"/>
                </a:cxn>
                <a:cxn ang="0">
                  <a:pos x="140" y="469"/>
                </a:cxn>
                <a:cxn ang="0">
                  <a:pos x="108" y="446"/>
                </a:cxn>
                <a:cxn ang="0">
                  <a:pos x="75" y="446"/>
                </a:cxn>
                <a:cxn ang="0">
                  <a:pos x="75" y="425"/>
                </a:cxn>
                <a:cxn ang="0">
                  <a:pos x="53" y="403"/>
                </a:cxn>
                <a:cxn ang="0">
                  <a:pos x="32" y="382"/>
                </a:cxn>
                <a:cxn ang="0">
                  <a:pos x="9" y="348"/>
                </a:cxn>
                <a:cxn ang="0">
                  <a:pos x="0" y="316"/>
                </a:cxn>
                <a:cxn ang="0">
                  <a:pos x="0" y="283"/>
                </a:cxn>
                <a:cxn ang="0">
                  <a:pos x="9" y="261"/>
                </a:cxn>
                <a:cxn ang="0">
                  <a:pos x="32" y="251"/>
                </a:cxn>
                <a:cxn ang="0">
                  <a:pos x="43" y="217"/>
                </a:cxn>
                <a:cxn ang="0">
                  <a:pos x="43" y="185"/>
                </a:cxn>
                <a:cxn ang="0">
                  <a:pos x="32" y="164"/>
                </a:cxn>
                <a:cxn ang="0">
                  <a:pos x="53" y="153"/>
                </a:cxn>
                <a:cxn ang="0">
                  <a:pos x="87" y="141"/>
                </a:cxn>
                <a:cxn ang="0">
                  <a:pos x="96" y="109"/>
                </a:cxn>
                <a:cxn ang="0">
                  <a:pos x="119" y="87"/>
                </a:cxn>
                <a:cxn ang="0">
                  <a:pos x="108" y="66"/>
                </a:cxn>
                <a:cxn ang="0">
                  <a:pos x="87" y="43"/>
                </a:cxn>
                <a:cxn ang="0">
                  <a:pos x="75" y="22"/>
                </a:cxn>
              </a:cxnLst>
              <a:rect l="0" t="0" r="r" b="b"/>
              <a:pathLst>
                <a:path w="394" h="688">
                  <a:moveTo>
                    <a:pt x="64" y="22"/>
                  </a:moveTo>
                  <a:lnTo>
                    <a:pt x="87" y="22"/>
                  </a:lnTo>
                  <a:lnTo>
                    <a:pt x="131" y="11"/>
                  </a:lnTo>
                  <a:lnTo>
                    <a:pt x="140" y="11"/>
                  </a:lnTo>
                  <a:lnTo>
                    <a:pt x="184" y="11"/>
                  </a:lnTo>
                  <a:lnTo>
                    <a:pt x="227" y="11"/>
                  </a:lnTo>
                  <a:lnTo>
                    <a:pt x="239" y="11"/>
                  </a:lnTo>
                  <a:lnTo>
                    <a:pt x="250" y="11"/>
                  </a:lnTo>
                  <a:lnTo>
                    <a:pt x="282" y="11"/>
                  </a:lnTo>
                  <a:lnTo>
                    <a:pt x="294" y="11"/>
                  </a:lnTo>
                  <a:lnTo>
                    <a:pt x="326" y="0"/>
                  </a:lnTo>
                  <a:lnTo>
                    <a:pt x="326" y="22"/>
                  </a:lnTo>
                  <a:lnTo>
                    <a:pt x="337" y="43"/>
                  </a:lnTo>
                  <a:lnTo>
                    <a:pt x="349" y="54"/>
                  </a:lnTo>
                  <a:lnTo>
                    <a:pt x="349" y="87"/>
                  </a:lnTo>
                  <a:lnTo>
                    <a:pt x="358" y="98"/>
                  </a:lnTo>
                  <a:lnTo>
                    <a:pt x="358" y="130"/>
                  </a:lnTo>
                  <a:lnTo>
                    <a:pt x="358" y="153"/>
                  </a:lnTo>
                  <a:lnTo>
                    <a:pt x="358" y="164"/>
                  </a:lnTo>
                  <a:lnTo>
                    <a:pt x="370" y="185"/>
                  </a:lnTo>
                  <a:lnTo>
                    <a:pt x="370" y="217"/>
                  </a:lnTo>
                  <a:lnTo>
                    <a:pt x="370" y="251"/>
                  </a:lnTo>
                  <a:lnTo>
                    <a:pt x="370" y="283"/>
                  </a:lnTo>
                  <a:lnTo>
                    <a:pt x="370" y="327"/>
                  </a:lnTo>
                  <a:lnTo>
                    <a:pt x="381" y="359"/>
                  </a:lnTo>
                  <a:lnTo>
                    <a:pt x="381" y="370"/>
                  </a:lnTo>
                  <a:lnTo>
                    <a:pt x="381" y="391"/>
                  </a:lnTo>
                  <a:lnTo>
                    <a:pt x="370" y="391"/>
                  </a:lnTo>
                  <a:lnTo>
                    <a:pt x="370" y="403"/>
                  </a:lnTo>
                  <a:lnTo>
                    <a:pt x="381" y="403"/>
                  </a:lnTo>
                  <a:lnTo>
                    <a:pt x="370" y="403"/>
                  </a:lnTo>
                  <a:lnTo>
                    <a:pt x="370" y="414"/>
                  </a:lnTo>
                  <a:lnTo>
                    <a:pt x="370" y="425"/>
                  </a:lnTo>
                  <a:lnTo>
                    <a:pt x="381" y="425"/>
                  </a:lnTo>
                  <a:lnTo>
                    <a:pt x="381" y="435"/>
                  </a:lnTo>
                  <a:lnTo>
                    <a:pt x="381" y="446"/>
                  </a:lnTo>
                  <a:lnTo>
                    <a:pt x="393" y="458"/>
                  </a:lnTo>
                  <a:lnTo>
                    <a:pt x="381" y="469"/>
                  </a:lnTo>
                  <a:lnTo>
                    <a:pt x="381" y="478"/>
                  </a:lnTo>
                  <a:lnTo>
                    <a:pt x="370" y="478"/>
                  </a:lnTo>
                  <a:lnTo>
                    <a:pt x="370" y="490"/>
                  </a:lnTo>
                  <a:lnTo>
                    <a:pt x="381" y="490"/>
                  </a:lnTo>
                  <a:lnTo>
                    <a:pt x="370" y="490"/>
                  </a:lnTo>
                  <a:lnTo>
                    <a:pt x="370" y="501"/>
                  </a:lnTo>
                  <a:lnTo>
                    <a:pt x="358" y="512"/>
                  </a:lnTo>
                  <a:lnTo>
                    <a:pt x="358" y="522"/>
                  </a:lnTo>
                  <a:lnTo>
                    <a:pt x="358" y="512"/>
                  </a:lnTo>
                  <a:lnTo>
                    <a:pt x="358" y="522"/>
                  </a:lnTo>
                  <a:lnTo>
                    <a:pt x="349" y="522"/>
                  </a:lnTo>
                  <a:lnTo>
                    <a:pt x="349" y="533"/>
                  </a:lnTo>
                  <a:lnTo>
                    <a:pt x="349" y="545"/>
                  </a:lnTo>
                  <a:lnTo>
                    <a:pt x="337" y="556"/>
                  </a:lnTo>
                  <a:lnTo>
                    <a:pt x="349" y="556"/>
                  </a:lnTo>
                  <a:lnTo>
                    <a:pt x="349" y="565"/>
                  </a:lnTo>
                  <a:lnTo>
                    <a:pt x="337" y="565"/>
                  </a:lnTo>
                  <a:lnTo>
                    <a:pt x="349" y="577"/>
                  </a:lnTo>
                  <a:lnTo>
                    <a:pt x="337" y="577"/>
                  </a:lnTo>
                  <a:lnTo>
                    <a:pt x="349" y="577"/>
                  </a:lnTo>
                  <a:lnTo>
                    <a:pt x="337" y="588"/>
                  </a:lnTo>
                  <a:lnTo>
                    <a:pt x="337" y="599"/>
                  </a:lnTo>
                  <a:lnTo>
                    <a:pt x="337" y="609"/>
                  </a:lnTo>
                  <a:lnTo>
                    <a:pt x="349" y="609"/>
                  </a:lnTo>
                  <a:lnTo>
                    <a:pt x="337" y="620"/>
                  </a:lnTo>
                  <a:lnTo>
                    <a:pt x="326" y="620"/>
                  </a:lnTo>
                  <a:lnTo>
                    <a:pt x="315" y="632"/>
                  </a:lnTo>
                  <a:lnTo>
                    <a:pt x="305" y="632"/>
                  </a:lnTo>
                  <a:lnTo>
                    <a:pt x="305" y="643"/>
                  </a:lnTo>
                  <a:lnTo>
                    <a:pt x="305" y="652"/>
                  </a:lnTo>
                  <a:lnTo>
                    <a:pt x="315" y="664"/>
                  </a:lnTo>
                  <a:lnTo>
                    <a:pt x="305" y="675"/>
                  </a:lnTo>
                  <a:lnTo>
                    <a:pt x="294" y="664"/>
                  </a:lnTo>
                  <a:lnTo>
                    <a:pt x="282" y="664"/>
                  </a:lnTo>
                  <a:lnTo>
                    <a:pt x="271" y="652"/>
                  </a:lnTo>
                  <a:lnTo>
                    <a:pt x="262" y="652"/>
                  </a:lnTo>
                  <a:lnTo>
                    <a:pt x="250" y="664"/>
                  </a:lnTo>
                  <a:lnTo>
                    <a:pt x="250" y="675"/>
                  </a:lnTo>
                  <a:lnTo>
                    <a:pt x="239" y="675"/>
                  </a:lnTo>
                  <a:lnTo>
                    <a:pt x="239" y="687"/>
                  </a:lnTo>
                  <a:lnTo>
                    <a:pt x="239" y="675"/>
                  </a:lnTo>
                  <a:lnTo>
                    <a:pt x="227" y="675"/>
                  </a:lnTo>
                  <a:lnTo>
                    <a:pt x="227" y="687"/>
                  </a:lnTo>
                  <a:lnTo>
                    <a:pt x="218" y="675"/>
                  </a:lnTo>
                  <a:lnTo>
                    <a:pt x="218" y="664"/>
                  </a:lnTo>
                  <a:lnTo>
                    <a:pt x="206" y="652"/>
                  </a:lnTo>
                  <a:lnTo>
                    <a:pt x="206" y="643"/>
                  </a:lnTo>
                  <a:lnTo>
                    <a:pt x="218" y="643"/>
                  </a:lnTo>
                  <a:lnTo>
                    <a:pt x="218" y="632"/>
                  </a:lnTo>
                  <a:lnTo>
                    <a:pt x="206" y="632"/>
                  </a:lnTo>
                  <a:lnTo>
                    <a:pt x="206" y="620"/>
                  </a:lnTo>
                  <a:lnTo>
                    <a:pt x="206" y="609"/>
                  </a:lnTo>
                  <a:lnTo>
                    <a:pt x="206" y="599"/>
                  </a:lnTo>
                  <a:lnTo>
                    <a:pt x="195" y="599"/>
                  </a:lnTo>
                  <a:lnTo>
                    <a:pt x="184" y="599"/>
                  </a:lnTo>
                  <a:lnTo>
                    <a:pt x="184" y="588"/>
                  </a:lnTo>
                  <a:lnTo>
                    <a:pt x="163" y="577"/>
                  </a:lnTo>
                  <a:lnTo>
                    <a:pt x="151" y="577"/>
                  </a:lnTo>
                  <a:lnTo>
                    <a:pt x="163" y="565"/>
                  </a:lnTo>
                  <a:lnTo>
                    <a:pt x="151" y="565"/>
                  </a:lnTo>
                  <a:lnTo>
                    <a:pt x="140" y="565"/>
                  </a:lnTo>
                  <a:lnTo>
                    <a:pt x="140" y="556"/>
                  </a:lnTo>
                  <a:lnTo>
                    <a:pt x="131" y="556"/>
                  </a:lnTo>
                  <a:lnTo>
                    <a:pt x="131" y="545"/>
                  </a:lnTo>
                  <a:lnTo>
                    <a:pt x="119" y="545"/>
                  </a:lnTo>
                  <a:lnTo>
                    <a:pt x="119" y="533"/>
                  </a:lnTo>
                  <a:lnTo>
                    <a:pt x="119" y="522"/>
                  </a:lnTo>
                  <a:lnTo>
                    <a:pt x="119" y="512"/>
                  </a:lnTo>
                  <a:lnTo>
                    <a:pt x="131" y="501"/>
                  </a:lnTo>
                  <a:lnTo>
                    <a:pt x="131" y="490"/>
                  </a:lnTo>
                  <a:lnTo>
                    <a:pt x="131" y="478"/>
                  </a:lnTo>
                  <a:lnTo>
                    <a:pt x="131" y="469"/>
                  </a:lnTo>
                  <a:lnTo>
                    <a:pt x="140" y="469"/>
                  </a:lnTo>
                  <a:lnTo>
                    <a:pt x="131" y="458"/>
                  </a:lnTo>
                  <a:lnTo>
                    <a:pt x="119" y="458"/>
                  </a:lnTo>
                  <a:lnTo>
                    <a:pt x="108" y="446"/>
                  </a:lnTo>
                  <a:lnTo>
                    <a:pt x="96" y="458"/>
                  </a:lnTo>
                  <a:lnTo>
                    <a:pt x="87" y="458"/>
                  </a:lnTo>
                  <a:lnTo>
                    <a:pt x="75" y="446"/>
                  </a:lnTo>
                  <a:lnTo>
                    <a:pt x="75" y="435"/>
                  </a:lnTo>
                  <a:lnTo>
                    <a:pt x="87" y="435"/>
                  </a:lnTo>
                  <a:lnTo>
                    <a:pt x="75" y="425"/>
                  </a:lnTo>
                  <a:lnTo>
                    <a:pt x="75" y="414"/>
                  </a:lnTo>
                  <a:lnTo>
                    <a:pt x="64" y="403"/>
                  </a:lnTo>
                  <a:lnTo>
                    <a:pt x="53" y="403"/>
                  </a:lnTo>
                  <a:lnTo>
                    <a:pt x="43" y="391"/>
                  </a:lnTo>
                  <a:lnTo>
                    <a:pt x="43" y="382"/>
                  </a:lnTo>
                  <a:lnTo>
                    <a:pt x="32" y="382"/>
                  </a:lnTo>
                  <a:lnTo>
                    <a:pt x="20" y="370"/>
                  </a:lnTo>
                  <a:lnTo>
                    <a:pt x="9" y="359"/>
                  </a:lnTo>
                  <a:lnTo>
                    <a:pt x="9" y="348"/>
                  </a:lnTo>
                  <a:lnTo>
                    <a:pt x="9" y="338"/>
                  </a:lnTo>
                  <a:lnTo>
                    <a:pt x="0" y="327"/>
                  </a:lnTo>
                  <a:lnTo>
                    <a:pt x="0" y="316"/>
                  </a:lnTo>
                  <a:lnTo>
                    <a:pt x="0" y="304"/>
                  </a:lnTo>
                  <a:lnTo>
                    <a:pt x="0" y="295"/>
                  </a:lnTo>
                  <a:lnTo>
                    <a:pt x="0" y="283"/>
                  </a:lnTo>
                  <a:lnTo>
                    <a:pt x="9" y="283"/>
                  </a:lnTo>
                  <a:lnTo>
                    <a:pt x="9" y="272"/>
                  </a:lnTo>
                  <a:lnTo>
                    <a:pt x="9" y="261"/>
                  </a:lnTo>
                  <a:lnTo>
                    <a:pt x="9" y="251"/>
                  </a:lnTo>
                  <a:lnTo>
                    <a:pt x="20" y="251"/>
                  </a:lnTo>
                  <a:lnTo>
                    <a:pt x="32" y="251"/>
                  </a:lnTo>
                  <a:lnTo>
                    <a:pt x="32" y="240"/>
                  </a:lnTo>
                  <a:lnTo>
                    <a:pt x="32" y="229"/>
                  </a:lnTo>
                  <a:lnTo>
                    <a:pt x="43" y="217"/>
                  </a:lnTo>
                  <a:lnTo>
                    <a:pt x="43" y="208"/>
                  </a:lnTo>
                  <a:lnTo>
                    <a:pt x="43" y="196"/>
                  </a:lnTo>
                  <a:lnTo>
                    <a:pt x="43" y="185"/>
                  </a:lnTo>
                  <a:lnTo>
                    <a:pt x="32" y="185"/>
                  </a:lnTo>
                  <a:lnTo>
                    <a:pt x="32" y="174"/>
                  </a:lnTo>
                  <a:lnTo>
                    <a:pt x="32" y="164"/>
                  </a:lnTo>
                  <a:lnTo>
                    <a:pt x="32" y="153"/>
                  </a:lnTo>
                  <a:lnTo>
                    <a:pt x="43" y="153"/>
                  </a:lnTo>
                  <a:lnTo>
                    <a:pt x="53" y="153"/>
                  </a:lnTo>
                  <a:lnTo>
                    <a:pt x="64" y="153"/>
                  </a:lnTo>
                  <a:lnTo>
                    <a:pt x="75" y="141"/>
                  </a:lnTo>
                  <a:lnTo>
                    <a:pt x="87" y="141"/>
                  </a:lnTo>
                  <a:lnTo>
                    <a:pt x="96" y="130"/>
                  </a:lnTo>
                  <a:lnTo>
                    <a:pt x="96" y="121"/>
                  </a:lnTo>
                  <a:lnTo>
                    <a:pt x="96" y="109"/>
                  </a:lnTo>
                  <a:lnTo>
                    <a:pt x="108" y="109"/>
                  </a:lnTo>
                  <a:lnTo>
                    <a:pt x="108" y="98"/>
                  </a:lnTo>
                  <a:lnTo>
                    <a:pt x="119" y="87"/>
                  </a:lnTo>
                  <a:lnTo>
                    <a:pt x="119" y="77"/>
                  </a:lnTo>
                  <a:lnTo>
                    <a:pt x="119" y="66"/>
                  </a:lnTo>
                  <a:lnTo>
                    <a:pt x="108" y="66"/>
                  </a:lnTo>
                  <a:lnTo>
                    <a:pt x="108" y="54"/>
                  </a:lnTo>
                  <a:lnTo>
                    <a:pt x="96" y="54"/>
                  </a:lnTo>
                  <a:lnTo>
                    <a:pt x="87" y="43"/>
                  </a:lnTo>
                  <a:lnTo>
                    <a:pt x="87" y="32"/>
                  </a:lnTo>
                  <a:lnTo>
                    <a:pt x="75" y="32"/>
                  </a:lnTo>
                  <a:lnTo>
                    <a:pt x="75" y="22"/>
                  </a:lnTo>
                  <a:lnTo>
                    <a:pt x="64" y="2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7" name="Freeform 36"/>
            <p:cNvSpPr>
              <a:spLocks/>
            </p:cNvSpPr>
            <p:nvPr/>
          </p:nvSpPr>
          <p:spPr bwMode="auto">
            <a:xfrm>
              <a:off x="3693" y="1909"/>
              <a:ext cx="309" cy="505"/>
            </a:xfrm>
            <a:custGeom>
              <a:avLst/>
              <a:gdLst/>
              <a:ahLst/>
              <a:cxnLst>
                <a:cxn ang="0">
                  <a:pos x="109" y="9"/>
                </a:cxn>
                <a:cxn ang="0">
                  <a:pos x="153" y="9"/>
                </a:cxn>
                <a:cxn ang="0">
                  <a:pos x="197" y="0"/>
                </a:cxn>
                <a:cxn ang="0">
                  <a:pos x="241" y="0"/>
                </a:cxn>
                <a:cxn ang="0">
                  <a:pos x="275" y="21"/>
                </a:cxn>
                <a:cxn ang="0">
                  <a:pos x="285" y="53"/>
                </a:cxn>
                <a:cxn ang="0">
                  <a:pos x="285" y="97"/>
                </a:cxn>
                <a:cxn ang="0">
                  <a:pos x="285" y="141"/>
                </a:cxn>
                <a:cxn ang="0">
                  <a:pos x="296" y="175"/>
                </a:cxn>
                <a:cxn ang="0">
                  <a:pos x="296" y="219"/>
                </a:cxn>
                <a:cxn ang="0">
                  <a:pos x="296" y="263"/>
                </a:cxn>
                <a:cxn ang="0">
                  <a:pos x="308" y="295"/>
                </a:cxn>
                <a:cxn ang="0">
                  <a:pos x="296" y="328"/>
                </a:cxn>
                <a:cxn ang="0">
                  <a:pos x="308" y="339"/>
                </a:cxn>
                <a:cxn ang="0">
                  <a:pos x="296" y="351"/>
                </a:cxn>
                <a:cxn ang="0">
                  <a:pos x="308" y="360"/>
                </a:cxn>
                <a:cxn ang="0">
                  <a:pos x="285" y="360"/>
                </a:cxn>
                <a:cxn ang="0">
                  <a:pos x="275" y="372"/>
                </a:cxn>
                <a:cxn ang="0">
                  <a:pos x="252" y="372"/>
                </a:cxn>
                <a:cxn ang="0">
                  <a:pos x="241" y="404"/>
                </a:cxn>
                <a:cxn ang="0">
                  <a:pos x="231" y="427"/>
                </a:cxn>
                <a:cxn ang="0">
                  <a:pos x="220" y="439"/>
                </a:cxn>
                <a:cxn ang="0">
                  <a:pos x="208" y="460"/>
                </a:cxn>
                <a:cxn ang="0">
                  <a:pos x="187" y="471"/>
                </a:cxn>
                <a:cxn ang="0">
                  <a:pos x="176" y="448"/>
                </a:cxn>
                <a:cxn ang="0">
                  <a:pos x="164" y="460"/>
                </a:cxn>
                <a:cxn ang="0">
                  <a:pos x="164" y="460"/>
                </a:cxn>
                <a:cxn ang="0">
                  <a:pos x="153" y="471"/>
                </a:cxn>
                <a:cxn ang="0">
                  <a:pos x="143" y="483"/>
                </a:cxn>
                <a:cxn ang="0">
                  <a:pos x="143" y="483"/>
                </a:cxn>
                <a:cxn ang="0">
                  <a:pos x="120" y="471"/>
                </a:cxn>
                <a:cxn ang="0">
                  <a:pos x="109" y="483"/>
                </a:cxn>
                <a:cxn ang="0">
                  <a:pos x="99" y="504"/>
                </a:cxn>
                <a:cxn ang="0">
                  <a:pos x="76" y="492"/>
                </a:cxn>
                <a:cxn ang="0">
                  <a:pos x="55" y="492"/>
                </a:cxn>
                <a:cxn ang="0">
                  <a:pos x="44" y="492"/>
                </a:cxn>
                <a:cxn ang="0">
                  <a:pos x="44" y="492"/>
                </a:cxn>
                <a:cxn ang="0">
                  <a:pos x="44" y="492"/>
                </a:cxn>
                <a:cxn ang="0">
                  <a:pos x="21" y="492"/>
                </a:cxn>
                <a:cxn ang="0">
                  <a:pos x="11" y="504"/>
                </a:cxn>
                <a:cxn ang="0">
                  <a:pos x="11" y="504"/>
                </a:cxn>
                <a:cxn ang="0">
                  <a:pos x="11" y="492"/>
                </a:cxn>
                <a:cxn ang="0">
                  <a:pos x="0" y="483"/>
                </a:cxn>
                <a:cxn ang="0">
                  <a:pos x="11" y="460"/>
                </a:cxn>
                <a:cxn ang="0">
                  <a:pos x="21" y="448"/>
                </a:cxn>
                <a:cxn ang="0">
                  <a:pos x="21" y="448"/>
                </a:cxn>
                <a:cxn ang="0">
                  <a:pos x="32" y="427"/>
                </a:cxn>
                <a:cxn ang="0">
                  <a:pos x="44" y="416"/>
                </a:cxn>
                <a:cxn ang="0">
                  <a:pos x="32" y="404"/>
                </a:cxn>
                <a:cxn ang="0">
                  <a:pos x="44" y="395"/>
                </a:cxn>
                <a:cxn ang="0">
                  <a:pos x="44" y="372"/>
                </a:cxn>
                <a:cxn ang="0">
                  <a:pos x="44" y="351"/>
                </a:cxn>
                <a:cxn ang="0">
                  <a:pos x="32" y="339"/>
                </a:cxn>
                <a:cxn ang="0">
                  <a:pos x="44" y="328"/>
                </a:cxn>
                <a:cxn ang="0">
                  <a:pos x="32" y="316"/>
                </a:cxn>
                <a:cxn ang="0">
                  <a:pos x="44" y="295"/>
                </a:cxn>
                <a:cxn ang="0">
                  <a:pos x="32" y="252"/>
                </a:cxn>
                <a:cxn ang="0">
                  <a:pos x="32" y="175"/>
                </a:cxn>
                <a:cxn ang="0">
                  <a:pos x="32" y="108"/>
                </a:cxn>
                <a:cxn ang="0">
                  <a:pos x="21" y="76"/>
                </a:cxn>
                <a:cxn ang="0">
                  <a:pos x="21" y="21"/>
                </a:cxn>
                <a:cxn ang="0">
                  <a:pos x="32" y="32"/>
                </a:cxn>
                <a:cxn ang="0">
                  <a:pos x="76" y="21"/>
                </a:cxn>
              </a:cxnLst>
              <a:rect l="0" t="0" r="r" b="b"/>
              <a:pathLst>
                <a:path w="309" h="505">
                  <a:moveTo>
                    <a:pt x="88" y="9"/>
                  </a:moveTo>
                  <a:lnTo>
                    <a:pt x="109" y="9"/>
                  </a:lnTo>
                  <a:lnTo>
                    <a:pt x="143" y="9"/>
                  </a:lnTo>
                  <a:lnTo>
                    <a:pt x="153" y="9"/>
                  </a:lnTo>
                  <a:lnTo>
                    <a:pt x="187" y="0"/>
                  </a:lnTo>
                  <a:lnTo>
                    <a:pt x="197" y="0"/>
                  </a:lnTo>
                  <a:lnTo>
                    <a:pt x="231" y="0"/>
                  </a:lnTo>
                  <a:lnTo>
                    <a:pt x="241" y="0"/>
                  </a:lnTo>
                  <a:lnTo>
                    <a:pt x="275" y="0"/>
                  </a:lnTo>
                  <a:lnTo>
                    <a:pt x="275" y="21"/>
                  </a:lnTo>
                  <a:lnTo>
                    <a:pt x="275" y="32"/>
                  </a:lnTo>
                  <a:lnTo>
                    <a:pt x="285" y="53"/>
                  </a:lnTo>
                  <a:lnTo>
                    <a:pt x="285" y="87"/>
                  </a:lnTo>
                  <a:lnTo>
                    <a:pt x="285" y="97"/>
                  </a:lnTo>
                  <a:lnTo>
                    <a:pt x="285" y="120"/>
                  </a:lnTo>
                  <a:lnTo>
                    <a:pt x="285" y="141"/>
                  </a:lnTo>
                  <a:lnTo>
                    <a:pt x="296" y="164"/>
                  </a:lnTo>
                  <a:lnTo>
                    <a:pt x="296" y="175"/>
                  </a:lnTo>
                  <a:lnTo>
                    <a:pt x="296" y="208"/>
                  </a:lnTo>
                  <a:lnTo>
                    <a:pt x="296" y="219"/>
                  </a:lnTo>
                  <a:lnTo>
                    <a:pt x="296" y="240"/>
                  </a:lnTo>
                  <a:lnTo>
                    <a:pt x="296" y="263"/>
                  </a:lnTo>
                  <a:lnTo>
                    <a:pt x="296" y="273"/>
                  </a:lnTo>
                  <a:lnTo>
                    <a:pt x="308" y="295"/>
                  </a:lnTo>
                  <a:lnTo>
                    <a:pt x="308" y="316"/>
                  </a:lnTo>
                  <a:lnTo>
                    <a:pt x="296" y="328"/>
                  </a:lnTo>
                  <a:lnTo>
                    <a:pt x="308" y="328"/>
                  </a:lnTo>
                  <a:lnTo>
                    <a:pt x="308" y="339"/>
                  </a:lnTo>
                  <a:lnTo>
                    <a:pt x="296" y="339"/>
                  </a:lnTo>
                  <a:lnTo>
                    <a:pt x="296" y="351"/>
                  </a:lnTo>
                  <a:lnTo>
                    <a:pt x="308" y="351"/>
                  </a:lnTo>
                  <a:lnTo>
                    <a:pt x="308" y="360"/>
                  </a:lnTo>
                  <a:lnTo>
                    <a:pt x="296" y="360"/>
                  </a:lnTo>
                  <a:lnTo>
                    <a:pt x="285" y="360"/>
                  </a:lnTo>
                  <a:lnTo>
                    <a:pt x="285" y="372"/>
                  </a:lnTo>
                  <a:lnTo>
                    <a:pt x="275" y="372"/>
                  </a:lnTo>
                  <a:lnTo>
                    <a:pt x="264" y="372"/>
                  </a:lnTo>
                  <a:lnTo>
                    <a:pt x="252" y="372"/>
                  </a:lnTo>
                  <a:lnTo>
                    <a:pt x="252" y="395"/>
                  </a:lnTo>
                  <a:lnTo>
                    <a:pt x="241" y="404"/>
                  </a:lnTo>
                  <a:lnTo>
                    <a:pt x="231" y="416"/>
                  </a:lnTo>
                  <a:lnTo>
                    <a:pt x="231" y="427"/>
                  </a:lnTo>
                  <a:lnTo>
                    <a:pt x="220" y="427"/>
                  </a:lnTo>
                  <a:lnTo>
                    <a:pt x="220" y="439"/>
                  </a:lnTo>
                  <a:lnTo>
                    <a:pt x="208" y="448"/>
                  </a:lnTo>
                  <a:lnTo>
                    <a:pt x="208" y="460"/>
                  </a:lnTo>
                  <a:lnTo>
                    <a:pt x="197" y="471"/>
                  </a:lnTo>
                  <a:lnTo>
                    <a:pt x="187" y="471"/>
                  </a:lnTo>
                  <a:lnTo>
                    <a:pt x="176" y="460"/>
                  </a:lnTo>
                  <a:lnTo>
                    <a:pt x="176" y="448"/>
                  </a:lnTo>
                  <a:lnTo>
                    <a:pt x="164" y="448"/>
                  </a:lnTo>
                  <a:lnTo>
                    <a:pt x="164" y="460"/>
                  </a:lnTo>
                  <a:lnTo>
                    <a:pt x="153" y="460"/>
                  </a:lnTo>
                  <a:lnTo>
                    <a:pt x="164" y="460"/>
                  </a:lnTo>
                  <a:lnTo>
                    <a:pt x="153" y="460"/>
                  </a:lnTo>
                  <a:lnTo>
                    <a:pt x="153" y="471"/>
                  </a:lnTo>
                  <a:lnTo>
                    <a:pt x="153" y="483"/>
                  </a:lnTo>
                  <a:lnTo>
                    <a:pt x="143" y="483"/>
                  </a:lnTo>
                  <a:lnTo>
                    <a:pt x="143" y="492"/>
                  </a:lnTo>
                  <a:lnTo>
                    <a:pt x="143" y="483"/>
                  </a:lnTo>
                  <a:lnTo>
                    <a:pt x="132" y="483"/>
                  </a:lnTo>
                  <a:lnTo>
                    <a:pt x="120" y="471"/>
                  </a:lnTo>
                  <a:lnTo>
                    <a:pt x="120" y="483"/>
                  </a:lnTo>
                  <a:lnTo>
                    <a:pt x="109" y="483"/>
                  </a:lnTo>
                  <a:lnTo>
                    <a:pt x="99" y="483"/>
                  </a:lnTo>
                  <a:lnTo>
                    <a:pt x="99" y="504"/>
                  </a:lnTo>
                  <a:lnTo>
                    <a:pt x="88" y="492"/>
                  </a:lnTo>
                  <a:lnTo>
                    <a:pt x="76" y="492"/>
                  </a:lnTo>
                  <a:lnTo>
                    <a:pt x="65" y="483"/>
                  </a:lnTo>
                  <a:lnTo>
                    <a:pt x="55" y="492"/>
                  </a:lnTo>
                  <a:lnTo>
                    <a:pt x="44" y="483"/>
                  </a:lnTo>
                  <a:lnTo>
                    <a:pt x="44" y="492"/>
                  </a:lnTo>
                  <a:lnTo>
                    <a:pt x="55" y="492"/>
                  </a:lnTo>
                  <a:lnTo>
                    <a:pt x="44" y="492"/>
                  </a:lnTo>
                  <a:lnTo>
                    <a:pt x="44" y="504"/>
                  </a:lnTo>
                  <a:lnTo>
                    <a:pt x="44" y="492"/>
                  </a:lnTo>
                  <a:lnTo>
                    <a:pt x="32" y="492"/>
                  </a:lnTo>
                  <a:lnTo>
                    <a:pt x="21" y="492"/>
                  </a:lnTo>
                  <a:lnTo>
                    <a:pt x="21" y="504"/>
                  </a:lnTo>
                  <a:lnTo>
                    <a:pt x="11" y="504"/>
                  </a:lnTo>
                  <a:lnTo>
                    <a:pt x="0" y="504"/>
                  </a:lnTo>
                  <a:lnTo>
                    <a:pt x="11" y="504"/>
                  </a:lnTo>
                  <a:lnTo>
                    <a:pt x="0" y="492"/>
                  </a:lnTo>
                  <a:lnTo>
                    <a:pt x="11" y="492"/>
                  </a:lnTo>
                  <a:lnTo>
                    <a:pt x="11" y="483"/>
                  </a:lnTo>
                  <a:lnTo>
                    <a:pt x="0" y="483"/>
                  </a:lnTo>
                  <a:lnTo>
                    <a:pt x="11" y="471"/>
                  </a:lnTo>
                  <a:lnTo>
                    <a:pt x="11" y="460"/>
                  </a:lnTo>
                  <a:lnTo>
                    <a:pt x="11" y="448"/>
                  </a:lnTo>
                  <a:lnTo>
                    <a:pt x="21" y="448"/>
                  </a:lnTo>
                  <a:lnTo>
                    <a:pt x="21" y="439"/>
                  </a:lnTo>
                  <a:lnTo>
                    <a:pt x="21" y="448"/>
                  </a:lnTo>
                  <a:lnTo>
                    <a:pt x="21" y="439"/>
                  </a:lnTo>
                  <a:lnTo>
                    <a:pt x="32" y="427"/>
                  </a:lnTo>
                  <a:lnTo>
                    <a:pt x="32" y="416"/>
                  </a:lnTo>
                  <a:lnTo>
                    <a:pt x="44" y="416"/>
                  </a:lnTo>
                  <a:lnTo>
                    <a:pt x="32" y="416"/>
                  </a:lnTo>
                  <a:lnTo>
                    <a:pt x="32" y="404"/>
                  </a:lnTo>
                  <a:lnTo>
                    <a:pt x="44" y="404"/>
                  </a:lnTo>
                  <a:lnTo>
                    <a:pt x="44" y="395"/>
                  </a:lnTo>
                  <a:lnTo>
                    <a:pt x="55" y="383"/>
                  </a:lnTo>
                  <a:lnTo>
                    <a:pt x="44" y="372"/>
                  </a:lnTo>
                  <a:lnTo>
                    <a:pt x="44" y="360"/>
                  </a:lnTo>
                  <a:lnTo>
                    <a:pt x="44" y="351"/>
                  </a:lnTo>
                  <a:lnTo>
                    <a:pt x="32" y="351"/>
                  </a:lnTo>
                  <a:lnTo>
                    <a:pt x="32" y="339"/>
                  </a:lnTo>
                  <a:lnTo>
                    <a:pt x="32" y="328"/>
                  </a:lnTo>
                  <a:lnTo>
                    <a:pt x="44" y="328"/>
                  </a:lnTo>
                  <a:lnTo>
                    <a:pt x="32" y="328"/>
                  </a:lnTo>
                  <a:lnTo>
                    <a:pt x="32" y="316"/>
                  </a:lnTo>
                  <a:lnTo>
                    <a:pt x="44" y="316"/>
                  </a:lnTo>
                  <a:lnTo>
                    <a:pt x="44" y="295"/>
                  </a:lnTo>
                  <a:lnTo>
                    <a:pt x="44" y="284"/>
                  </a:lnTo>
                  <a:lnTo>
                    <a:pt x="32" y="252"/>
                  </a:lnTo>
                  <a:lnTo>
                    <a:pt x="32" y="208"/>
                  </a:lnTo>
                  <a:lnTo>
                    <a:pt x="32" y="175"/>
                  </a:lnTo>
                  <a:lnTo>
                    <a:pt x="32" y="141"/>
                  </a:lnTo>
                  <a:lnTo>
                    <a:pt x="32" y="108"/>
                  </a:lnTo>
                  <a:lnTo>
                    <a:pt x="21" y="87"/>
                  </a:lnTo>
                  <a:lnTo>
                    <a:pt x="21" y="76"/>
                  </a:lnTo>
                  <a:lnTo>
                    <a:pt x="21" y="53"/>
                  </a:lnTo>
                  <a:lnTo>
                    <a:pt x="21" y="21"/>
                  </a:lnTo>
                  <a:lnTo>
                    <a:pt x="32" y="21"/>
                  </a:lnTo>
                  <a:lnTo>
                    <a:pt x="32" y="32"/>
                  </a:lnTo>
                  <a:lnTo>
                    <a:pt x="55" y="32"/>
                  </a:lnTo>
                  <a:lnTo>
                    <a:pt x="76" y="21"/>
                  </a:lnTo>
                  <a:lnTo>
                    <a:pt x="88" y="9"/>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8" name="Freeform 37"/>
            <p:cNvSpPr>
              <a:spLocks/>
            </p:cNvSpPr>
            <p:nvPr/>
          </p:nvSpPr>
          <p:spPr bwMode="auto">
            <a:xfrm>
              <a:off x="1647" y="1953"/>
              <a:ext cx="723" cy="559"/>
            </a:xfrm>
            <a:custGeom>
              <a:avLst/>
              <a:gdLst/>
              <a:ahLst/>
              <a:cxnLst>
                <a:cxn ang="0">
                  <a:pos x="64" y="0"/>
                </a:cxn>
                <a:cxn ang="0">
                  <a:pos x="175" y="20"/>
                </a:cxn>
                <a:cxn ang="0">
                  <a:pos x="228" y="20"/>
                </a:cxn>
                <a:cxn ang="0">
                  <a:pos x="272" y="32"/>
                </a:cxn>
                <a:cxn ang="0">
                  <a:pos x="316" y="32"/>
                </a:cxn>
                <a:cxn ang="0">
                  <a:pos x="327" y="32"/>
                </a:cxn>
                <a:cxn ang="0">
                  <a:pos x="415" y="43"/>
                </a:cxn>
                <a:cxn ang="0">
                  <a:pos x="447" y="43"/>
                </a:cxn>
                <a:cxn ang="0">
                  <a:pos x="535" y="53"/>
                </a:cxn>
                <a:cxn ang="0">
                  <a:pos x="579" y="53"/>
                </a:cxn>
                <a:cxn ang="0">
                  <a:pos x="590" y="53"/>
                </a:cxn>
                <a:cxn ang="0">
                  <a:pos x="666" y="64"/>
                </a:cxn>
                <a:cxn ang="0">
                  <a:pos x="722" y="64"/>
                </a:cxn>
                <a:cxn ang="0">
                  <a:pos x="722" y="97"/>
                </a:cxn>
                <a:cxn ang="0">
                  <a:pos x="722" y="108"/>
                </a:cxn>
                <a:cxn ang="0">
                  <a:pos x="710" y="140"/>
                </a:cxn>
                <a:cxn ang="0">
                  <a:pos x="710" y="152"/>
                </a:cxn>
                <a:cxn ang="0">
                  <a:pos x="710" y="196"/>
                </a:cxn>
                <a:cxn ang="0">
                  <a:pos x="710" y="239"/>
                </a:cxn>
                <a:cxn ang="0">
                  <a:pos x="701" y="295"/>
                </a:cxn>
                <a:cxn ang="0">
                  <a:pos x="701" y="306"/>
                </a:cxn>
                <a:cxn ang="0">
                  <a:pos x="701" y="350"/>
                </a:cxn>
                <a:cxn ang="0">
                  <a:pos x="701" y="359"/>
                </a:cxn>
                <a:cxn ang="0">
                  <a:pos x="701" y="403"/>
                </a:cxn>
                <a:cxn ang="0">
                  <a:pos x="689" y="470"/>
                </a:cxn>
                <a:cxn ang="0">
                  <a:pos x="689" y="481"/>
                </a:cxn>
                <a:cxn ang="0">
                  <a:pos x="689" y="514"/>
                </a:cxn>
                <a:cxn ang="0">
                  <a:pos x="689" y="558"/>
                </a:cxn>
                <a:cxn ang="0">
                  <a:pos x="590" y="558"/>
                </a:cxn>
                <a:cxn ang="0">
                  <a:pos x="590" y="546"/>
                </a:cxn>
                <a:cxn ang="0">
                  <a:pos x="491" y="546"/>
                </a:cxn>
                <a:cxn ang="0">
                  <a:pos x="382" y="535"/>
                </a:cxn>
                <a:cxn ang="0">
                  <a:pos x="371" y="535"/>
                </a:cxn>
                <a:cxn ang="0">
                  <a:pos x="327" y="525"/>
                </a:cxn>
                <a:cxn ang="0">
                  <a:pos x="306" y="525"/>
                </a:cxn>
                <a:cxn ang="0">
                  <a:pos x="251" y="525"/>
                </a:cxn>
                <a:cxn ang="0">
                  <a:pos x="219" y="514"/>
                </a:cxn>
                <a:cxn ang="0">
                  <a:pos x="163" y="514"/>
                </a:cxn>
                <a:cxn ang="0">
                  <a:pos x="152" y="514"/>
                </a:cxn>
                <a:cxn ang="0">
                  <a:pos x="64" y="502"/>
                </a:cxn>
                <a:cxn ang="0">
                  <a:pos x="0" y="491"/>
                </a:cxn>
                <a:cxn ang="0">
                  <a:pos x="9" y="415"/>
                </a:cxn>
                <a:cxn ang="0">
                  <a:pos x="20" y="382"/>
                </a:cxn>
                <a:cxn ang="0">
                  <a:pos x="20" y="350"/>
                </a:cxn>
                <a:cxn ang="0">
                  <a:pos x="20" y="338"/>
                </a:cxn>
                <a:cxn ang="0">
                  <a:pos x="32" y="306"/>
                </a:cxn>
                <a:cxn ang="0">
                  <a:pos x="43" y="207"/>
                </a:cxn>
                <a:cxn ang="0">
                  <a:pos x="43" y="184"/>
                </a:cxn>
                <a:cxn ang="0">
                  <a:pos x="43" y="163"/>
                </a:cxn>
                <a:cxn ang="0">
                  <a:pos x="53" y="97"/>
                </a:cxn>
                <a:cxn ang="0">
                  <a:pos x="64" y="43"/>
                </a:cxn>
                <a:cxn ang="0">
                  <a:pos x="64" y="0"/>
                </a:cxn>
              </a:cxnLst>
              <a:rect l="0" t="0" r="r" b="b"/>
              <a:pathLst>
                <a:path w="723" h="559">
                  <a:moveTo>
                    <a:pt x="64" y="0"/>
                  </a:moveTo>
                  <a:lnTo>
                    <a:pt x="175" y="20"/>
                  </a:lnTo>
                  <a:lnTo>
                    <a:pt x="228" y="20"/>
                  </a:lnTo>
                  <a:lnTo>
                    <a:pt x="272" y="32"/>
                  </a:lnTo>
                  <a:lnTo>
                    <a:pt x="316" y="32"/>
                  </a:lnTo>
                  <a:lnTo>
                    <a:pt x="327" y="32"/>
                  </a:lnTo>
                  <a:lnTo>
                    <a:pt x="415" y="43"/>
                  </a:lnTo>
                  <a:lnTo>
                    <a:pt x="447" y="43"/>
                  </a:lnTo>
                  <a:lnTo>
                    <a:pt x="535" y="53"/>
                  </a:lnTo>
                  <a:lnTo>
                    <a:pt x="579" y="53"/>
                  </a:lnTo>
                  <a:lnTo>
                    <a:pt x="590" y="53"/>
                  </a:lnTo>
                  <a:lnTo>
                    <a:pt x="666" y="64"/>
                  </a:lnTo>
                  <a:lnTo>
                    <a:pt x="722" y="64"/>
                  </a:lnTo>
                  <a:lnTo>
                    <a:pt x="722" y="97"/>
                  </a:lnTo>
                  <a:lnTo>
                    <a:pt x="722" y="108"/>
                  </a:lnTo>
                  <a:lnTo>
                    <a:pt x="710" y="140"/>
                  </a:lnTo>
                  <a:lnTo>
                    <a:pt x="710" y="152"/>
                  </a:lnTo>
                  <a:lnTo>
                    <a:pt x="710" y="196"/>
                  </a:lnTo>
                  <a:lnTo>
                    <a:pt x="710" y="239"/>
                  </a:lnTo>
                  <a:lnTo>
                    <a:pt x="701" y="295"/>
                  </a:lnTo>
                  <a:lnTo>
                    <a:pt x="701" y="306"/>
                  </a:lnTo>
                  <a:lnTo>
                    <a:pt x="701" y="350"/>
                  </a:lnTo>
                  <a:lnTo>
                    <a:pt x="701" y="359"/>
                  </a:lnTo>
                  <a:lnTo>
                    <a:pt x="701" y="403"/>
                  </a:lnTo>
                  <a:lnTo>
                    <a:pt x="689" y="470"/>
                  </a:lnTo>
                  <a:lnTo>
                    <a:pt x="689" y="481"/>
                  </a:lnTo>
                  <a:lnTo>
                    <a:pt x="689" y="514"/>
                  </a:lnTo>
                  <a:lnTo>
                    <a:pt x="689" y="558"/>
                  </a:lnTo>
                  <a:lnTo>
                    <a:pt x="590" y="558"/>
                  </a:lnTo>
                  <a:lnTo>
                    <a:pt x="590" y="546"/>
                  </a:lnTo>
                  <a:lnTo>
                    <a:pt x="491" y="546"/>
                  </a:lnTo>
                  <a:lnTo>
                    <a:pt x="382" y="535"/>
                  </a:lnTo>
                  <a:lnTo>
                    <a:pt x="371" y="535"/>
                  </a:lnTo>
                  <a:lnTo>
                    <a:pt x="327" y="525"/>
                  </a:lnTo>
                  <a:lnTo>
                    <a:pt x="306" y="525"/>
                  </a:lnTo>
                  <a:lnTo>
                    <a:pt x="251" y="525"/>
                  </a:lnTo>
                  <a:lnTo>
                    <a:pt x="219" y="514"/>
                  </a:lnTo>
                  <a:lnTo>
                    <a:pt x="163" y="514"/>
                  </a:lnTo>
                  <a:lnTo>
                    <a:pt x="152" y="514"/>
                  </a:lnTo>
                  <a:lnTo>
                    <a:pt x="64" y="502"/>
                  </a:lnTo>
                  <a:lnTo>
                    <a:pt x="0" y="491"/>
                  </a:lnTo>
                  <a:lnTo>
                    <a:pt x="9" y="415"/>
                  </a:lnTo>
                  <a:lnTo>
                    <a:pt x="20" y="382"/>
                  </a:lnTo>
                  <a:lnTo>
                    <a:pt x="20" y="350"/>
                  </a:lnTo>
                  <a:lnTo>
                    <a:pt x="20" y="338"/>
                  </a:lnTo>
                  <a:lnTo>
                    <a:pt x="32" y="306"/>
                  </a:lnTo>
                  <a:lnTo>
                    <a:pt x="43" y="207"/>
                  </a:lnTo>
                  <a:lnTo>
                    <a:pt x="43" y="184"/>
                  </a:lnTo>
                  <a:lnTo>
                    <a:pt x="43" y="163"/>
                  </a:lnTo>
                  <a:lnTo>
                    <a:pt x="53" y="97"/>
                  </a:lnTo>
                  <a:lnTo>
                    <a:pt x="64" y="43"/>
                  </a:lnTo>
                  <a:lnTo>
                    <a:pt x="64"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39" name="Freeform 38"/>
            <p:cNvSpPr>
              <a:spLocks/>
            </p:cNvSpPr>
            <p:nvPr/>
          </p:nvSpPr>
          <p:spPr bwMode="auto">
            <a:xfrm>
              <a:off x="4218" y="1996"/>
              <a:ext cx="452" cy="427"/>
            </a:xfrm>
            <a:custGeom>
              <a:avLst/>
              <a:gdLst/>
              <a:ahLst/>
              <a:cxnLst>
                <a:cxn ang="0">
                  <a:pos x="164" y="53"/>
                </a:cxn>
                <a:cxn ang="0">
                  <a:pos x="187" y="108"/>
                </a:cxn>
                <a:cxn ang="0">
                  <a:pos x="275" y="96"/>
                </a:cxn>
                <a:cxn ang="0">
                  <a:pos x="296" y="152"/>
                </a:cxn>
                <a:cxn ang="0">
                  <a:pos x="307" y="131"/>
                </a:cxn>
                <a:cxn ang="0">
                  <a:pos x="328" y="119"/>
                </a:cxn>
                <a:cxn ang="0">
                  <a:pos x="351" y="96"/>
                </a:cxn>
                <a:cxn ang="0">
                  <a:pos x="351" y="108"/>
                </a:cxn>
                <a:cxn ang="0">
                  <a:pos x="372" y="96"/>
                </a:cxn>
                <a:cxn ang="0">
                  <a:pos x="384" y="87"/>
                </a:cxn>
                <a:cxn ang="0">
                  <a:pos x="407" y="76"/>
                </a:cxn>
                <a:cxn ang="0">
                  <a:pos x="428" y="96"/>
                </a:cxn>
                <a:cxn ang="0">
                  <a:pos x="439" y="96"/>
                </a:cxn>
                <a:cxn ang="0">
                  <a:pos x="439" y="108"/>
                </a:cxn>
                <a:cxn ang="0">
                  <a:pos x="451" y="131"/>
                </a:cxn>
                <a:cxn ang="0">
                  <a:pos x="416" y="131"/>
                </a:cxn>
                <a:cxn ang="0">
                  <a:pos x="384" y="108"/>
                </a:cxn>
                <a:cxn ang="0">
                  <a:pos x="384" y="140"/>
                </a:cxn>
                <a:cxn ang="0">
                  <a:pos x="372" y="174"/>
                </a:cxn>
                <a:cxn ang="0">
                  <a:pos x="351" y="195"/>
                </a:cxn>
                <a:cxn ang="0">
                  <a:pos x="328" y="195"/>
                </a:cxn>
                <a:cxn ang="0">
                  <a:pos x="319" y="239"/>
                </a:cxn>
                <a:cxn ang="0">
                  <a:pos x="284" y="239"/>
                </a:cxn>
                <a:cxn ang="0">
                  <a:pos x="275" y="262"/>
                </a:cxn>
                <a:cxn ang="0">
                  <a:pos x="263" y="294"/>
                </a:cxn>
                <a:cxn ang="0">
                  <a:pos x="252" y="327"/>
                </a:cxn>
                <a:cxn ang="0">
                  <a:pos x="231" y="349"/>
                </a:cxn>
                <a:cxn ang="0">
                  <a:pos x="231" y="359"/>
                </a:cxn>
                <a:cxn ang="0">
                  <a:pos x="240" y="370"/>
                </a:cxn>
                <a:cxn ang="0">
                  <a:pos x="219" y="393"/>
                </a:cxn>
                <a:cxn ang="0">
                  <a:pos x="196" y="393"/>
                </a:cxn>
                <a:cxn ang="0">
                  <a:pos x="175" y="403"/>
                </a:cxn>
                <a:cxn ang="0">
                  <a:pos x="164" y="414"/>
                </a:cxn>
                <a:cxn ang="0">
                  <a:pos x="131" y="414"/>
                </a:cxn>
                <a:cxn ang="0">
                  <a:pos x="99" y="426"/>
                </a:cxn>
                <a:cxn ang="0">
                  <a:pos x="76" y="414"/>
                </a:cxn>
                <a:cxn ang="0">
                  <a:pos x="64" y="393"/>
                </a:cxn>
                <a:cxn ang="0">
                  <a:pos x="43" y="382"/>
                </a:cxn>
                <a:cxn ang="0">
                  <a:pos x="11" y="349"/>
                </a:cxn>
                <a:cxn ang="0">
                  <a:pos x="0" y="327"/>
                </a:cxn>
                <a:cxn ang="0">
                  <a:pos x="0" y="294"/>
                </a:cxn>
                <a:cxn ang="0">
                  <a:pos x="21" y="283"/>
                </a:cxn>
                <a:cxn ang="0">
                  <a:pos x="32" y="262"/>
                </a:cxn>
                <a:cxn ang="0">
                  <a:pos x="32" y="228"/>
                </a:cxn>
                <a:cxn ang="0">
                  <a:pos x="55" y="228"/>
                </a:cxn>
                <a:cxn ang="0">
                  <a:pos x="76" y="218"/>
                </a:cxn>
                <a:cxn ang="0">
                  <a:pos x="64" y="195"/>
                </a:cxn>
                <a:cxn ang="0">
                  <a:pos x="76" y="174"/>
                </a:cxn>
                <a:cxn ang="0">
                  <a:pos x="99" y="163"/>
                </a:cxn>
                <a:cxn ang="0">
                  <a:pos x="120" y="140"/>
                </a:cxn>
                <a:cxn ang="0">
                  <a:pos x="143" y="131"/>
                </a:cxn>
                <a:cxn ang="0">
                  <a:pos x="143" y="96"/>
                </a:cxn>
                <a:cxn ang="0">
                  <a:pos x="152" y="87"/>
                </a:cxn>
                <a:cxn ang="0">
                  <a:pos x="152" y="43"/>
                </a:cxn>
                <a:cxn ang="0">
                  <a:pos x="152" y="9"/>
                </a:cxn>
              </a:cxnLst>
              <a:rect l="0" t="0" r="r" b="b"/>
              <a:pathLst>
                <a:path w="452" h="427">
                  <a:moveTo>
                    <a:pt x="164" y="0"/>
                  </a:moveTo>
                  <a:lnTo>
                    <a:pt x="164" y="20"/>
                  </a:lnTo>
                  <a:lnTo>
                    <a:pt x="164" y="53"/>
                  </a:lnTo>
                  <a:lnTo>
                    <a:pt x="175" y="76"/>
                  </a:lnTo>
                  <a:lnTo>
                    <a:pt x="175" y="108"/>
                  </a:lnTo>
                  <a:lnTo>
                    <a:pt x="187" y="108"/>
                  </a:lnTo>
                  <a:lnTo>
                    <a:pt x="231" y="96"/>
                  </a:lnTo>
                  <a:lnTo>
                    <a:pt x="252" y="96"/>
                  </a:lnTo>
                  <a:lnTo>
                    <a:pt x="275" y="96"/>
                  </a:lnTo>
                  <a:lnTo>
                    <a:pt x="284" y="163"/>
                  </a:lnTo>
                  <a:lnTo>
                    <a:pt x="284" y="152"/>
                  </a:lnTo>
                  <a:lnTo>
                    <a:pt x="296" y="152"/>
                  </a:lnTo>
                  <a:lnTo>
                    <a:pt x="296" y="140"/>
                  </a:lnTo>
                  <a:lnTo>
                    <a:pt x="307" y="140"/>
                  </a:lnTo>
                  <a:lnTo>
                    <a:pt x="307" y="131"/>
                  </a:lnTo>
                  <a:lnTo>
                    <a:pt x="319" y="131"/>
                  </a:lnTo>
                  <a:lnTo>
                    <a:pt x="319" y="119"/>
                  </a:lnTo>
                  <a:lnTo>
                    <a:pt x="328" y="119"/>
                  </a:lnTo>
                  <a:lnTo>
                    <a:pt x="340" y="108"/>
                  </a:lnTo>
                  <a:lnTo>
                    <a:pt x="340" y="96"/>
                  </a:lnTo>
                  <a:lnTo>
                    <a:pt x="351" y="96"/>
                  </a:lnTo>
                  <a:lnTo>
                    <a:pt x="340" y="96"/>
                  </a:lnTo>
                  <a:lnTo>
                    <a:pt x="351" y="96"/>
                  </a:lnTo>
                  <a:lnTo>
                    <a:pt x="351" y="108"/>
                  </a:lnTo>
                  <a:lnTo>
                    <a:pt x="363" y="108"/>
                  </a:lnTo>
                  <a:lnTo>
                    <a:pt x="372" y="108"/>
                  </a:lnTo>
                  <a:lnTo>
                    <a:pt x="372" y="96"/>
                  </a:lnTo>
                  <a:lnTo>
                    <a:pt x="384" y="96"/>
                  </a:lnTo>
                  <a:lnTo>
                    <a:pt x="372" y="87"/>
                  </a:lnTo>
                  <a:lnTo>
                    <a:pt x="384" y="87"/>
                  </a:lnTo>
                  <a:lnTo>
                    <a:pt x="395" y="87"/>
                  </a:lnTo>
                  <a:lnTo>
                    <a:pt x="395" y="76"/>
                  </a:lnTo>
                  <a:lnTo>
                    <a:pt x="407" y="76"/>
                  </a:lnTo>
                  <a:lnTo>
                    <a:pt x="416" y="87"/>
                  </a:lnTo>
                  <a:lnTo>
                    <a:pt x="428" y="87"/>
                  </a:lnTo>
                  <a:lnTo>
                    <a:pt x="428" y="96"/>
                  </a:lnTo>
                  <a:lnTo>
                    <a:pt x="439" y="96"/>
                  </a:lnTo>
                  <a:lnTo>
                    <a:pt x="428" y="96"/>
                  </a:lnTo>
                  <a:lnTo>
                    <a:pt x="439" y="96"/>
                  </a:lnTo>
                  <a:lnTo>
                    <a:pt x="439" y="108"/>
                  </a:lnTo>
                  <a:lnTo>
                    <a:pt x="451" y="108"/>
                  </a:lnTo>
                  <a:lnTo>
                    <a:pt x="439" y="108"/>
                  </a:lnTo>
                  <a:lnTo>
                    <a:pt x="451" y="108"/>
                  </a:lnTo>
                  <a:lnTo>
                    <a:pt x="451" y="119"/>
                  </a:lnTo>
                  <a:lnTo>
                    <a:pt x="451" y="131"/>
                  </a:lnTo>
                  <a:lnTo>
                    <a:pt x="439" y="131"/>
                  </a:lnTo>
                  <a:lnTo>
                    <a:pt x="439" y="140"/>
                  </a:lnTo>
                  <a:lnTo>
                    <a:pt x="416" y="131"/>
                  </a:lnTo>
                  <a:lnTo>
                    <a:pt x="395" y="119"/>
                  </a:lnTo>
                  <a:lnTo>
                    <a:pt x="395" y="108"/>
                  </a:lnTo>
                  <a:lnTo>
                    <a:pt x="384" y="108"/>
                  </a:lnTo>
                  <a:lnTo>
                    <a:pt x="384" y="119"/>
                  </a:lnTo>
                  <a:lnTo>
                    <a:pt x="384" y="131"/>
                  </a:lnTo>
                  <a:lnTo>
                    <a:pt x="384" y="140"/>
                  </a:lnTo>
                  <a:lnTo>
                    <a:pt x="384" y="152"/>
                  </a:lnTo>
                  <a:lnTo>
                    <a:pt x="372" y="163"/>
                  </a:lnTo>
                  <a:lnTo>
                    <a:pt x="372" y="174"/>
                  </a:lnTo>
                  <a:lnTo>
                    <a:pt x="363" y="184"/>
                  </a:lnTo>
                  <a:lnTo>
                    <a:pt x="351" y="184"/>
                  </a:lnTo>
                  <a:lnTo>
                    <a:pt x="351" y="195"/>
                  </a:lnTo>
                  <a:lnTo>
                    <a:pt x="351" y="207"/>
                  </a:lnTo>
                  <a:lnTo>
                    <a:pt x="340" y="195"/>
                  </a:lnTo>
                  <a:lnTo>
                    <a:pt x="328" y="195"/>
                  </a:lnTo>
                  <a:lnTo>
                    <a:pt x="328" y="207"/>
                  </a:lnTo>
                  <a:lnTo>
                    <a:pt x="328" y="218"/>
                  </a:lnTo>
                  <a:lnTo>
                    <a:pt x="319" y="239"/>
                  </a:lnTo>
                  <a:lnTo>
                    <a:pt x="319" y="251"/>
                  </a:lnTo>
                  <a:lnTo>
                    <a:pt x="296" y="251"/>
                  </a:lnTo>
                  <a:lnTo>
                    <a:pt x="284" y="239"/>
                  </a:lnTo>
                  <a:lnTo>
                    <a:pt x="275" y="239"/>
                  </a:lnTo>
                  <a:lnTo>
                    <a:pt x="275" y="251"/>
                  </a:lnTo>
                  <a:lnTo>
                    <a:pt x="275" y="262"/>
                  </a:lnTo>
                  <a:lnTo>
                    <a:pt x="275" y="271"/>
                  </a:lnTo>
                  <a:lnTo>
                    <a:pt x="263" y="283"/>
                  </a:lnTo>
                  <a:lnTo>
                    <a:pt x="263" y="294"/>
                  </a:lnTo>
                  <a:lnTo>
                    <a:pt x="263" y="306"/>
                  </a:lnTo>
                  <a:lnTo>
                    <a:pt x="252" y="315"/>
                  </a:lnTo>
                  <a:lnTo>
                    <a:pt x="252" y="327"/>
                  </a:lnTo>
                  <a:lnTo>
                    <a:pt x="240" y="327"/>
                  </a:lnTo>
                  <a:lnTo>
                    <a:pt x="240" y="338"/>
                  </a:lnTo>
                  <a:lnTo>
                    <a:pt x="231" y="349"/>
                  </a:lnTo>
                  <a:lnTo>
                    <a:pt x="240" y="349"/>
                  </a:lnTo>
                  <a:lnTo>
                    <a:pt x="231" y="349"/>
                  </a:lnTo>
                  <a:lnTo>
                    <a:pt x="231" y="359"/>
                  </a:lnTo>
                  <a:lnTo>
                    <a:pt x="240" y="359"/>
                  </a:lnTo>
                  <a:lnTo>
                    <a:pt x="231" y="370"/>
                  </a:lnTo>
                  <a:lnTo>
                    <a:pt x="240" y="370"/>
                  </a:lnTo>
                  <a:lnTo>
                    <a:pt x="231" y="382"/>
                  </a:lnTo>
                  <a:lnTo>
                    <a:pt x="219" y="382"/>
                  </a:lnTo>
                  <a:lnTo>
                    <a:pt x="219" y="393"/>
                  </a:lnTo>
                  <a:lnTo>
                    <a:pt x="219" y="382"/>
                  </a:lnTo>
                  <a:lnTo>
                    <a:pt x="208" y="382"/>
                  </a:lnTo>
                  <a:lnTo>
                    <a:pt x="196" y="393"/>
                  </a:lnTo>
                  <a:lnTo>
                    <a:pt x="187" y="393"/>
                  </a:lnTo>
                  <a:lnTo>
                    <a:pt x="187" y="403"/>
                  </a:lnTo>
                  <a:lnTo>
                    <a:pt x="175" y="403"/>
                  </a:lnTo>
                  <a:lnTo>
                    <a:pt x="175" y="414"/>
                  </a:lnTo>
                  <a:lnTo>
                    <a:pt x="175" y="403"/>
                  </a:lnTo>
                  <a:lnTo>
                    <a:pt x="164" y="414"/>
                  </a:lnTo>
                  <a:lnTo>
                    <a:pt x="152" y="414"/>
                  </a:lnTo>
                  <a:lnTo>
                    <a:pt x="143" y="414"/>
                  </a:lnTo>
                  <a:lnTo>
                    <a:pt x="131" y="414"/>
                  </a:lnTo>
                  <a:lnTo>
                    <a:pt x="120" y="426"/>
                  </a:lnTo>
                  <a:lnTo>
                    <a:pt x="108" y="426"/>
                  </a:lnTo>
                  <a:lnTo>
                    <a:pt x="99" y="426"/>
                  </a:lnTo>
                  <a:lnTo>
                    <a:pt x="87" y="426"/>
                  </a:lnTo>
                  <a:lnTo>
                    <a:pt x="87" y="414"/>
                  </a:lnTo>
                  <a:lnTo>
                    <a:pt x="76" y="414"/>
                  </a:lnTo>
                  <a:lnTo>
                    <a:pt x="76" y="403"/>
                  </a:lnTo>
                  <a:lnTo>
                    <a:pt x="76" y="393"/>
                  </a:lnTo>
                  <a:lnTo>
                    <a:pt x="64" y="393"/>
                  </a:lnTo>
                  <a:lnTo>
                    <a:pt x="55" y="393"/>
                  </a:lnTo>
                  <a:lnTo>
                    <a:pt x="55" y="382"/>
                  </a:lnTo>
                  <a:lnTo>
                    <a:pt x="43" y="382"/>
                  </a:lnTo>
                  <a:lnTo>
                    <a:pt x="32" y="370"/>
                  </a:lnTo>
                  <a:lnTo>
                    <a:pt x="21" y="359"/>
                  </a:lnTo>
                  <a:lnTo>
                    <a:pt x="11" y="349"/>
                  </a:lnTo>
                  <a:lnTo>
                    <a:pt x="21" y="349"/>
                  </a:lnTo>
                  <a:lnTo>
                    <a:pt x="11" y="338"/>
                  </a:lnTo>
                  <a:lnTo>
                    <a:pt x="0" y="327"/>
                  </a:lnTo>
                  <a:lnTo>
                    <a:pt x="0" y="315"/>
                  </a:lnTo>
                  <a:lnTo>
                    <a:pt x="0" y="306"/>
                  </a:lnTo>
                  <a:lnTo>
                    <a:pt x="0" y="294"/>
                  </a:lnTo>
                  <a:lnTo>
                    <a:pt x="11" y="294"/>
                  </a:lnTo>
                  <a:lnTo>
                    <a:pt x="21" y="294"/>
                  </a:lnTo>
                  <a:lnTo>
                    <a:pt x="21" y="283"/>
                  </a:lnTo>
                  <a:lnTo>
                    <a:pt x="21" y="271"/>
                  </a:lnTo>
                  <a:lnTo>
                    <a:pt x="32" y="271"/>
                  </a:lnTo>
                  <a:lnTo>
                    <a:pt x="32" y="262"/>
                  </a:lnTo>
                  <a:lnTo>
                    <a:pt x="32" y="251"/>
                  </a:lnTo>
                  <a:lnTo>
                    <a:pt x="32" y="239"/>
                  </a:lnTo>
                  <a:lnTo>
                    <a:pt x="32" y="228"/>
                  </a:lnTo>
                  <a:lnTo>
                    <a:pt x="43" y="218"/>
                  </a:lnTo>
                  <a:lnTo>
                    <a:pt x="55" y="218"/>
                  </a:lnTo>
                  <a:lnTo>
                    <a:pt x="55" y="228"/>
                  </a:lnTo>
                  <a:lnTo>
                    <a:pt x="64" y="228"/>
                  </a:lnTo>
                  <a:lnTo>
                    <a:pt x="64" y="218"/>
                  </a:lnTo>
                  <a:lnTo>
                    <a:pt x="76" y="218"/>
                  </a:lnTo>
                  <a:lnTo>
                    <a:pt x="64" y="218"/>
                  </a:lnTo>
                  <a:lnTo>
                    <a:pt x="64" y="207"/>
                  </a:lnTo>
                  <a:lnTo>
                    <a:pt x="64" y="195"/>
                  </a:lnTo>
                  <a:lnTo>
                    <a:pt x="64" y="184"/>
                  </a:lnTo>
                  <a:lnTo>
                    <a:pt x="76" y="184"/>
                  </a:lnTo>
                  <a:lnTo>
                    <a:pt x="76" y="174"/>
                  </a:lnTo>
                  <a:lnTo>
                    <a:pt x="87" y="174"/>
                  </a:lnTo>
                  <a:lnTo>
                    <a:pt x="87" y="163"/>
                  </a:lnTo>
                  <a:lnTo>
                    <a:pt x="99" y="163"/>
                  </a:lnTo>
                  <a:lnTo>
                    <a:pt x="108" y="163"/>
                  </a:lnTo>
                  <a:lnTo>
                    <a:pt x="120" y="152"/>
                  </a:lnTo>
                  <a:lnTo>
                    <a:pt x="120" y="140"/>
                  </a:lnTo>
                  <a:lnTo>
                    <a:pt x="131" y="140"/>
                  </a:lnTo>
                  <a:lnTo>
                    <a:pt x="131" y="131"/>
                  </a:lnTo>
                  <a:lnTo>
                    <a:pt x="143" y="131"/>
                  </a:lnTo>
                  <a:lnTo>
                    <a:pt x="143" y="119"/>
                  </a:lnTo>
                  <a:lnTo>
                    <a:pt x="143" y="108"/>
                  </a:lnTo>
                  <a:lnTo>
                    <a:pt x="143" y="96"/>
                  </a:lnTo>
                  <a:lnTo>
                    <a:pt x="152" y="96"/>
                  </a:lnTo>
                  <a:lnTo>
                    <a:pt x="143" y="87"/>
                  </a:lnTo>
                  <a:lnTo>
                    <a:pt x="152" y="87"/>
                  </a:lnTo>
                  <a:lnTo>
                    <a:pt x="152" y="76"/>
                  </a:lnTo>
                  <a:lnTo>
                    <a:pt x="152" y="53"/>
                  </a:lnTo>
                  <a:lnTo>
                    <a:pt x="152" y="43"/>
                  </a:lnTo>
                  <a:lnTo>
                    <a:pt x="152" y="32"/>
                  </a:lnTo>
                  <a:lnTo>
                    <a:pt x="152" y="20"/>
                  </a:lnTo>
                  <a:lnTo>
                    <a:pt x="152" y="9"/>
                  </a:lnTo>
                  <a:lnTo>
                    <a:pt x="152" y="0"/>
                  </a:lnTo>
                  <a:lnTo>
                    <a:pt x="164"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0" name="Freeform 39"/>
            <p:cNvSpPr>
              <a:spLocks/>
            </p:cNvSpPr>
            <p:nvPr/>
          </p:nvSpPr>
          <p:spPr bwMode="auto">
            <a:xfrm>
              <a:off x="4843" y="2018"/>
              <a:ext cx="99" cy="164"/>
            </a:xfrm>
            <a:custGeom>
              <a:avLst/>
              <a:gdLst/>
              <a:ahLst/>
              <a:cxnLst>
                <a:cxn ang="0">
                  <a:pos x="32" y="0"/>
                </a:cxn>
                <a:cxn ang="0">
                  <a:pos x="21" y="0"/>
                </a:cxn>
                <a:cxn ang="0">
                  <a:pos x="21" y="11"/>
                </a:cxn>
                <a:cxn ang="0">
                  <a:pos x="9" y="22"/>
                </a:cxn>
                <a:cxn ang="0">
                  <a:pos x="21" y="32"/>
                </a:cxn>
                <a:cxn ang="0">
                  <a:pos x="21" y="43"/>
                </a:cxn>
                <a:cxn ang="0">
                  <a:pos x="32" y="54"/>
                </a:cxn>
                <a:cxn ang="0">
                  <a:pos x="44" y="66"/>
                </a:cxn>
                <a:cxn ang="0">
                  <a:pos x="44" y="87"/>
                </a:cxn>
                <a:cxn ang="0">
                  <a:pos x="53" y="98"/>
                </a:cxn>
                <a:cxn ang="0">
                  <a:pos x="76" y="119"/>
                </a:cxn>
                <a:cxn ang="0">
                  <a:pos x="88" y="109"/>
                </a:cxn>
                <a:cxn ang="0">
                  <a:pos x="98" y="153"/>
                </a:cxn>
                <a:cxn ang="0">
                  <a:pos x="88" y="153"/>
                </a:cxn>
                <a:cxn ang="0">
                  <a:pos x="65" y="163"/>
                </a:cxn>
                <a:cxn ang="0">
                  <a:pos x="32" y="163"/>
                </a:cxn>
                <a:cxn ang="0">
                  <a:pos x="32" y="153"/>
                </a:cxn>
                <a:cxn ang="0">
                  <a:pos x="21" y="142"/>
                </a:cxn>
                <a:cxn ang="0">
                  <a:pos x="21" y="119"/>
                </a:cxn>
                <a:cxn ang="0">
                  <a:pos x="9" y="87"/>
                </a:cxn>
                <a:cxn ang="0">
                  <a:pos x="9" y="75"/>
                </a:cxn>
                <a:cxn ang="0">
                  <a:pos x="9" y="66"/>
                </a:cxn>
                <a:cxn ang="0">
                  <a:pos x="0" y="54"/>
                </a:cxn>
                <a:cxn ang="0">
                  <a:pos x="0" y="11"/>
                </a:cxn>
                <a:cxn ang="0">
                  <a:pos x="0" y="0"/>
                </a:cxn>
                <a:cxn ang="0">
                  <a:pos x="9" y="0"/>
                </a:cxn>
                <a:cxn ang="0">
                  <a:pos x="21" y="0"/>
                </a:cxn>
                <a:cxn ang="0">
                  <a:pos x="32" y="0"/>
                </a:cxn>
              </a:cxnLst>
              <a:rect l="0" t="0" r="r" b="b"/>
              <a:pathLst>
                <a:path w="99" h="164">
                  <a:moveTo>
                    <a:pt x="32" y="0"/>
                  </a:moveTo>
                  <a:lnTo>
                    <a:pt x="21" y="0"/>
                  </a:lnTo>
                  <a:lnTo>
                    <a:pt x="21" y="11"/>
                  </a:lnTo>
                  <a:lnTo>
                    <a:pt x="9" y="22"/>
                  </a:lnTo>
                  <a:lnTo>
                    <a:pt x="21" y="32"/>
                  </a:lnTo>
                  <a:lnTo>
                    <a:pt x="21" y="43"/>
                  </a:lnTo>
                  <a:lnTo>
                    <a:pt x="32" y="54"/>
                  </a:lnTo>
                  <a:lnTo>
                    <a:pt x="44" y="66"/>
                  </a:lnTo>
                  <a:lnTo>
                    <a:pt x="44" y="87"/>
                  </a:lnTo>
                  <a:lnTo>
                    <a:pt x="53" y="98"/>
                  </a:lnTo>
                  <a:lnTo>
                    <a:pt x="76" y="119"/>
                  </a:lnTo>
                  <a:lnTo>
                    <a:pt x="88" y="109"/>
                  </a:lnTo>
                  <a:lnTo>
                    <a:pt x="98" y="153"/>
                  </a:lnTo>
                  <a:lnTo>
                    <a:pt x="88" y="153"/>
                  </a:lnTo>
                  <a:lnTo>
                    <a:pt x="65" y="163"/>
                  </a:lnTo>
                  <a:lnTo>
                    <a:pt x="32" y="163"/>
                  </a:lnTo>
                  <a:lnTo>
                    <a:pt x="32" y="153"/>
                  </a:lnTo>
                  <a:lnTo>
                    <a:pt x="21" y="142"/>
                  </a:lnTo>
                  <a:lnTo>
                    <a:pt x="21" y="119"/>
                  </a:lnTo>
                  <a:lnTo>
                    <a:pt x="9" y="87"/>
                  </a:lnTo>
                  <a:lnTo>
                    <a:pt x="9" y="75"/>
                  </a:lnTo>
                  <a:lnTo>
                    <a:pt x="9" y="66"/>
                  </a:lnTo>
                  <a:lnTo>
                    <a:pt x="0" y="54"/>
                  </a:lnTo>
                  <a:lnTo>
                    <a:pt x="0" y="11"/>
                  </a:lnTo>
                  <a:lnTo>
                    <a:pt x="0" y="0"/>
                  </a:lnTo>
                  <a:lnTo>
                    <a:pt x="9" y="0"/>
                  </a:lnTo>
                  <a:lnTo>
                    <a:pt x="21" y="0"/>
                  </a:lnTo>
                  <a:lnTo>
                    <a:pt x="32"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1" name="Freeform 40"/>
            <p:cNvSpPr>
              <a:spLocks/>
            </p:cNvSpPr>
            <p:nvPr/>
          </p:nvSpPr>
          <p:spPr bwMode="auto">
            <a:xfrm>
              <a:off x="4492" y="2031"/>
              <a:ext cx="440" cy="217"/>
            </a:xfrm>
            <a:custGeom>
              <a:avLst/>
              <a:gdLst/>
              <a:ahLst/>
              <a:cxnLst>
                <a:cxn ang="0">
                  <a:pos x="53" y="54"/>
                </a:cxn>
                <a:cxn ang="0">
                  <a:pos x="108" y="43"/>
                </a:cxn>
                <a:cxn ang="0">
                  <a:pos x="208" y="31"/>
                </a:cxn>
                <a:cxn ang="0">
                  <a:pos x="272" y="20"/>
                </a:cxn>
                <a:cxn ang="0">
                  <a:pos x="351" y="0"/>
                </a:cxn>
                <a:cxn ang="0">
                  <a:pos x="360" y="63"/>
                </a:cxn>
                <a:cxn ang="0">
                  <a:pos x="372" y="129"/>
                </a:cxn>
                <a:cxn ang="0">
                  <a:pos x="416" y="150"/>
                </a:cxn>
                <a:cxn ang="0">
                  <a:pos x="439" y="161"/>
                </a:cxn>
                <a:cxn ang="0">
                  <a:pos x="427" y="204"/>
                </a:cxn>
                <a:cxn ang="0">
                  <a:pos x="383" y="216"/>
                </a:cxn>
                <a:cxn ang="0">
                  <a:pos x="372" y="184"/>
                </a:cxn>
                <a:cxn ang="0">
                  <a:pos x="372" y="172"/>
                </a:cxn>
                <a:cxn ang="0">
                  <a:pos x="351" y="172"/>
                </a:cxn>
                <a:cxn ang="0">
                  <a:pos x="339" y="150"/>
                </a:cxn>
                <a:cxn ang="0">
                  <a:pos x="351" y="140"/>
                </a:cxn>
                <a:cxn ang="0">
                  <a:pos x="328" y="129"/>
                </a:cxn>
                <a:cxn ang="0">
                  <a:pos x="316" y="118"/>
                </a:cxn>
                <a:cxn ang="0">
                  <a:pos x="339" y="107"/>
                </a:cxn>
                <a:cxn ang="0">
                  <a:pos x="328" y="97"/>
                </a:cxn>
                <a:cxn ang="0">
                  <a:pos x="316" y="75"/>
                </a:cxn>
                <a:cxn ang="0">
                  <a:pos x="339" y="43"/>
                </a:cxn>
                <a:cxn ang="0">
                  <a:pos x="316" y="54"/>
                </a:cxn>
                <a:cxn ang="0">
                  <a:pos x="284" y="75"/>
                </a:cxn>
                <a:cxn ang="0">
                  <a:pos x="295" y="86"/>
                </a:cxn>
                <a:cxn ang="0">
                  <a:pos x="295" y="140"/>
                </a:cxn>
                <a:cxn ang="0">
                  <a:pos x="316" y="184"/>
                </a:cxn>
                <a:cxn ang="0">
                  <a:pos x="328" y="193"/>
                </a:cxn>
                <a:cxn ang="0">
                  <a:pos x="284" y="193"/>
                </a:cxn>
                <a:cxn ang="0">
                  <a:pos x="263" y="193"/>
                </a:cxn>
                <a:cxn ang="0">
                  <a:pos x="229" y="172"/>
                </a:cxn>
                <a:cxn ang="0">
                  <a:pos x="251" y="140"/>
                </a:cxn>
                <a:cxn ang="0">
                  <a:pos x="240" y="107"/>
                </a:cxn>
                <a:cxn ang="0">
                  <a:pos x="219" y="107"/>
                </a:cxn>
                <a:cxn ang="0">
                  <a:pos x="196" y="97"/>
                </a:cxn>
                <a:cxn ang="0">
                  <a:pos x="175" y="86"/>
                </a:cxn>
                <a:cxn ang="0">
                  <a:pos x="175" y="75"/>
                </a:cxn>
                <a:cxn ang="0">
                  <a:pos x="152" y="63"/>
                </a:cxn>
                <a:cxn ang="0">
                  <a:pos x="152" y="54"/>
                </a:cxn>
                <a:cxn ang="0">
                  <a:pos x="120" y="43"/>
                </a:cxn>
                <a:cxn ang="0">
                  <a:pos x="97" y="54"/>
                </a:cxn>
                <a:cxn ang="0">
                  <a:pos x="97" y="75"/>
                </a:cxn>
                <a:cxn ang="0">
                  <a:pos x="76" y="63"/>
                </a:cxn>
                <a:cxn ang="0">
                  <a:pos x="64" y="63"/>
                </a:cxn>
                <a:cxn ang="0">
                  <a:pos x="43" y="86"/>
                </a:cxn>
                <a:cxn ang="0">
                  <a:pos x="32" y="107"/>
                </a:cxn>
                <a:cxn ang="0">
                  <a:pos x="9" y="118"/>
                </a:cxn>
              </a:cxnLst>
              <a:rect l="0" t="0" r="r" b="b"/>
              <a:pathLst>
                <a:path w="440" h="217">
                  <a:moveTo>
                    <a:pt x="0" y="63"/>
                  </a:moveTo>
                  <a:lnTo>
                    <a:pt x="9" y="63"/>
                  </a:lnTo>
                  <a:lnTo>
                    <a:pt x="53" y="54"/>
                  </a:lnTo>
                  <a:lnTo>
                    <a:pt x="64" y="54"/>
                  </a:lnTo>
                  <a:lnTo>
                    <a:pt x="97" y="43"/>
                  </a:lnTo>
                  <a:lnTo>
                    <a:pt x="108" y="43"/>
                  </a:lnTo>
                  <a:lnTo>
                    <a:pt x="131" y="43"/>
                  </a:lnTo>
                  <a:lnTo>
                    <a:pt x="185" y="31"/>
                  </a:lnTo>
                  <a:lnTo>
                    <a:pt x="208" y="31"/>
                  </a:lnTo>
                  <a:lnTo>
                    <a:pt x="229" y="20"/>
                  </a:lnTo>
                  <a:lnTo>
                    <a:pt x="251" y="20"/>
                  </a:lnTo>
                  <a:lnTo>
                    <a:pt x="272" y="20"/>
                  </a:lnTo>
                  <a:lnTo>
                    <a:pt x="307" y="11"/>
                  </a:lnTo>
                  <a:lnTo>
                    <a:pt x="316" y="11"/>
                  </a:lnTo>
                  <a:lnTo>
                    <a:pt x="351" y="0"/>
                  </a:lnTo>
                  <a:lnTo>
                    <a:pt x="351" y="43"/>
                  </a:lnTo>
                  <a:lnTo>
                    <a:pt x="360" y="54"/>
                  </a:lnTo>
                  <a:lnTo>
                    <a:pt x="360" y="63"/>
                  </a:lnTo>
                  <a:lnTo>
                    <a:pt x="360" y="75"/>
                  </a:lnTo>
                  <a:lnTo>
                    <a:pt x="372" y="107"/>
                  </a:lnTo>
                  <a:lnTo>
                    <a:pt x="372" y="129"/>
                  </a:lnTo>
                  <a:lnTo>
                    <a:pt x="383" y="140"/>
                  </a:lnTo>
                  <a:lnTo>
                    <a:pt x="383" y="150"/>
                  </a:lnTo>
                  <a:lnTo>
                    <a:pt x="416" y="150"/>
                  </a:lnTo>
                  <a:lnTo>
                    <a:pt x="439" y="140"/>
                  </a:lnTo>
                  <a:lnTo>
                    <a:pt x="439" y="150"/>
                  </a:lnTo>
                  <a:lnTo>
                    <a:pt x="439" y="161"/>
                  </a:lnTo>
                  <a:lnTo>
                    <a:pt x="427" y="172"/>
                  </a:lnTo>
                  <a:lnTo>
                    <a:pt x="427" y="193"/>
                  </a:lnTo>
                  <a:lnTo>
                    <a:pt x="427" y="204"/>
                  </a:lnTo>
                  <a:lnTo>
                    <a:pt x="404" y="204"/>
                  </a:lnTo>
                  <a:lnTo>
                    <a:pt x="395" y="216"/>
                  </a:lnTo>
                  <a:lnTo>
                    <a:pt x="383" y="216"/>
                  </a:lnTo>
                  <a:lnTo>
                    <a:pt x="383" y="193"/>
                  </a:lnTo>
                  <a:lnTo>
                    <a:pt x="372" y="193"/>
                  </a:lnTo>
                  <a:lnTo>
                    <a:pt x="372" y="184"/>
                  </a:lnTo>
                  <a:lnTo>
                    <a:pt x="383" y="184"/>
                  </a:lnTo>
                  <a:lnTo>
                    <a:pt x="372" y="184"/>
                  </a:lnTo>
                  <a:lnTo>
                    <a:pt x="372" y="172"/>
                  </a:lnTo>
                  <a:lnTo>
                    <a:pt x="372" y="161"/>
                  </a:lnTo>
                  <a:lnTo>
                    <a:pt x="360" y="184"/>
                  </a:lnTo>
                  <a:lnTo>
                    <a:pt x="351" y="172"/>
                  </a:lnTo>
                  <a:lnTo>
                    <a:pt x="351" y="184"/>
                  </a:lnTo>
                  <a:lnTo>
                    <a:pt x="328" y="161"/>
                  </a:lnTo>
                  <a:lnTo>
                    <a:pt x="339" y="150"/>
                  </a:lnTo>
                  <a:lnTo>
                    <a:pt x="328" y="150"/>
                  </a:lnTo>
                  <a:lnTo>
                    <a:pt x="351" y="150"/>
                  </a:lnTo>
                  <a:lnTo>
                    <a:pt x="351" y="140"/>
                  </a:lnTo>
                  <a:lnTo>
                    <a:pt x="339" y="140"/>
                  </a:lnTo>
                  <a:lnTo>
                    <a:pt x="339" y="129"/>
                  </a:lnTo>
                  <a:lnTo>
                    <a:pt x="328" y="129"/>
                  </a:lnTo>
                  <a:lnTo>
                    <a:pt x="316" y="129"/>
                  </a:lnTo>
                  <a:lnTo>
                    <a:pt x="316" y="140"/>
                  </a:lnTo>
                  <a:lnTo>
                    <a:pt x="316" y="118"/>
                  </a:lnTo>
                  <a:lnTo>
                    <a:pt x="328" y="129"/>
                  </a:lnTo>
                  <a:lnTo>
                    <a:pt x="328" y="118"/>
                  </a:lnTo>
                  <a:lnTo>
                    <a:pt x="339" y="107"/>
                  </a:lnTo>
                  <a:lnTo>
                    <a:pt x="339" y="97"/>
                  </a:lnTo>
                  <a:lnTo>
                    <a:pt x="328" y="107"/>
                  </a:lnTo>
                  <a:lnTo>
                    <a:pt x="328" y="97"/>
                  </a:lnTo>
                  <a:lnTo>
                    <a:pt x="328" y="86"/>
                  </a:lnTo>
                  <a:lnTo>
                    <a:pt x="316" y="86"/>
                  </a:lnTo>
                  <a:lnTo>
                    <a:pt x="316" y="75"/>
                  </a:lnTo>
                  <a:lnTo>
                    <a:pt x="328" y="54"/>
                  </a:lnTo>
                  <a:lnTo>
                    <a:pt x="351" y="43"/>
                  </a:lnTo>
                  <a:lnTo>
                    <a:pt x="339" y="43"/>
                  </a:lnTo>
                  <a:lnTo>
                    <a:pt x="339" y="31"/>
                  </a:lnTo>
                  <a:lnTo>
                    <a:pt x="328" y="31"/>
                  </a:lnTo>
                  <a:lnTo>
                    <a:pt x="316" y="54"/>
                  </a:lnTo>
                  <a:lnTo>
                    <a:pt x="295" y="54"/>
                  </a:lnTo>
                  <a:lnTo>
                    <a:pt x="295" y="75"/>
                  </a:lnTo>
                  <a:lnTo>
                    <a:pt x="284" y="75"/>
                  </a:lnTo>
                  <a:lnTo>
                    <a:pt x="284" y="86"/>
                  </a:lnTo>
                  <a:lnTo>
                    <a:pt x="284" y="75"/>
                  </a:lnTo>
                  <a:lnTo>
                    <a:pt x="295" y="86"/>
                  </a:lnTo>
                  <a:lnTo>
                    <a:pt x="295" y="118"/>
                  </a:lnTo>
                  <a:lnTo>
                    <a:pt x="295" y="129"/>
                  </a:lnTo>
                  <a:lnTo>
                    <a:pt x="295" y="140"/>
                  </a:lnTo>
                  <a:lnTo>
                    <a:pt x="307" y="161"/>
                  </a:lnTo>
                  <a:lnTo>
                    <a:pt x="316" y="172"/>
                  </a:lnTo>
                  <a:lnTo>
                    <a:pt x="316" y="184"/>
                  </a:lnTo>
                  <a:lnTo>
                    <a:pt x="307" y="172"/>
                  </a:lnTo>
                  <a:lnTo>
                    <a:pt x="295" y="172"/>
                  </a:lnTo>
                  <a:lnTo>
                    <a:pt x="328" y="193"/>
                  </a:lnTo>
                  <a:lnTo>
                    <a:pt x="328" y="216"/>
                  </a:lnTo>
                  <a:lnTo>
                    <a:pt x="307" y="193"/>
                  </a:lnTo>
                  <a:lnTo>
                    <a:pt x="284" y="193"/>
                  </a:lnTo>
                  <a:lnTo>
                    <a:pt x="272" y="184"/>
                  </a:lnTo>
                  <a:lnTo>
                    <a:pt x="272" y="193"/>
                  </a:lnTo>
                  <a:lnTo>
                    <a:pt x="263" y="193"/>
                  </a:lnTo>
                  <a:lnTo>
                    <a:pt x="263" y="184"/>
                  </a:lnTo>
                  <a:lnTo>
                    <a:pt x="240" y="184"/>
                  </a:lnTo>
                  <a:lnTo>
                    <a:pt x="229" y="172"/>
                  </a:lnTo>
                  <a:lnTo>
                    <a:pt x="240" y="150"/>
                  </a:lnTo>
                  <a:lnTo>
                    <a:pt x="251" y="150"/>
                  </a:lnTo>
                  <a:lnTo>
                    <a:pt x="251" y="140"/>
                  </a:lnTo>
                  <a:lnTo>
                    <a:pt x="263" y="118"/>
                  </a:lnTo>
                  <a:lnTo>
                    <a:pt x="251" y="118"/>
                  </a:lnTo>
                  <a:lnTo>
                    <a:pt x="240" y="107"/>
                  </a:lnTo>
                  <a:lnTo>
                    <a:pt x="240" y="118"/>
                  </a:lnTo>
                  <a:lnTo>
                    <a:pt x="229" y="118"/>
                  </a:lnTo>
                  <a:lnTo>
                    <a:pt x="219" y="107"/>
                  </a:lnTo>
                  <a:lnTo>
                    <a:pt x="208" y="107"/>
                  </a:lnTo>
                  <a:lnTo>
                    <a:pt x="196" y="107"/>
                  </a:lnTo>
                  <a:lnTo>
                    <a:pt x="196" y="97"/>
                  </a:lnTo>
                  <a:lnTo>
                    <a:pt x="196" y="86"/>
                  </a:lnTo>
                  <a:lnTo>
                    <a:pt x="185" y="86"/>
                  </a:lnTo>
                  <a:lnTo>
                    <a:pt x="175" y="86"/>
                  </a:lnTo>
                  <a:lnTo>
                    <a:pt x="175" y="75"/>
                  </a:lnTo>
                  <a:lnTo>
                    <a:pt x="164" y="75"/>
                  </a:lnTo>
                  <a:lnTo>
                    <a:pt x="175" y="75"/>
                  </a:lnTo>
                  <a:lnTo>
                    <a:pt x="164" y="75"/>
                  </a:lnTo>
                  <a:lnTo>
                    <a:pt x="164" y="63"/>
                  </a:lnTo>
                  <a:lnTo>
                    <a:pt x="152" y="63"/>
                  </a:lnTo>
                  <a:lnTo>
                    <a:pt x="164" y="63"/>
                  </a:lnTo>
                  <a:lnTo>
                    <a:pt x="152" y="63"/>
                  </a:lnTo>
                  <a:lnTo>
                    <a:pt x="152" y="54"/>
                  </a:lnTo>
                  <a:lnTo>
                    <a:pt x="141" y="54"/>
                  </a:lnTo>
                  <a:lnTo>
                    <a:pt x="131" y="43"/>
                  </a:lnTo>
                  <a:lnTo>
                    <a:pt x="120" y="43"/>
                  </a:lnTo>
                  <a:lnTo>
                    <a:pt x="120" y="54"/>
                  </a:lnTo>
                  <a:lnTo>
                    <a:pt x="108" y="54"/>
                  </a:lnTo>
                  <a:lnTo>
                    <a:pt x="97" y="54"/>
                  </a:lnTo>
                  <a:lnTo>
                    <a:pt x="108" y="63"/>
                  </a:lnTo>
                  <a:lnTo>
                    <a:pt x="97" y="63"/>
                  </a:lnTo>
                  <a:lnTo>
                    <a:pt x="97" y="75"/>
                  </a:lnTo>
                  <a:lnTo>
                    <a:pt x="87" y="75"/>
                  </a:lnTo>
                  <a:lnTo>
                    <a:pt x="76" y="75"/>
                  </a:lnTo>
                  <a:lnTo>
                    <a:pt x="76" y="63"/>
                  </a:lnTo>
                  <a:lnTo>
                    <a:pt x="64" y="63"/>
                  </a:lnTo>
                  <a:lnTo>
                    <a:pt x="76" y="63"/>
                  </a:lnTo>
                  <a:lnTo>
                    <a:pt x="64" y="63"/>
                  </a:lnTo>
                  <a:lnTo>
                    <a:pt x="64" y="75"/>
                  </a:lnTo>
                  <a:lnTo>
                    <a:pt x="53" y="86"/>
                  </a:lnTo>
                  <a:lnTo>
                    <a:pt x="43" y="86"/>
                  </a:lnTo>
                  <a:lnTo>
                    <a:pt x="43" y="97"/>
                  </a:lnTo>
                  <a:lnTo>
                    <a:pt x="32" y="97"/>
                  </a:lnTo>
                  <a:lnTo>
                    <a:pt x="32" y="107"/>
                  </a:lnTo>
                  <a:lnTo>
                    <a:pt x="20" y="107"/>
                  </a:lnTo>
                  <a:lnTo>
                    <a:pt x="20" y="118"/>
                  </a:lnTo>
                  <a:lnTo>
                    <a:pt x="9" y="118"/>
                  </a:lnTo>
                  <a:lnTo>
                    <a:pt x="9" y="129"/>
                  </a:lnTo>
                  <a:lnTo>
                    <a:pt x="0" y="63"/>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2" name="Freeform 41"/>
            <p:cNvSpPr>
              <a:spLocks/>
            </p:cNvSpPr>
            <p:nvPr/>
          </p:nvSpPr>
          <p:spPr bwMode="auto">
            <a:xfrm>
              <a:off x="2949" y="2084"/>
              <a:ext cx="658" cy="570"/>
            </a:xfrm>
            <a:custGeom>
              <a:avLst/>
              <a:gdLst/>
              <a:ahLst/>
              <a:cxnLst>
                <a:cxn ang="0">
                  <a:pos x="55" y="9"/>
                </a:cxn>
                <a:cxn ang="0">
                  <a:pos x="119" y="9"/>
                </a:cxn>
                <a:cxn ang="0">
                  <a:pos x="186" y="9"/>
                </a:cxn>
                <a:cxn ang="0">
                  <a:pos x="251" y="9"/>
                </a:cxn>
                <a:cxn ang="0">
                  <a:pos x="327" y="9"/>
                </a:cxn>
                <a:cxn ang="0">
                  <a:pos x="382" y="0"/>
                </a:cxn>
                <a:cxn ang="0">
                  <a:pos x="394" y="20"/>
                </a:cxn>
                <a:cxn ang="0">
                  <a:pos x="405" y="43"/>
                </a:cxn>
                <a:cxn ang="0">
                  <a:pos x="405" y="76"/>
                </a:cxn>
                <a:cxn ang="0">
                  <a:pos x="415" y="108"/>
                </a:cxn>
                <a:cxn ang="0">
                  <a:pos x="449" y="131"/>
                </a:cxn>
                <a:cxn ang="0">
                  <a:pos x="470" y="152"/>
                </a:cxn>
                <a:cxn ang="0">
                  <a:pos x="493" y="184"/>
                </a:cxn>
                <a:cxn ang="0">
                  <a:pos x="493" y="207"/>
                </a:cxn>
                <a:cxn ang="0">
                  <a:pos x="525" y="207"/>
                </a:cxn>
                <a:cxn ang="0">
                  <a:pos x="537" y="218"/>
                </a:cxn>
                <a:cxn ang="0">
                  <a:pos x="537" y="251"/>
                </a:cxn>
                <a:cxn ang="0">
                  <a:pos x="525" y="283"/>
                </a:cxn>
                <a:cxn ang="0">
                  <a:pos x="537" y="306"/>
                </a:cxn>
                <a:cxn ang="0">
                  <a:pos x="557" y="315"/>
                </a:cxn>
                <a:cxn ang="0">
                  <a:pos x="569" y="327"/>
                </a:cxn>
                <a:cxn ang="0">
                  <a:pos x="601" y="350"/>
                </a:cxn>
                <a:cxn ang="0">
                  <a:pos x="613" y="371"/>
                </a:cxn>
                <a:cxn ang="0">
                  <a:pos x="624" y="393"/>
                </a:cxn>
                <a:cxn ang="0">
                  <a:pos x="624" y="414"/>
                </a:cxn>
                <a:cxn ang="0">
                  <a:pos x="634" y="426"/>
                </a:cxn>
                <a:cxn ang="0">
                  <a:pos x="657" y="437"/>
                </a:cxn>
                <a:cxn ang="0">
                  <a:pos x="657" y="458"/>
                </a:cxn>
                <a:cxn ang="0">
                  <a:pos x="645" y="481"/>
                </a:cxn>
                <a:cxn ang="0">
                  <a:pos x="634" y="481"/>
                </a:cxn>
                <a:cxn ang="0">
                  <a:pos x="624" y="490"/>
                </a:cxn>
                <a:cxn ang="0">
                  <a:pos x="613" y="513"/>
                </a:cxn>
                <a:cxn ang="0">
                  <a:pos x="601" y="525"/>
                </a:cxn>
                <a:cxn ang="0">
                  <a:pos x="613" y="546"/>
                </a:cxn>
                <a:cxn ang="0">
                  <a:pos x="580" y="557"/>
                </a:cxn>
                <a:cxn ang="0">
                  <a:pos x="537" y="546"/>
                </a:cxn>
                <a:cxn ang="0">
                  <a:pos x="557" y="534"/>
                </a:cxn>
                <a:cxn ang="0">
                  <a:pos x="557" y="525"/>
                </a:cxn>
                <a:cxn ang="0">
                  <a:pos x="557" y="502"/>
                </a:cxn>
                <a:cxn ang="0">
                  <a:pos x="493" y="502"/>
                </a:cxn>
                <a:cxn ang="0">
                  <a:pos x="405" y="502"/>
                </a:cxn>
                <a:cxn ang="0">
                  <a:pos x="295" y="513"/>
                </a:cxn>
                <a:cxn ang="0">
                  <a:pos x="219" y="513"/>
                </a:cxn>
                <a:cxn ang="0">
                  <a:pos x="108" y="513"/>
                </a:cxn>
                <a:cxn ang="0">
                  <a:pos x="108" y="447"/>
                </a:cxn>
                <a:cxn ang="0">
                  <a:pos x="108" y="371"/>
                </a:cxn>
                <a:cxn ang="0">
                  <a:pos x="108" y="283"/>
                </a:cxn>
                <a:cxn ang="0">
                  <a:pos x="108" y="228"/>
                </a:cxn>
                <a:cxn ang="0">
                  <a:pos x="99" y="184"/>
                </a:cxn>
                <a:cxn ang="0">
                  <a:pos x="76" y="152"/>
                </a:cxn>
                <a:cxn ang="0">
                  <a:pos x="64" y="131"/>
                </a:cxn>
                <a:cxn ang="0">
                  <a:pos x="87" y="108"/>
                </a:cxn>
                <a:cxn ang="0">
                  <a:pos x="76" y="97"/>
                </a:cxn>
                <a:cxn ang="0">
                  <a:pos x="55" y="87"/>
                </a:cxn>
                <a:cxn ang="0">
                  <a:pos x="32" y="76"/>
                </a:cxn>
                <a:cxn ang="0">
                  <a:pos x="32" y="64"/>
                </a:cxn>
                <a:cxn ang="0">
                  <a:pos x="20" y="43"/>
                </a:cxn>
                <a:cxn ang="0">
                  <a:pos x="11" y="43"/>
                </a:cxn>
                <a:cxn ang="0">
                  <a:pos x="11" y="9"/>
                </a:cxn>
              </a:cxnLst>
              <a:rect l="0" t="0" r="r" b="b"/>
              <a:pathLst>
                <a:path w="658" h="570">
                  <a:moveTo>
                    <a:pt x="0" y="9"/>
                  </a:moveTo>
                  <a:lnTo>
                    <a:pt x="43" y="9"/>
                  </a:lnTo>
                  <a:lnTo>
                    <a:pt x="55" y="9"/>
                  </a:lnTo>
                  <a:lnTo>
                    <a:pt x="87" y="9"/>
                  </a:lnTo>
                  <a:lnTo>
                    <a:pt x="108" y="9"/>
                  </a:lnTo>
                  <a:lnTo>
                    <a:pt x="119" y="9"/>
                  </a:lnTo>
                  <a:lnTo>
                    <a:pt x="142" y="9"/>
                  </a:lnTo>
                  <a:lnTo>
                    <a:pt x="163" y="9"/>
                  </a:lnTo>
                  <a:lnTo>
                    <a:pt x="186" y="9"/>
                  </a:lnTo>
                  <a:lnTo>
                    <a:pt x="207" y="9"/>
                  </a:lnTo>
                  <a:lnTo>
                    <a:pt x="230" y="9"/>
                  </a:lnTo>
                  <a:lnTo>
                    <a:pt x="251" y="9"/>
                  </a:lnTo>
                  <a:lnTo>
                    <a:pt x="283" y="9"/>
                  </a:lnTo>
                  <a:lnTo>
                    <a:pt x="295" y="9"/>
                  </a:lnTo>
                  <a:lnTo>
                    <a:pt x="327" y="9"/>
                  </a:lnTo>
                  <a:lnTo>
                    <a:pt x="338" y="9"/>
                  </a:lnTo>
                  <a:lnTo>
                    <a:pt x="361" y="0"/>
                  </a:lnTo>
                  <a:lnTo>
                    <a:pt x="382" y="0"/>
                  </a:lnTo>
                  <a:lnTo>
                    <a:pt x="382" y="9"/>
                  </a:lnTo>
                  <a:lnTo>
                    <a:pt x="394" y="9"/>
                  </a:lnTo>
                  <a:lnTo>
                    <a:pt x="394" y="20"/>
                  </a:lnTo>
                  <a:lnTo>
                    <a:pt x="405" y="20"/>
                  </a:lnTo>
                  <a:lnTo>
                    <a:pt x="405" y="32"/>
                  </a:lnTo>
                  <a:lnTo>
                    <a:pt x="405" y="43"/>
                  </a:lnTo>
                  <a:lnTo>
                    <a:pt x="405" y="53"/>
                  </a:lnTo>
                  <a:lnTo>
                    <a:pt x="405" y="64"/>
                  </a:lnTo>
                  <a:lnTo>
                    <a:pt x="405" y="76"/>
                  </a:lnTo>
                  <a:lnTo>
                    <a:pt x="415" y="87"/>
                  </a:lnTo>
                  <a:lnTo>
                    <a:pt x="415" y="97"/>
                  </a:lnTo>
                  <a:lnTo>
                    <a:pt x="415" y="108"/>
                  </a:lnTo>
                  <a:lnTo>
                    <a:pt x="426" y="119"/>
                  </a:lnTo>
                  <a:lnTo>
                    <a:pt x="438" y="131"/>
                  </a:lnTo>
                  <a:lnTo>
                    <a:pt x="449" y="131"/>
                  </a:lnTo>
                  <a:lnTo>
                    <a:pt x="449" y="140"/>
                  </a:lnTo>
                  <a:lnTo>
                    <a:pt x="458" y="152"/>
                  </a:lnTo>
                  <a:lnTo>
                    <a:pt x="470" y="152"/>
                  </a:lnTo>
                  <a:lnTo>
                    <a:pt x="481" y="163"/>
                  </a:lnTo>
                  <a:lnTo>
                    <a:pt x="481" y="175"/>
                  </a:lnTo>
                  <a:lnTo>
                    <a:pt x="493" y="184"/>
                  </a:lnTo>
                  <a:lnTo>
                    <a:pt x="481" y="184"/>
                  </a:lnTo>
                  <a:lnTo>
                    <a:pt x="481" y="196"/>
                  </a:lnTo>
                  <a:lnTo>
                    <a:pt x="493" y="207"/>
                  </a:lnTo>
                  <a:lnTo>
                    <a:pt x="502" y="207"/>
                  </a:lnTo>
                  <a:lnTo>
                    <a:pt x="514" y="196"/>
                  </a:lnTo>
                  <a:lnTo>
                    <a:pt x="525" y="207"/>
                  </a:lnTo>
                  <a:lnTo>
                    <a:pt x="537" y="207"/>
                  </a:lnTo>
                  <a:lnTo>
                    <a:pt x="546" y="218"/>
                  </a:lnTo>
                  <a:lnTo>
                    <a:pt x="537" y="218"/>
                  </a:lnTo>
                  <a:lnTo>
                    <a:pt x="537" y="228"/>
                  </a:lnTo>
                  <a:lnTo>
                    <a:pt x="537" y="239"/>
                  </a:lnTo>
                  <a:lnTo>
                    <a:pt x="537" y="251"/>
                  </a:lnTo>
                  <a:lnTo>
                    <a:pt x="525" y="262"/>
                  </a:lnTo>
                  <a:lnTo>
                    <a:pt x="525" y="272"/>
                  </a:lnTo>
                  <a:lnTo>
                    <a:pt x="525" y="283"/>
                  </a:lnTo>
                  <a:lnTo>
                    <a:pt x="525" y="294"/>
                  </a:lnTo>
                  <a:lnTo>
                    <a:pt x="537" y="294"/>
                  </a:lnTo>
                  <a:lnTo>
                    <a:pt x="537" y="306"/>
                  </a:lnTo>
                  <a:lnTo>
                    <a:pt x="546" y="306"/>
                  </a:lnTo>
                  <a:lnTo>
                    <a:pt x="546" y="315"/>
                  </a:lnTo>
                  <a:lnTo>
                    <a:pt x="557" y="315"/>
                  </a:lnTo>
                  <a:lnTo>
                    <a:pt x="569" y="315"/>
                  </a:lnTo>
                  <a:lnTo>
                    <a:pt x="557" y="327"/>
                  </a:lnTo>
                  <a:lnTo>
                    <a:pt x="569" y="327"/>
                  </a:lnTo>
                  <a:lnTo>
                    <a:pt x="590" y="338"/>
                  </a:lnTo>
                  <a:lnTo>
                    <a:pt x="590" y="350"/>
                  </a:lnTo>
                  <a:lnTo>
                    <a:pt x="601" y="350"/>
                  </a:lnTo>
                  <a:lnTo>
                    <a:pt x="613" y="350"/>
                  </a:lnTo>
                  <a:lnTo>
                    <a:pt x="613" y="359"/>
                  </a:lnTo>
                  <a:lnTo>
                    <a:pt x="613" y="371"/>
                  </a:lnTo>
                  <a:lnTo>
                    <a:pt x="613" y="382"/>
                  </a:lnTo>
                  <a:lnTo>
                    <a:pt x="624" y="382"/>
                  </a:lnTo>
                  <a:lnTo>
                    <a:pt x="624" y="393"/>
                  </a:lnTo>
                  <a:lnTo>
                    <a:pt x="613" y="393"/>
                  </a:lnTo>
                  <a:lnTo>
                    <a:pt x="613" y="403"/>
                  </a:lnTo>
                  <a:lnTo>
                    <a:pt x="624" y="414"/>
                  </a:lnTo>
                  <a:lnTo>
                    <a:pt x="624" y="426"/>
                  </a:lnTo>
                  <a:lnTo>
                    <a:pt x="634" y="437"/>
                  </a:lnTo>
                  <a:lnTo>
                    <a:pt x="634" y="426"/>
                  </a:lnTo>
                  <a:lnTo>
                    <a:pt x="645" y="426"/>
                  </a:lnTo>
                  <a:lnTo>
                    <a:pt x="645" y="437"/>
                  </a:lnTo>
                  <a:lnTo>
                    <a:pt x="657" y="437"/>
                  </a:lnTo>
                  <a:lnTo>
                    <a:pt x="657" y="447"/>
                  </a:lnTo>
                  <a:lnTo>
                    <a:pt x="645" y="458"/>
                  </a:lnTo>
                  <a:lnTo>
                    <a:pt x="657" y="458"/>
                  </a:lnTo>
                  <a:lnTo>
                    <a:pt x="645" y="458"/>
                  </a:lnTo>
                  <a:lnTo>
                    <a:pt x="645" y="470"/>
                  </a:lnTo>
                  <a:lnTo>
                    <a:pt x="645" y="481"/>
                  </a:lnTo>
                  <a:lnTo>
                    <a:pt x="645" y="490"/>
                  </a:lnTo>
                  <a:lnTo>
                    <a:pt x="634" y="490"/>
                  </a:lnTo>
                  <a:lnTo>
                    <a:pt x="634" y="481"/>
                  </a:lnTo>
                  <a:lnTo>
                    <a:pt x="624" y="490"/>
                  </a:lnTo>
                  <a:lnTo>
                    <a:pt x="624" y="502"/>
                  </a:lnTo>
                  <a:lnTo>
                    <a:pt x="624" y="490"/>
                  </a:lnTo>
                  <a:lnTo>
                    <a:pt x="613" y="490"/>
                  </a:lnTo>
                  <a:lnTo>
                    <a:pt x="613" y="502"/>
                  </a:lnTo>
                  <a:lnTo>
                    <a:pt x="613" y="513"/>
                  </a:lnTo>
                  <a:lnTo>
                    <a:pt x="601" y="513"/>
                  </a:lnTo>
                  <a:lnTo>
                    <a:pt x="613" y="525"/>
                  </a:lnTo>
                  <a:lnTo>
                    <a:pt x="601" y="525"/>
                  </a:lnTo>
                  <a:lnTo>
                    <a:pt x="601" y="534"/>
                  </a:lnTo>
                  <a:lnTo>
                    <a:pt x="613" y="534"/>
                  </a:lnTo>
                  <a:lnTo>
                    <a:pt x="613" y="546"/>
                  </a:lnTo>
                  <a:lnTo>
                    <a:pt x="601" y="546"/>
                  </a:lnTo>
                  <a:lnTo>
                    <a:pt x="601" y="557"/>
                  </a:lnTo>
                  <a:lnTo>
                    <a:pt x="580" y="557"/>
                  </a:lnTo>
                  <a:lnTo>
                    <a:pt x="546" y="569"/>
                  </a:lnTo>
                  <a:lnTo>
                    <a:pt x="537" y="569"/>
                  </a:lnTo>
                  <a:lnTo>
                    <a:pt x="537" y="546"/>
                  </a:lnTo>
                  <a:lnTo>
                    <a:pt x="546" y="546"/>
                  </a:lnTo>
                  <a:lnTo>
                    <a:pt x="546" y="534"/>
                  </a:lnTo>
                  <a:lnTo>
                    <a:pt x="557" y="534"/>
                  </a:lnTo>
                  <a:lnTo>
                    <a:pt x="557" y="525"/>
                  </a:lnTo>
                  <a:lnTo>
                    <a:pt x="569" y="525"/>
                  </a:lnTo>
                  <a:lnTo>
                    <a:pt x="557" y="525"/>
                  </a:lnTo>
                  <a:lnTo>
                    <a:pt x="569" y="513"/>
                  </a:lnTo>
                  <a:lnTo>
                    <a:pt x="557" y="513"/>
                  </a:lnTo>
                  <a:lnTo>
                    <a:pt x="557" y="502"/>
                  </a:lnTo>
                  <a:lnTo>
                    <a:pt x="546" y="502"/>
                  </a:lnTo>
                  <a:lnTo>
                    <a:pt x="514" y="502"/>
                  </a:lnTo>
                  <a:lnTo>
                    <a:pt x="493" y="502"/>
                  </a:lnTo>
                  <a:lnTo>
                    <a:pt x="458" y="502"/>
                  </a:lnTo>
                  <a:lnTo>
                    <a:pt x="426" y="502"/>
                  </a:lnTo>
                  <a:lnTo>
                    <a:pt x="405" y="502"/>
                  </a:lnTo>
                  <a:lnTo>
                    <a:pt x="361" y="513"/>
                  </a:lnTo>
                  <a:lnTo>
                    <a:pt x="318" y="513"/>
                  </a:lnTo>
                  <a:lnTo>
                    <a:pt x="295" y="513"/>
                  </a:lnTo>
                  <a:lnTo>
                    <a:pt x="283" y="513"/>
                  </a:lnTo>
                  <a:lnTo>
                    <a:pt x="239" y="513"/>
                  </a:lnTo>
                  <a:lnTo>
                    <a:pt x="219" y="513"/>
                  </a:lnTo>
                  <a:lnTo>
                    <a:pt x="186" y="513"/>
                  </a:lnTo>
                  <a:lnTo>
                    <a:pt x="163" y="513"/>
                  </a:lnTo>
                  <a:lnTo>
                    <a:pt x="108" y="513"/>
                  </a:lnTo>
                  <a:lnTo>
                    <a:pt x="108" y="490"/>
                  </a:lnTo>
                  <a:lnTo>
                    <a:pt x="108" y="481"/>
                  </a:lnTo>
                  <a:lnTo>
                    <a:pt x="108" y="447"/>
                  </a:lnTo>
                  <a:lnTo>
                    <a:pt x="108" y="414"/>
                  </a:lnTo>
                  <a:lnTo>
                    <a:pt x="108" y="403"/>
                  </a:lnTo>
                  <a:lnTo>
                    <a:pt x="108" y="371"/>
                  </a:lnTo>
                  <a:lnTo>
                    <a:pt x="108" y="327"/>
                  </a:lnTo>
                  <a:lnTo>
                    <a:pt x="108" y="315"/>
                  </a:lnTo>
                  <a:lnTo>
                    <a:pt x="108" y="283"/>
                  </a:lnTo>
                  <a:lnTo>
                    <a:pt x="108" y="272"/>
                  </a:lnTo>
                  <a:lnTo>
                    <a:pt x="108" y="239"/>
                  </a:lnTo>
                  <a:lnTo>
                    <a:pt x="108" y="228"/>
                  </a:lnTo>
                  <a:lnTo>
                    <a:pt x="108" y="196"/>
                  </a:lnTo>
                  <a:lnTo>
                    <a:pt x="108" y="184"/>
                  </a:lnTo>
                  <a:lnTo>
                    <a:pt x="99" y="184"/>
                  </a:lnTo>
                  <a:lnTo>
                    <a:pt x="87" y="175"/>
                  </a:lnTo>
                  <a:lnTo>
                    <a:pt x="87" y="163"/>
                  </a:lnTo>
                  <a:lnTo>
                    <a:pt x="76" y="152"/>
                  </a:lnTo>
                  <a:lnTo>
                    <a:pt x="76" y="140"/>
                  </a:lnTo>
                  <a:lnTo>
                    <a:pt x="64" y="140"/>
                  </a:lnTo>
                  <a:lnTo>
                    <a:pt x="64" y="131"/>
                  </a:lnTo>
                  <a:lnTo>
                    <a:pt x="76" y="119"/>
                  </a:lnTo>
                  <a:lnTo>
                    <a:pt x="87" y="119"/>
                  </a:lnTo>
                  <a:lnTo>
                    <a:pt x="87" y="108"/>
                  </a:lnTo>
                  <a:lnTo>
                    <a:pt x="76" y="108"/>
                  </a:lnTo>
                  <a:lnTo>
                    <a:pt x="87" y="108"/>
                  </a:lnTo>
                  <a:lnTo>
                    <a:pt x="76" y="97"/>
                  </a:lnTo>
                  <a:lnTo>
                    <a:pt x="64" y="97"/>
                  </a:lnTo>
                  <a:lnTo>
                    <a:pt x="55" y="97"/>
                  </a:lnTo>
                  <a:lnTo>
                    <a:pt x="55" y="87"/>
                  </a:lnTo>
                  <a:lnTo>
                    <a:pt x="43" y="87"/>
                  </a:lnTo>
                  <a:lnTo>
                    <a:pt x="43" y="76"/>
                  </a:lnTo>
                  <a:lnTo>
                    <a:pt x="32" y="76"/>
                  </a:lnTo>
                  <a:lnTo>
                    <a:pt x="43" y="76"/>
                  </a:lnTo>
                  <a:lnTo>
                    <a:pt x="43" y="64"/>
                  </a:lnTo>
                  <a:lnTo>
                    <a:pt x="32" y="64"/>
                  </a:lnTo>
                  <a:lnTo>
                    <a:pt x="32" y="53"/>
                  </a:lnTo>
                  <a:lnTo>
                    <a:pt x="20" y="53"/>
                  </a:lnTo>
                  <a:lnTo>
                    <a:pt x="20" y="43"/>
                  </a:lnTo>
                  <a:lnTo>
                    <a:pt x="11" y="43"/>
                  </a:lnTo>
                  <a:lnTo>
                    <a:pt x="20" y="43"/>
                  </a:lnTo>
                  <a:lnTo>
                    <a:pt x="11" y="43"/>
                  </a:lnTo>
                  <a:lnTo>
                    <a:pt x="11" y="32"/>
                  </a:lnTo>
                  <a:lnTo>
                    <a:pt x="11" y="20"/>
                  </a:lnTo>
                  <a:lnTo>
                    <a:pt x="11" y="9"/>
                  </a:lnTo>
                  <a:lnTo>
                    <a:pt x="11" y="20"/>
                  </a:lnTo>
                  <a:lnTo>
                    <a:pt x="0" y="9"/>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3" name="Freeform 42"/>
            <p:cNvSpPr>
              <a:spLocks/>
            </p:cNvSpPr>
            <p:nvPr/>
          </p:nvSpPr>
          <p:spPr bwMode="auto">
            <a:xfrm>
              <a:off x="4143" y="2105"/>
              <a:ext cx="754" cy="416"/>
            </a:xfrm>
            <a:custGeom>
              <a:avLst/>
              <a:gdLst/>
              <a:ahLst/>
              <a:cxnLst>
                <a:cxn ang="0">
                  <a:pos x="545" y="22"/>
                </a:cxn>
                <a:cxn ang="0">
                  <a:pos x="578" y="43"/>
                </a:cxn>
                <a:cxn ang="0">
                  <a:pos x="600" y="66"/>
                </a:cxn>
                <a:cxn ang="0">
                  <a:pos x="589" y="75"/>
                </a:cxn>
                <a:cxn ang="0">
                  <a:pos x="578" y="119"/>
                </a:cxn>
                <a:cxn ang="0">
                  <a:pos x="621" y="130"/>
                </a:cxn>
                <a:cxn ang="0">
                  <a:pos x="665" y="142"/>
                </a:cxn>
                <a:cxn ang="0">
                  <a:pos x="688" y="174"/>
                </a:cxn>
                <a:cxn ang="0">
                  <a:pos x="656" y="174"/>
                </a:cxn>
                <a:cxn ang="0">
                  <a:pos x="656" y="174"/>
                </a:cxn>
                <a:cxn ang="0">
                  <a:pos x="676" y="206"/>
                </a:cxn>
                <a:cxn ang="0">
                  <a:pos x="699" y="217"/>
                </a:cxn>
                <a:cxn ang="0">
                  <a:pos x="688" y="229"/>
                </a:cxn>
                <a:cxn ang="0">
                  <a:pos x="665" y="229"/>
                </a:cxn>
                <a:cxn ang="0">
                  <a:pos x="699" y="250"/>
                </a:cxn>
                <a:cxn ang="0">
                  <a:pos x="709" y="250"/>
                </a:cxn>
                <a:cxn ang="0">
                  <a:pos x="676" y="250"/>
                </a:cxn>
                <a:cxn ang="0">
                  <a:pos x="656" y="250"/>
                </a:cxn>
                <a:cxn ang="0">
                  <a:pos x="656" y="250"/>
                </a:cxn>
                <a:cxn ang="0">
                  <a:pos x="676" y="272"/>
                </a:cxn>
                <a:cxn ang="0">
                  <a:pos x="688" y="284"/>
                </a:cxn>
                <a:cxn ang="0">
                  <a:pos x="699" y="272"/>
                </a:cxn>
                <a:cxn ang="0">
                  <a:pos x="709" y="272"/>
                </a:cxn>
                <a:cxn ang="0">
                  <a:pos x="743" y="293"/>
                </a:cxn>
                <a:cxn ang="0">
                  <a:pos x="732" y="316"/>
                </a:cxn>
                <a:cxn ang="0">
                  <a:pos x="656" y="327"/>
                </a:cxn>
                <a:cxn ang="0">
                  <a:pos x="557" y="348"/>
                </a:cxn>
                <a:cxn ang="0">
                  <a:pos x="481" y="360"/>
                </a:cxn>
                <a:cxn ang="0">
                  <a:pos x="403" y="371"/>
                </a:cxn>
                <a:cxn ang="0">
                  <a:pos x="294" y="380"/>
                </a:cxn>
                <a:cxn ang="0">
                  <a:pos x="195" y="392"/>
                </a:cxn>
                <a:cxn ang="0">
                  <a:pos x="131" y="403"/>
                </a:cxn>
                <a:cxn ang="0">
                  <a:pos x="43" y="415"/>
                </a:cxn>
                <a:cxn ang="0">
                  <a:pos x="9" y="403"/>
                </a:cxn>
                <a:cxn ang="0">
                  <a:pos x="53" y="380"/>
                </a:cxn>
                <a:cxn ang="0">
                  <a:pos x="64" y="360"/>
                </a:cxn>
                <a:cxn ang="0">
                  <a:pos x="108" y="327"/>
                </a:cxn>
                <a:cxn ang="0">
                  <a:pos x="152" y="305"/>
                </a:cxn>
                <a:cxn ang="0">
                  <a:pos x="184" y="316"/>
                </a:cxn>
                <a:cxn ang="0">
                  <a:pos x="228" y="305"/>
                </a:cxn>
                <a:cxn ang="0">
                  <a:pos x="251" y="293"/>
                </a:cxn>
                <a:cxn ang="0">
                  <a:pos x="283" y="272"/>
                </a:cxn>
                <a:cxn ang="0">
                  <a:pos x="306" y="272"/>
                </a:cxn>
                <a:cxn ang="0">
                  <a:pos x="306" y="250"/>
                </a:cxn>
                <a:cxn ang="0">
                  <a:pos x="315" y="229"/>
                </a:cxn>
                <a:cxn ang="0">
                  <a:pos x="338" y="197"/>
                </a:cxn>
                <a:cxn ang="0">
                  <a:pos x="349" y="153"/>
                </a:cxn>
                <a:cxn ang="0">
                  <a:pos x="370" y="142"/>
                </a:cxn>
                <a:cxn ang="0">
                  <a:pos x="403" y="98"/>
                </a:cxn>
                <a:cxn ang="0">
                  <a:pos x="425" y="87"/>
                </a:cxn>
                <a:cxn ang="0">
                  <a:pos x="446" y="54"/>
                </a:cxn>
                <a:cxn ang="0">
                  <a:pos x="458" y="11"/>
                </a:cxn>
                <a:cxn ang="0">
                  <a:pos x="490" y="22"/>
                </a:cxn>
                <a:cxn ang="0">
                  <a:pos x="524" y="11"/>
                </a:cxn>
              </a:cxnLst>
              <a:rect l="0" t="0" r="r" b="b"/>
              <a:pathLst>
                <a:path w="754" h="416">
                  <a:moveTo>
                    <a:pt x="524" y="11"/>
                  </a:moveTo>
                  <a:lnTo>
                    <a:pt x="534" y="11"/>
                  </a:lnTo>
                  <a:lnTo>
                    <a:pt x="545" y="11"/>
                  </a:lnTo>
                  <a:lnTo>
                    <a:pt x="545" y="22"/>
                  </a:lnTo>
                  <a:lnTo>
                    <a:pt x="545" y="32"/>
                  </a:lnTo>
                  <a:lnTo>
                    <a:pt x="557" y="32"/>
                  </a:lnTo>
                  <a:lnTo>
                    <a:pt x="568" y="32"/>
                  </a:lnTo>
                  <a:lnTo>
                    <a:pt x="578" y="43"/>
                  </a:lnTo>
                  <a:lnTo>
                    <a:pt x="589" y="43"/>
                  </a:lnTo>
                  <a:lnTo>
                    <a:pt x="589" y="54"/>
                  </a:lnTo>
                  <a:lnTo>
                    <a:pt x="600" y="54"/>
                  </a:lnTo>
                  <a:lnTo>
                    <a:pt x="600" y="66"/>
                  </a:lnTo>
                  <a:lnTo>
                    <a:pt x="600" y="75"/>
                  </a:lnTo>
                  <a:lnTo>
                    <a:pt x="589" y="75"/>
                  </a:lnTo>
                  <a:lnTo>
                    <a:pt x="589" y="87"/>
                  </a:lnTo>
                  <a:lnTo>
                    <a:pt x="589" y="75"/>
                  </a:lnTo>
                  <a:lnTo>
                    <a:pt x="578" y="87"/>
                  </a:lnTo>
                  <a:lnTo>
                    <a:pt x="578" y="98"/>
                  </a:lnTo>
                  <a:lnTo>
                    <a:pt x="578" y="109"/>
                  </a:lnTo>
                  <a:lnTo>
                    <a:pt x="578" y="119"/>
                  </a:lnTo>
                  <a:lnTo>
                    <a:pt x="589" y="119"/>
                  </a:lnTo>
                  <a:lnTo>
                    <a:pt x="600" y="109"/>
                  </a:lnTo>
                  <a:lnTo>
                    <a:pt x="612" y="119"/>
                  </a:lnTo>
                  <a:lnTo>
                    <a:pt x="621" y="130"/>
                  </a:lnTo>
                  <a:lnTo>
                    <a:pt x="656" y="130"/>
                  </a:lnTo>
                  <a:lnTo>
                    <a:pt x="656" y="142"/>
                  </a:lnTo>
                  <a:lnTo>
                    <a:pt x="656" y="153"/>
                  </a:lnTo>
                  <a:lnTo>
                    <a:pt x="665" y="142"/>
                  </a:lnTo>
                  <a:lnTo>
                    <a:pt x="676" y="153"/>
                  </a:lnTo>
                  <a:lnTo>
                    <a:pt x="688" y="153"/>
                  </a:lnTo>
                  <a:lnTo>
                    <a:pt x="688" y="162"/>
                  </a:lnTo>
                  <a:lnTo>
                    <a:pt x="688" y="174"/>
                  </a:lnTo>
                  <a:lnTo>
                    <a:pt x="688" y="185"/>
                  </a:lnTo>
                  <a:lnTo>
                    <a:pt x="676" y="185"/>
                  </a:lnTo>
                  <a:lnTo>
                    <a:pt x="665" y="174"/>
                  </a:lnTo>
                  <a:lnTo>
                    <a:pt x="656" y="174"/>
                  </a:lnTo>
                  <a:lnTo>
                    <a:pt x="644" y="162"/>
                  </a:lnTo>
                  <a:lnTo>
                    <a:pt x="633" y="162"/>
                  </a:lnTo>
                  <a:lnTo>
                    <a:pt x="644" y="174"/>
                  </a:lnTo>
                  <a:lnTo>
                    <a:pt x="656" y="174"/>
                  </a:lnTo>
                  <a:lnTo>
                    <a:pt x="665" y="197"/>
                  </a:lnTo>
                  <a:lnTo>
                    <a:pt x="688" y="197"/>
                  </a:lnTo>
                  <a:lnTo>
                    <a:pt x="688" y="206"/>
                  </a:lnTo>
                  <a:lnTo>
                    <a:pt x="676" y="206"/>
                  </a:lnTo>
                  <a:lnTo>
                    <a:pt x="688" y="206"/>
                  </a:lnTo>
                  <a:lnTo>
                    <a:pt x="699" y="217"/>
                  </a:lnTo>
                  <a:lnTo>
                    <a:pt x="699" y="229"/>
                  </a:lnTo>
                  <a:lnTo>
                    <a:pt x="699" y="217"/>
                  </a:lnTo>
                  <a:lnTo>
                    <a:pt x="676" y="206"/>
                  </a:lnTo>
                  <a:lnTo>
                    <a:pt x="676" y="217"/>
                  </a:lnTo>
                  <a:lnTo>
                    <a:pt x="688" y="217"/>
                  </a:lnTo>
                  <a:lnTo>
                    <a:pt x="688" y="229"/>
                  </a:lnTo>
                  <a:lnTo>
                    <a:pt x="688" y="240"/>
                  </a:lnTo>
                  <a:lnTo>
                    <a:pt x="665" y="217"/>
                  </a:lnTo>
                  <a:lnTo>
                    <a:pt x="656" y="217"/>
                  </a:lnTo>
                  <a:lnTo>
                    <a:pt x="665" y="229"/>
                  </a:lnTo>
                  <a:lnTo>
                    <a:pt x="676" y="240"/>
                  </a:lnTo>
                  <a:lnTo>
                    <a:pt x="688" y="240"/>
                  </a:lnTo>
                  <a:lnTo>
                    <a:pt x="688" y="250"/>
                  </a:lnTo>
                  <a:lnTo>
                    <a:pt x="699" y="250"/>
                  </a:lnTo>
                  <a:lnTo>
                    <a:pt x="699" y="240"/>
                  </a:lnTo>
                  <a:lnTo>
                    <a:pt x="709" y="250"/>
                  </a:lnTo>
                  <a:lnTo>
                    <a:pt x="699" y="250"/>
                  </a:lnTo>
                  <a:lnTo>
                    <a:pt x="709" y="250"/>
                  </a:lnTo>
                  <a:lnTo>
                    <a:pt x="709" y="261"/>
                  </a:lnTo>
                  <a:lnTo>
                    <a:pt x="699" y="272"/>
                  </a:lnTo>
                  <a:lnTo>
                    <a:pt x="688" y="261"/>
                  </a:lnTo>
                  <a:lnTo>
                    <a:pt x="676" y="250"/>
                  </a:lnTo>
                  <a:lnTo>
                    <a:pt x="676" y="261"/>
                  </a:lnTo>
                  <a:lnTo>
                    <a:pt x="676" y="250"/>
                  </a:lnTo>
                  <a:lnTo>
                    <a:pt x="665" y="240"/>
                  </a:lnTo>
                  <a:lnTo>
                    <a:pt x="656" y="250"/>
                  </a:lnTo>
                  <a:lnTo>
                    <a:pt x="656" y="240"/>
                  </a:lnTo>
                  <a:lnTo>
                    <a:pt x="644" y="240"/>
                  </a:lnTo>
                  <a:lnTo>
                    <a:pt x="644" y="250"/>
                  </a:lnTo>
                  <a:lnTo>
                    <a:pt x="656" y="250"/>
                  </a:lnTo>
                  <a:lnTo>
                    <a:pt x="665" y="250"/>
                  </a:lnTo>
                  <a:lnTo>
                    <a:pt x="665" y="261"/>
                  </a:lnTo>
                  <a:lnTo>
                    <a:pt x="676" y="261"/>
                  </a:lnTo>
                  <a:lnTo>
                    <a:pt x="676" y="272"/>
                  </a:lnTo>
                  <a:lnTo>
                    <a:pt x="688" y="272"/>
                  </a:lnTo>
                  <a:lnTo>
                    <a:pt x="688" y="284"/>
                  </a:lnTo>
                  <a:lnTo>
                    <a:pt x="688" y="272"/>
                  </a:lnTo>
                  <a:lnTo>
                    <a:pt x="688" y="284"/>
                  </a:lnTo>
                  <a:lnTo>
                    <a:pt x="688" y="293"/>
                  </a:lnTo>
                  <a:lnTo>
                    <a:pt x="688" y="284"/>
                  </a:lnTo>
                  <a:lnTo>
                    <a:pt x="699" y="284"/>
                  </a:lnTo>
                  <a:lnTo>
                    <a:pt x="699" y="272"/>
                  </a:lnTo>
                  <a:lnTo>
                    <a:pt x="709" y="284"/>
                  </a:lnTo>
                  <a:lnTo>
                    <a:pt x="699" y="284"/>
                  </a:lnTo>
                  <a:lnTo>
                    <a:pt x="709" y="284"/>
                  </a:lnTo>
                  <a:lnTo>
                    <a:pt x="709" y="272"/>
                  </a:lnTo>
                  <a:lnTo>
                    <a:pt x="720" y="272"/>
                  </a:lnTo>
                  <a:lnTo>
                    <a:pt x="743" y="272"/>
                  </a:lnTo>
                  <a:lnTo>
                    <a:pt x="753" y="305"/>
                  </a:lnTo>
                  <a:lnTo>
                    <a:pt x="743" y="293"/>
                  </a:lnTo>
                  <a:lnTo>
                    <a:pt x="743" y="316"/>
                  </a:lnTo>
                  <a:lnTo>
                    <a:pt x="743" y="305"/>
                  </a:lnTo>
                  <a:lnTo>
                    <a:pt x="743" y="316"/>
                  </a:lnTo>
                  <a:lnTo>
                    <a:pt x="732" y="316"/>
                  </a:lnTo>
                  <a:lnTo>
                    <a:pt x="709" y="316"/>
                  </a:lnTo>
                  <a:lnTo>
                    <a:pt x="699" y="316"/>
                  </a:lnTo>
                  <a:lnTo>
                    <a:pt x="688" y="327"/>
                  </a:lnTo>
                  <a:lnTo>
                    <a:pt x="656" y="327"/>
                  </a:lnTo>
                  <a:lnTo>
                    <a:pt x="633" y="337"/>
                  </a:lnTo>
                  <a:lnTo>
                    <a:pt x="621" y="337"/>
                  </a:lnTo>
                  <a:lnTo>
                    <a:pt x="578" y="337"/>
                  </a:lnTo>
                  <a:lnTo>
                    <a:pt x="557" y="348"/>
                  </a:lnTo>
                  <a:lnTo>
                    <a:pt x="545" y="348"/>
                  </a:lnTo>
                  <a:lnTo>
                    <a:pt x="524" y="348"/>
                  </a:lnTo>
                  <a:lnTo>
                    <a:pt x="502" y="360"/>
                  </a:lnTo>
                  <a:lnTo>
                    <a:pt x="481" y="360"/>
                  </a:lnTo>
                  <a:lnTo>
                    <a:pt x="469" y="360"/>
                  </a:lnTo>
                  <a:lnTo>
                    <a:pt x="437" y="360"/>
                  </a:lnTo>
                  <a:lnTo>
                    <a:pt x="437" y="371"/>
                  </a:lnTo>
                  <a:lnTo>
                    <a:pt x="403" y="371"/>
                  </a:lnTo>
                  <a:lnTo>
                    <a:pt x="382" y="371"/>
                  </a:lnTo>
                  <a:lnTo>
                    <a:pt x="349" y="380"/>
                  </a:lnTo>
                  <a:lnTo>
                    <a:pt x="315" y="380"/>
                  </a:lnTo>
                  <a:lnTo>
                    <a:pt x="294" y="380"/>
                  </a:lnTo>
                  <a:lnTo>
                    <a:pt x="271" y="380"/>
                  </a:lnTo>
                  <a:lnTo>
                    <a:pt x="271" y="392"/>
                  </a:lnTo>
                  <a:lnTo>
                    <a:pt x="228" y="392"/>
                  </a:lnTo>
                  <a:lnTo>
                    <a:pt x="195" y="392"/>
                  </a:lnTo>
                  <a:lnTo>
                    <a:pt x="174" y="392"/>
                  </a:lnTo>
                  <a:lnTo>
                    <a:pt x="163" y="392"/>
                  </a:lnTo>
                  <a:lnTo>
                    <a:pt x="140" y="403"/>
                  </a:lnTo>
                  <a:lnTo>
                    <a:pt x="131" y="403"/>
                  </a:lnTo>
                  <a:lnTo>
                    <a:pt x="96" y="403"/>
                  </a:lnTo>
                  <a:lnTo>
                    <a:pt x="76" y="403"/>
                  </a:lnTo>
                  <a:lnTo>
                    <a:pt x="64" y="415"/>
                  </a:lnTo>
                  <a:lnTo>
                    <a:pt x="43" y="415"/>
                  </a:lnTo>
                  <a:lnTo>
                    <a:pt x="32" y="415"/>
                  </a:lnTo>
                  <a:lnTo>
                    <a:pt x="20" y="415"/>
                  </a:lnTo>
                  <a:lnTo>
                    <a:pt x="0" y="415"/>
                  </a:lnTo>
                  <a:lnTo>
                    <a:pt x="9" y="403"/>
                  </a:lnTo>
                  <a:lnTo>
                    <a:pt x="20" y="403"/>
                  </a:lnTo>
                  <a:lnTo>
                    <a:pt x="32" y="403"/>
                  </a:lnTo>
                  <a:lnTo>
                    <a:pt x="43" y="392"/>
                  </a:lnTo>
                  <a:lnTo>
                    <a:pt x="53" y="380"/>
                  </a:lnTo>
                  <a:lnTo>
                    <a:pt x="64" y="380"/>
                  </a:lnTo>
                  <a:lnTo>
                    <a:pt x="64" y="371"/>
                  </a:lnTo>
                  <a:lnTo>
                    <a:pt x="76" y="371"/>
                  </a:lnTo>
                  <a:lnTo>
                    <a:pt x="64" y="360"/>
                  </a:lnTo>
                  <a:lnTo>
                    <a:pt x="76" y="360"/>
                  </a:lnTo>
                  <a:lnTo>
                    <a:pt x="87" y="348"/>
                  </a:lnTo>
                  <a:lnTo>
                    <a:pt x="96" y="327"/>
                  </a:lnTo>
                  <a:lnTo>
                    <a:pt x="108" y="327"/>
                  </a:lnTo>
                  <a:lnTo>
                    <a:pt x="119" y="316"/>
                  </a:lnTo>
                  <a:lnTo>
                    <a:pt x="152" y="284"/>
                  </a:lnTo>
                  <a:lnTo>
                    <a:pt x="152" y="293"/>
                  </a:lnTo>
                  <a:lnTo>
                    <a:pt x="152" y="305"/>
                  </a:lnTo>
                  <a:lnTo>
                    <a:pt x="163" y="305"/>
                  </a:lnTo>
                  <a:lnTo>
                    <a:pt x="163" y="316"/>
                  </a:lnTo>
                  <a:lnTo>
                    <a:pt x="174" y="316"/>
                  </a:lnTo>
                  <a:lnTo>
                    <a:pt x="184" y="316"/>
                  </a:lnTo>
                  <a:lnTo>
                    <a:pt x="195" y="316"/>
                  </a:lnTo>
                  <a:lnTo>
                    <a:pt x="207" y="305"/>
                  </a:lnTo>
                  <a:lnTo>
                    <a:pt x="218" y="305"/>
                  </a:lnTo>
                  <a:lnTo>
                    <a:pt x="228" y="305"/>
                  </a:lnTo>
                  <a:lnTo>
                    <a:pt x="239" y="305"/>
                  </a:lnTo>
                  <a:lnTo>
                    <a:pt x="251" y="293"/>
                  </a:lnTo>
                  <a:lnTo>
                    <a:pt x="251" y="305"/>
                  </a:lnTo>
                  <a:lnTo>
                    <a:pt x="251" y="293"/>
                  </a:lnTo>
                  <a:lnTo>
                    <a:pt x="262" y="293"/>
                  </a:lnTo>
                  <a:lnTo>
                    <a:pt x="262" y="284"/>
                  </a:lnTo>
                  <a:lnTo>
                    <a:pt x="271" y="284"/>
                  </a:lnTo>
                  <a:lnTo>
                    <a:pt x="283" y="272"/>
                  </a:lnTo>
                  <a:lnTo>
                    <a:pt x="294" y="272"/>
                  </a:lnTo>
                  <a:lnTo>
                    <a:pt x="294" y="284"/>
                  </a:lnTo>
                  <a:lnTo>
                    <a:pt x="294" y="272"/>
                  </a:lnTo>
                  <a:lnTo>
                    <a:pt x="306" y="272"/>
                  </a:lnTo>
                  <a:lnTo>
                    <a:pt x="315" y="261"/>
                  </a:lnTo>
                  <a:lnTo>
                    <a:pt x="306" y="261"/>
                  </a:lnTo>
                  <a:lnTo>
                    <a:pt x="315" y="250"/>
                  </a:lnTo>
                  <a:lnTo>
                    <a:pt x="306" y="250"/>
                  </a:lnTo>
                  <a:lnTo>
                    <a:pt x="306" y="240"/>
                  </a:lnTo>
                  <a:lnTo>
                    <a:pt x="315" y="240"/>
                  </a:lnTo>
                  <a:lnTo>
                    <a:pt x="306" y="240"/>
                  </a:lnTo>
                  <a:lnTo>
                    <a:pt x="315" y="229"/>
                  </a:lnTo>
                  <a:lnTo>
                    <a:pt x="315" y="217"/>
                  </a:lnTo>
                  <a:lnTo>
                    <a:pt x="327" y="217"/>
                  </a:lnTo>
                  <a:lnTo>
                    <a:pt x="327" y="206"/>
                  </a:lnTo>
                  <a:lnTo>
                    <a:pt x="338" y="197"/>
                  </a:lnTo>
                  <a:lnTo>
                    <a:pt x="338" y="185"/>
                  </a:lnTo>
                  <a:lnTo>
                    <a:pt x="338" y="174"/>
                  </a:lnTo>
                  <a:lnTo>
                    <a:pt x="349" y="162"/>
                  </a:lnTo>
                  <a:lnTo>
                    <a:pt x="349" y="153"/>
                  </a:lnTo>
                  <a:lnTo>
                    <a:pt x="349" y="142"/>
                  </a:lnTo>
                  <a:lnTo>
                    <a:pt x="349" y="130"/>
                  </a:lnTo>
                  <a:lnTo>
                    <a:pt x="359" y="130"/>
                  </a:lnTo>
                  <a:lnTo>
                    <a:pt x="370" y="142"/>
                  </a:lnTo>
                  <a:lnTo>
                    <a:pt x="393" y="142"/>
                  </a:lnTo>
                  <a:lnTo>
                    <a:pt x="393" y="130"/>
                  </a:lnTo>
                  <a:lnTo>
                    <a:pt x="403" y="109"/>
                  </a:lnTo>
                  <a:lnTo>
                    <a:pt x="403" y="98"/>
                  </a:lnTo>
                  <a:lnTo>
                    <a:pt x="403" y="87"/>
                  </a:lnTo>
                  <a:lnTo>
                    <a:pt x="414" y="87"/>
                  </a:lnTo>
                  <a:lnTo>
                    <a:pt x="425" y="98"/>
                  </a:lnTo>
                  <a:lnTo>
                    <a:pt x="425" y="87"/>
                  </a:lnTo>
                  <a:lnTo>
                    <a:pt x="425" y="75"/>
                  </a:lnTo>
                  <a:lnTo>
                    <a:pt x="437" y="75"/>
                  </a:lnTo>
                  <a:lnTo>
                    <a:pt x="446" y="66"/>
                  </a:lnTo>
                  <a:lnTo>
                    <a:pt x="446" y="54"/>
                  </a:lnTo>
                  <a:lnTo>
                    <a:pt x="458" y="43"/>
                  </a:lnTo>
                  <a:lnTo>
                    <a:pt x="458" y="32"/>
                  </a:lnTo>
                  <a:lnTo>
                    <a:pt x="458" y="22"/>
                  </a:lnTo>
                  <a:lnTo>
                    <a:pt x="458" y="11"/>
                  </a:lnTo>
                  <a:lnTo>
                    <a:pt x="458" y="0"/>
                  </a:lnTo>
                  <a:lnTo>
                    <a:pt x="469" y="0"/>
                  </a:lnTo>
                  <a:lnTo>
                    <a:pt x="469" y="11"/>
                  </a:lnTo>
                  <a:lnTo>
                    <a:pt x="490" y="22"/>
                  </a:lnTo>
                  <a:lnTo>
                    <a:pt x="513" y="32"/>
                  </a:lnTo>
                  <a:lnTo>
                    <a:pt x="513" y="22"/>
                  </a:lnTo>
                  <a:lnTo>
                    <a:pt x="524" y="22"/>
                  </a:lnTo>
                  <a:lnTo>
                    <a:pt x="524" y="11"/>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4" name="Freeform 43"/>
            <p:cNvSpPr>
              <a:spLocks/>
            </p:cNvSpPr>
            <p:nvPr/>
          </p:nvSpPr>
          <p:spPr bwMode="auto">
            <a:xfrm>
              <a:off x="4732" y="2138"/>
              <a:ext cx="31" cy="35"/>
            </a:xfrm>
            <a:custGeom>
              <a:avLst/>
              <a:gdLst/>
              <a:ahLst/>
              <a:cxnLst>
                <a:cxn ang="0">
                  <a:pos x="0" y="11"/>
                </a:cxn>
                <a:cxn ang="0">
                  <a:pos x="0" y="0"/>
                </a:cxn>
                <a:cxn ang="0">
                  <a:pos x="15" y="11"/>
                </a:cxn>
                <a:cxn ang="0">
                  <a:pos x="30" y="11"/>
                </a:cxn>
                <a:cxn ang="0">
                  <a:pos x="15" y="34"/>
                </a:cxn>
                <a:cxn ang="0">
                  <a:pos x="15" y="22"/>
                </a:cxn>
                <a:cxn ang="0">
                  <a:pos x="0" y="22"/>
                </a:cxn>
                <a:cxn ang="0">
                  <a:pos x="0" y="11"/>
                </a:cxn>
              </a:cxnLst>
              <a:rect l="0" t="0" r="r" b="b"/>
              <a:pathLst>
                <a:path w="31" h="35">
                  <a:moveTo>
                    <a:pt x="0" y="11"/>
                  </a:moveTo>
                  <a:lnTo>
                    <a:pt x="0" y="0"/>
                  </a:lnTo>
                  <a:lnTo>
                    <a:pt x="15" y="11"/>
                  </a:lnTo>
                  <a:lnTo>
                    <a:pt x="30" y="11"/>
                  </a:lnTo>
                  <a:lnTo>
                    <a:pt x="15" y="34"/>
                  </a:lnTo>
                  <a:lnTo>
                    <a:pt x="15" y="22"/>
                  </a:lnTo>
                  <a:lnTo>
                    <a:pt x="0" y="22"/>
                  </a:lnTo>
                  <a:lnTo>
                    <a:pt x="0" y="11"/>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5" name="Freeform 44"/>
            <p:cNvSpPr>
              <a:spLocks/>
            </p:cNvSpPr>
            <p:nvPr/>
          </p:nvSpPr>
          <p:spPr bwMode="auto">
            <a:xfrm>
              <a:off x="2335" y="2150"/>
              <a:ext cx="722" cy="383"/>
            </a:xfrm>
            <a:custGeom>
              <a:avLst/>
              <a:gdLst/>
              <a:ahLst/>
              <a:cxnLst>
                <a:cxn ang="0">
                  <a:pos x="87" y="0"/>
                </a:cxn>
                <a:cxn ang="0">
                  <a:pos x="195" y="11"/>
                </a:cxn>
                <a:cxn ang="0">
                  <a:pos x="294" y="11"/>
                </a:cxn>
                <a:cxn ang="0">
                  <a:pos x="338" y="11"/>
                </a:cxn>
                <a:cxn ang="0">
                  <a:pos x="382" y="11"/>
                </a:cxn>
                <a:cxn ang="0">
                  <a:pos x="426" y="11"/>
                </a:cxn>
                <a:cxn ang="0">
                  <a:pos x="502" y="22"/>
                </a:cxn>
                <a:cxn ang="0">
                  <a:pos x="545" y="22"/>
                </a:cxn>
                <a:cxn ang="0">
                  <a:pos x="589" y="22"/>
                </a:cxn>
                <a:cxn ang="0">
                  <a:pos x="656" y="22"/>
                </a:cxn>
                <a:cxn ang="0">
                  <a:pos x="667" y="32"/>
                </a:cxn>
                <a:cxn ang="0">
                  <a:pos x="688" y="32"/>
                </a:cxn>
                <a:cxn ang="0">
                  <a:pos x="688" y="43"/>
                </a:cxn>
                <a:cxn ang="0">
                  <a:pos x="700" y="55"/>
                </a:cxn>
                <a:cxn ang="0">
                  <a:pos x="677" y="66"/>
                </a:cxn>
                <a:cxn ang="0">
                  <a:pos x="688" y="76"/>
                </a:cxn>
                <a:cxn ang="0">
                  <a:pos x="700" y="98"/>
                </a:cxn>
                <a:cxn ang="0">
                  <a:pos x="711" y="119"/>
                </a:cxn>
                <a:cxn ang="0">
                  <a:pos x="721" y="131"/>
                </a:cxn>
                <a:cxn ang="0">
                  <a:pos x="721" y="174"/>
                </a:cxn>
                <a:cxn ang="0">
                  <a:pos x="721" y="218"/>
                </a:cxn>
                <a:cxn ang="0">
                  <a:pos x="721" y="262"/>
                </a:cxn>
                <a:cxn ang="0">
                  <a:pos x="721" y="338"/>
                </a:cxn>
                <a:cxn ang="0">
                  <a:pos x="721" y="382"/>
                </a:cxn>
                <a:cxn ang="0">
                  <a:pos x="677" y="382"/>
                </a:cxn>
                <a:cxn ang="0">
                  <a:pos x="633" y="382"/>
                </a:cxn>
                <a:cxn ang="0">
                  <a:pos x="589" y="382"/>
                </a:cxn>
                <a:cxn ang="0">
                  <a:pos x="513" y="382"/>
                </a:cxn>
                <a:cxn ang="0">
                  <a:pos x="448" y="382"/>
                </a:cxn>
                <a:cxn ang="0">
                  <a:pos x="382" y="382"/>
                </a:cxn>
                <a:cxn ang="0">
                  <a:pos x="338" y="382"/>
                </a:cxn>
                <a:cxn ang="0">
                  <a:pos x="251" y="372"/>
                </a:cxn>
                <a:cxn ang="0">
                  <a:pos x="195" y="372"/>
                </a:cxn>
                <a:cxn ang="0">
                  <a:pos x="131" y="372"/>
                </a:cxn>
                <a:cxn ang="0">
                  <a:pos x="98" y="372"/>
                </a:cxn>
                <a:cxn ang="0">
                  <a:pos x="0" y="361"/>
                </a:cxn>
                <a:cxn ang="0">
                  <a:pos x="0" y="285"/>
                </a:cxn>
                <a:cxn ang="0">
                  <a:pos x="11" y="207"/>
                </a:cxn>
                <a:cxn ang="0">
                  <a:pos x="11" y="153"/>
                </a:cxn>
                <a:cxn ang="0">
                  <a:pos x="11" y="98"/>
                </a:cxn>
                <a:cxn ang="0">
                  <a:pos x="20" y="0"/>
                </a:cxn>
              </a:cxnLst>
              <a:rect l="0" t="0" r="r" b="b"/>
              <a:pathLst>
                <a:path w="722" h="383">
                  <a:moveTo>
                    <a:pt x="20" y="0"/>
                  </a:moveTo>
                  <a:lnTo>
                    <a:pt x="87" y="0"/>
                  </a:lnTo>
                  <a:lnTo>
                    <a:pt x="142" y="0"/>
                  </a:lnTo>
                  <a:lnTo>
                    <a:pt x="195" y="11"/>
                  </a:lnTo>
                  <a:lnTo>
                    <a:pt x="251" y="11"/>
                  </a:lnTo>
                  <a:lnTo>
                    <a:pt x="294" y="11"/>
                  </a:lnTo>
                  <a:lnTo>
                    <a:pt x="306" y="11"/>
                  </a:lnTo>
                  <a:lnTo>
                    <a:pt x="338" y="11"/>
                  </a:lnTo>
                  <a:lnTo>
                    <a:pt x="361" y="11"/>
                  </a:lnTo>
                  <a:lnTo>
                    <a:pt x="382" y="11"/>
                  </a:lnTo>
                  <a:lnTo>
                    <a:pt x="414" y="11"/>
                  </a:lnTo>
                  <a:lnTo>
                    <a:pt x="426" y="11"/>
                  </a:lnTo>
                  <a:lnTo>
                    <a:pt x="469" y="11"/>
                  </a:lnTo>
                  <a:lnTo>
                    <a:pt x="502" y="22"/>
                  </a:lnTo>
                  <a:lnTo>
                    <a:pt x="513" y="22"/>
                  </a:lnTo>
                  <a:lnTo>
                    <a:pt x="545" y="22"/>
                  </a:lnTo>
                  <a:lnTo>
                    <a:pt x="568" y="22"/>
                  </a:lnTo>
                  <a:lnTo>
                    <a:pt x="589" y="22"/>
                  </a:lnTo>
                  <a:lnTo>
                    <a:pt x="612" y="22"/>
                  </a:lnTo>
                  <a:lnTo>
                    <a:pt x="656" y="22"/>
                  </a:lnTo>
                  <a:lnTo>
                    <a:pt x="667" y="22"/>
                  </a:lnTo>
                  <a:lnTo>
                    <a:pt x="667" y="32"/>
                  </a:lnTo>
                  <a:lnTo>
                    <a:pt x="677" y="32"/>
                  </a:lnTo>
                  <a:lnTo>
                    <a:pt x="688" y="32"/>
                  </a:lnTo>
                  <a:lnTo>
                    <a:pt x="700" y="43"/>
                  </a:lnTo>
                  <a:lnTo>
                    <a:pt x="688" y="43"/>
                  </a:lnTo>
                  <a:lnTo>
                    <a:pt x="700" y="43"/>
                  </a:lnTo>
                  <a:lnTo>
                    <a:pt x="700" y="55"/>
                  </a:lnTo>
                  <a:lnTo>
                    <a:pt x="688" y="55"/>
                  </a:lnTo>
                  <a:lnTo>
                    <a:pt x="677" y="66"/>
                  </a:lnTo>
                  <a:lnTo>
                    <a:pt x="677" y="76"/>
                  </a:lnTo>
                  <a:lnTo>
                    <a:pt x="688" y="76"/>
                  </a:lnTo>
                  <a:lnTo>
                    <a:pt x="688" y="87"/>
                  </a:lnTo>
                  <a:lnTo>
                    <a:pt x="700" y="98"/>
                  </a:lnTo>
                  <a:lnTo>
                    <a:pt x="700" y="110"/>
                  </a:lnTo>
                  <a:lnTo>
                    <a:pt x="711" y="119"/>
                  </a:lnTo>
                  <a:lnTo>
                    <a:pt x="721" y="119"/>
                  </a:lnTo>
                  <a:lnTo>
                    <a:pt x="721" y="131"/>
                  </a:lnTo>
                  <a:lnTo>
                    <a:pt x="721" y="163"/>
                  </a:lnTo>
                  <a:lnTo>
                    <a:pt x="721" y="174"/>
                  </a:lnTo>
                  <a:lnTo>
                    <a:pt x="721" y="207"/>
                  </a:lnTo>
                  <a:lnTo>
                    <a:pt x="721" y="218"/>
                  </a:lnTo>
                  <a:lnTo>
                    <a:pt x="721" y="250"/>
                  </a:lnTo>
                  <a:lnTo>
                    <a:pt x="721" y="262"/>
                  </a:lnTo>
                  <a:lnTo>
                    <a:pt x="721" y="305"/>
                  </a:lnTo>
                  <a:lnTo>
                    <a:pt x="721" y="338"/>
                  </a:lnTo>
                  <a:lnTo>
                    <a:pt x="721" y="349"/>
                  </a:lnTo>
                  <a:lnTo>
                    <a:pt x="721" y="382"/>
                  </a:lnTo>
                  <a:lnTo>
                    <a:pt x="688" y="382"/>
                  </a:lnTo>
                  <a:lnTo>
                    <a:pt x="677" y="382"/>
                  </a:lnTo>
                  <a:lnTo>
                    <a:pt x="644" y="382"/>
                  </a:lnTo>
                  <a:lnTo>
                    <a:pt x="633" y="382"/>
                  </a:lnTo>
                  <a:lnTo>
                    <a:pt x="612" y="382"/>
                  </a:lnTo>
                  <a:lnTo>
                    <a:pt x="589" y="382"/>
                  </a:lnTo>
                  <a:lnTo>
                    <a:pt x="536" y="382"/>
                  </a:lnTo>
                  <a:lnTo>
                    <a:pt x="513" y="382"/>
                  </a:lnTo>
                  <a:lnTo>
                    <a:pt x="481" y="382"/>
                  </a:lnTo>
                  <a:lnTo>
                    <a:pt x="448" y="382"/>
                  </a:lnTo>
                  <a:lnTo>
                    <a:pt x="414" y="382"/>
                  </a:lnTo>
                  <a:lnTo>
                    <a:pt x="382" y="382"/>
                  </a:lnTo>
                  <a:lnTo>
                    <a:pt x="361" y="382"/>
                  </a:lnTo>
                  <a:lnTo>
                    <a:pt x="338" y="382"/>
                  </a:lnTo>
                  <a:lnTo>
                    <a:pt x="294" y="382"/>
                  </a:lnTo>
                  <a:lnTo>
                    <a:pt x="251" y="372"/>
                  </a:lnTo>
                  <a:lnTo>
                    <a:pt x="239" y="372"/>
                  </a:lnTo>
                  <a:lnTo>
                    <a:pt x="195" y="372"/>
                  </a:lnTo>
                  <a:lnTo>
                    <a:pt x="186" y="372"/>
                  </a:lnTo>
                  <a:lnTo>
                    <a:pt x="131" y="372"/>
                  </a:lnTo>
                  <a:lnTo>
                    <a:pt x="108" y="372"/>
                  </a:lnTo>
                  <a:lnTo>
                    <a:pt x="98" y="372"/>
                  </a:lnTo>
                  <a:lnTo>
                    <a:pt x="43" y="361"/>
                  </a:lnTo>
                  <a:lnTo>
                    <a:pt x="0" y="361"/>
                  </a:lnTo>
                  <a:lnTo>
                    <a:pt x="0" y="317"/>
                  </a:lnTo>
                  <a:lnTo>
                    <a:pt x="0" y="285"/>
                  </a:lnTo>
                  <a:lnTo>
                    <a:pt x="0" y="273"/>
                  </a:lnTo>
                  <a:lnTo>
                    <a:pt x="11" y="207"/>
                  </a:lnTo>
                  <a:lnTo>
                    <a:pt x="11" y="163"/>
                  </a:lnTo>
                  <a:lnTo>
                    <a:pt x="11" y="153"/>
                  </a:lnTo>
                  <a:lnTo>
                    <a:pt x="11" y="110"/>
                  </a:lnTo>
                  <a:lnTo>
                    <a:pt x="11" y="98"/>
                  </a:lnTo>
                  <a:lnTo>
                    <a:pt x="20" y="43"/>
                  </a:lnTo>
                  <a:lnTo>
                    <a:pt x="20"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6" name="Freeform 45"/>
            <p:cNvSpPr>
              <a:spLocks/>
            </p:cNvSpPr>
            <p:nvPr/>
          </p:nvSpPr>
          <p:spPr bwMode="auto">
            <a:xfrm>
              <a:off x="3573" y="2224"/>
              <a:ext cx="722" cy="352"/>
            </a:xfrm>
            <a:custGeom>
              <a:avLst/>
              <a:gdLst/>
              <a:ahLst/>
              <a:cxnLst>
                <a:cxn ang="0">
                  <a:pos x="447" y="11"/>
                </a:cxn>
                <a:cxn ang="0">
                  <a:pos x="458" y="11"/>
                </a:cxn>
                <a:cxn ang="0">
                  <a:pos x="481" y="34"/>
                </a:cxn>
                <a:cxn ang="0">
                  <a:pos x="513" y="34"/>
                </a:cxn>
                <a:cxn ang="0">
                  <a:pos x="534" y="55"/>
                </a:cxn>
                <a:cxn ang="0">
                  <a:pos x="557" y="43"/>
                </a:cxn>
                <a:cxn ang="0">
                  <a:pos x="578" y="55"/>
                </a:cxn>
                <a:cxn ang="0">
                  <a:pos x="601" y="34"/>
                </a:cxn>
                <a:cxn ang="0">
                  <a:pos x="622" y="43"/>
                </a:cxn>
                <a:cxn ang="0">
                  <a:pos x="644" y="55"/>
                </a:cxn>
                <a:cxn ang="0">
                  <a:pos x="644" y="87"/>
                </a:cxn>
                <a:cxn ang="0">
                  <a:pos x="665" y="122"/>
                </a:cxn>
                <a:cxn ang="0">
                  <a:pos x="677" y="143"/>
                </a:cxn>
                <a:cxn ang="0">
                  <a:pos x="700" y="165"/>
                </a:cxn>
                <a:cxn ang="0">
                  <a:pos x="688" y="198"/>
                </a:cxn>
                <a:cxn ang="0">
                  <a:pos x="656" y="230"/>
                </a:cxn>
                <a:cxn ang="0">
                  <a:pos x="644" y="253"/>
                </a:cxn>
                <a:cxn ang="0">
                  <a:pos x="622" y="263"/>
                </a:cxn>
                <a:cxn ang="0">
                  <a:pos x="589" y="286"/>
                </a:cxn>
                <a:cxn ang="0">
                  <a:pos x="534" y="307"/>
                </a:cxn>
                <a:cxn ang="0">
                  <a:pos x="437" y="307"/>
                </a:cxn>
                <a:cxn ang="0">
                  <a:pos x="359" y="318"/>
                </a:cxn>
                <a:cxn ang="0">
                  <a:pos x="294" y="318"/>
                </a:cxn>
                <a:cxn ang="0">
                  <a:pos x="228" y="318"/>
                </a:cxn>
                <a:cxn ang="0">
                  <a:pos x="152" y="330"/>
                </a:cxn>
                <a:cxn ang="0">
                  <a:pos x="140" y="351"/>
                </a:cxn>
                <a:cxn ang="0">
                  <a:pos x="64" y="351"/>
                </a:cxn>
                <a:cxn ang="0">
                  <a:pos x="9" y="341"/>
                </a:cxn>
                <a:cxn ang="0">
                  <a:pos x="20" y="341"/>
                </a:cxn>
                <a:cxn ang="0">
                  <a:pos x="32" y="318"/>
                </a:cxn>
                <a:cxn ang="0">
                  <a:pos x="32" y="297"/>
                </a:cxn>
                <a:cxn ang="0">
                  <a:pos x="32" y="286"/>
                </a:cxn>
                <a:cxn ang="0">
                  <a:pos x="53" y="263"/>
                </a:cxn>
                <a:cxn ang="0">
                  <a:pos x="87" y="286"/>
                </a:cxn>
                <a:cxn ang="0">
                  <a:pos x="87" y="253"/>
                </a:cxn>
                <a:cxn ang="0">
                  <a:pos x="108" y="230"/>
                </a:cxn>
                <a:cxn ang="0">
                  <a:pos x="119" y="219"/>
                </a:cxn>
                <a:cxn ang="0">
                  <a:pos x="131" y="186"/>
                </a:cxn>
                <a:cxn ang="0">
                  <a:pos x="152" y="175"/>
                </a:cxn>
                <a:cxn ang="0">
                  <a:pos x="163" y="175"/>
                </a:cxn>
                <a:cxn ang="0">
                  <a:pos x="163" y="165"/>
                </a:cxn>
                <a:cxn ang="0">
                  <a:pos x="195" y="175"/>
                </a:cxn>
                <a:cxn ang="0">
                  <a:pos x="218" y="165"/>
                </a:cxn>
                <a:cxn ang="0">
                  <a:pos x="239" y="154"/>
                </a:cxn>
                <a:cxn ang="0">
                  <a:pos x="262" y="175"/>
                </a:cxn>
                <a:cxn ang="0">
                  <a:pos x="272" y="154"/>
                </a:cxn>
                <a:cxn ang="0">
                  <a:pos x="272" y="143"/>
                </a:cxn>
                <a:cxn ang="0">
                  <a:pos x="294" y="131"/>
                </a:cxn>
                <a:cxn ang="0">
                  <a:pos x="315" y="154"/>
                </a:cxn>
                <a:cxn ang="0">
                  <a:pos x="338" y="122"/>
                </a:cxn>
                <a:cxn ang="0">
                  <a:pos x="350" y="99"/>
                </a:cxn>
                <a:cxn ang="0">
                  <a:pos x="370" y="55"/>
                </a:cxn>
                <a:cxn ang="0">
                  <a:pos x="403" y="55"/>
                </a:cxn>
                <a:cxn ang="0">
                  <a:pos x="426" y="43"/>
                </a:cxn>
                <a:cxn ang="0">
                  <a:pos x="414" y="22"/>
                </a:cxn>
                <a:cxn ang="0">
                  <a:pos x="414" y="11"/>
                </a:cxn>
              </a:cxnLst>
              <a:rect l="0" t="0" r="r" b="b"/>
              <a:pathLst>
                <a:path w="722" h="352">
                  <a:moveTo>
                    <a:pt x="426" y="0"/>
                  </a:moveTo>
                  <a:lnTo>
                    <a:pt x="437" y="0"/>
                  </a:lnTo>
                  <a:lnTo>
                    <a:pt x="447" y="11"/>
                  </a:lnTo>
                  <a:lnTo>
                    <a:pt x="447" y="0"/>
                  </a:lnTo>
                  <a:lnTo>
                    <a:pt x="458" y="0"/>
                  </a:lnTo>
                  <a:lnTo>
                    <a:pt x="458" y="11"/>
                  </a:lnTo>
                  <a:lnTo>
                    <a:pt x="469" y="11"/>
                  </a:lnTo>
                  <a:lnTo>
                    <a:pt x="481" y="22"/>
                  </a:lnTo>
                  <a:lnTo>
                    <a:pt x="481" y="34"/>
                  </a:lnTo>
                  <a:lnTo>
                    <a:pt x="490" y="34"/>
                  </a:lnTo>
                  <a:lnTo>
                    <a:pt x="502" y="34"/>
                  </a:lnTo>
                  <a:lnTo>
                    <a:pt x="513" y="34"/>
                  </a:lnTo>
                  <a:lnTo>
                    <a:pt x="525" y="34"/>
                  </a:lnTo>
                  <a:lnTo>
                    <a:pt x="525" y="43"/>
                  </a:lnTo>
                  <a:lnTo>
                    <a:pt x="534" y="55"/>
                  </a:lnTo>
                  <a:lnTo>
                    <a:pt x="545" y="55"/>
                  </a:lnTo>
                  <a:lnTo>
                    <a:pt x="545" y="43"/>
                  </a:lnTo>
                  <a:lnTo>
                    <a:pt x="557" y="43"/>
                  </a:lnTo>
                  <a:lnTo>
                    <a:pt x="568" y="43"/>
                  </a:lnTo>
                  <a:lnTo>
                    <a:pt x="568" y="55"/>
                  </a:lnTo>
                  <a:lnTo>
                    <a:pt x="578" y="55"/>
                  </a:lnTo>
                  <a:lnTo>
                    <a:pt x="578" y="43"/>
                  </a:lnTo>
                  <a:lnTo>
                    <a:pt x="589" y="43"/>
                  </a:lnTo>
                  <a:lnTo>
                    <a:pt x="601" y="34"/>
                  </a:lnTo>
                  <a:lnTo>
                    <a:pt x="612" y="34"/>
                  </a:lnTo>
                  <a:lnTo>
                    <a:pt x="612" y="43"/>
                  </a:lnTo>
                  <a:lnTo>
                    <a:pt x="622" y="43"/>
                  </a:lnTo>
                  <a:lnTo>
                    <a:pt x="622" y="55"/>
                  </a:lnTo>
                  <a:lnTo>
                    <a:pt x="633" y="55"/>
                  </a:lnTo>
                  <a:lnTo>
                    <a:pt x="644" y="55"/>
                  </a:lnTo>
                  <a:lnTo>
                    <a:pt x="644" y="66"/>
                  </a:lnTo>
                  <a:lnTo>
                    <a:pt x="644" y="78"/>
                  </a:lnTo>
                  <a:lnTo>
                    <a:pt x="644" y="87"/>
                  </a:lnTo>
                  <a:lnTo>
                    <a:pt x="644" y="99"/>
                  </a:lnTo>
                  <a:lnTo>
                    <a:pt x="656" y="110"/>
                  </a:lnTo>
                  <a:lnTo>
                    <a:pt x="665" y="122"/>
                  </a:lnTo>
                  <a:lnTo>
                    <a:pt x="656" y="122"/>
                  </a:lnTo>
                  <a:lnTo>
                    <a:pt x="665" y="131"/>
                  </a:lnTo>
                  <a:lnTo>
                    <a:pt x="677" y="143"/>
                  </a:lnTo>
                  <a:lnTo>
                    <a:pt x="688" y="154"/>
                  </a:lnTo>
                  <a:lnTo>
                    <a:pt x="700" y="154"/>
                  </a:lnTo>
                  <a:lnTo>
                    <a:pt x="700" y="165"/>
                  </a:lnTo>
                  <a:lnTo>
                    <a:pt x="709" y="165"/>
                  </a:lnTo>
                  <a:lnTo>
                    <a:pt x="721" y="165"/>
                  </a:lnTo>
                  <a:lnTo>
                    <a:pt x="688" y="198"/>
                  </a:lnTo>
                  <a:lnTo>
                    <a:pt x="677" y="209"/>
                  </a:lnTo>
                  <a:lnTo>
                    <a:pt x="665" y="209"/>
                  </a:lnTo>
                  <a:lnTo>
                    <a:pt x="656" y="230"/>
                  </a:lnTo>
                  <a:lnTo>
                    <a:pt x="644" y="242"/>
                  </a:lnTo>
                  <a:lnTo>
                    <a:pt x="633" y="242"/>
                  </a:lnTo>
                  <a:lnTo>
                    <a:pt x="644" y="253"/>
                  </a:lnTo>
                  <a:lnTo>
                    <a:pt x="633" y="253"/>
                  </a:lnTo>
                  <a:lnTo>
                    <a:pt x="633" y="263"/>
                  </a:lnTo>
                  <a:lnTo>
                    <a:pt x="622" y="263"/>
                  </a:lnTo>
                  <a:lnTo>
                    <a:pt x="612" y="274"/>
                  </a:lnTo>
                  <a:lnTo>
                    <a:pt x="601" y="286"/>
                  </a:lnTo>
                  <a:lnTo>
                    <a:pt x="589" y="286"/>
                  </a:lnTo>
                  <a:lnTo>
                    <a:pt x="578" y="286"/>
                  </a:lnTo>
                  <a:lnTo>
                    <a:pt x="568" y="297"/>
                  </a:lnTo>
                  <a:lnTo>
                    <a:pt x="534" y="307"/>
                  </a:lnTo>
                  <a:lnTo>
                    <a:pt x="513" y="307"/>
                  </a:lnTo>
                  <a:lnTo>
                    <a:pt x="458" y="307"/>
                  </a:lnTo>
                  <a:lnTo>
                    <a:pt x="437" y="307"/>
                  </a:lnTo>
                  <a:lnTo>
                    <a:pt x="403" y="307"/>
                  </a:lnTo>
                  <a:lnTo>
                    <a:pt x="393" y="318"/>
                  </a:lnTo>
                  <a:lnTo>
                    <a:pt x="359" y="318"/>
                  </a:lnTo>
                  <a:lnTo>
                    <a:pt x="338" y="318"/>
                  </a:lnTo>
                  <a:lnTo>
                    <a:pt x="315" y="318"/>
                  </a:lnTo>
                  <a:lnTo>
                    <a:pt x="294" y="318"/>
                  </a:lnTo>
                  <a:lnTo>
                    <a:pt x="283" y="318"/>
                  </a:lnTo>
                  <a:lnTo>
                    <a:pt x="262" y="318"/>
                  </a:lnTo>
                  <a:lnTo>
                    <a:pt x="228" y="318"/>
                  </a:lnTo>
                  <a:lnTo>
                    <a:pt x="207" y="330"/>
                  </a:lnTo>
                  <a:lnTo>
                    <a:pt x="175" y="330"/>
                  </a:lnTo>
                  <a:lnTo>
                    <a:pt x="152" y="330"/>
                  </a:lnTo>
                  <a:lnTo>
                    <a:pt x="131" y="330"/>
                  </a:lnTo>
                  <a:lnTo>
                    <a:pt x="140" y="341"/>
                  </a:lnTo>
                  <a:lnTo>
                    <a:pt x="140" y="351"/>
                  </a:lnTo>
                  <a:lnTo>
                    <a:pt x="97" y="351"/>
                  </a:lnTo>
                  <a:lnTo>
                    <a:pt x="87" y="351"/>
                  </a:lnTo>
                  <a:lnTo>
                    <a:pt x="64" y="351"/>
                  </a:lnTo>
                  <a:lnTo>
                    <a:pt x="9" y="351"/>
                  </a:lnTo>
                  <a:lnTo>
                    <a:pt x="0" y="351"/>
                  </a:lnTo>
                  <a:lnTo>
                    <a:pt x="9" y="341"/>
                  </a:lnTo>
                  <a:lnTo>
                    <a:pt x="9" y="351"/>
                  </a:lnTo>
                  <a:lnTo>
                    <a:pt x="20" y="351"/>
                  </a:lnTo>
                  <a:lnTo>
                    <a:pt x="20" y="341"/>
                  </a:lnTo>
                  <a:lnTo>
                    <a:pt x="20" y="330"/>
                  </a:lnTo>
                  <a:lnTo>
                    <a:pt x="20" y="318"/>
                  </a:lnTo>
                  <a:lnTo>
                    <a:pt x="32" y="318"/>
                  </a:lnTo>
                  <a:lnTo>
                    <a:pt x="20" y="318"/>
                  </a:lnTo>
                  <a:lnTo>
                    <a:pt x="32" y="307"/>
                  </a:lnTo>
                  <a:lnTo>
                    <a:pt x="32" y="297"/>
                  </a:lnTo>
                  <a:lnTo>
                    <a:pt x="20" y="297"/>
                  </a:lnTo>
                  <a:lnTo>
                    <a:pt x="20" y="286"/>
                  </a:lnTo>
                  <a:lnTo>
                    <a:pt x="32" y="286"/>
                  </a:lnTo>
                  <a:lnTo>
                    <a:pt x="32" y="274"/>
                  </a:lnTo>
                  <a:lnTo>
                    <a:pt x="43" y="263"/>
                  </a:lnTo>
                  <a:lnTo>
                    <a:pt x="53" y="263"/>
                  </a:lnTo>
                  <a:lnTo>
                    <a:pt x="64" y="274"/>
                  </a:lnTo>
                  <a:lnTo>
                    <a:pt x="76" y="274"/>
                  </a:lnTo>
                  <a:lnTo>
                    <a:pt x="87" y="286"/>
                  </a:lnTo>
                  <a:lnTo>
                    <a:pt x="97" y="274"/>
                  </a:lnTo>
                  <a:lnTo>
                    <a:pt x="87" y="263"/>
                  </a:lnTo>
                  <a:lnTo>
                    <a:pt x="87" y="253"/>
                  </a:lnTo>
                  <a:lnTo>
                    <a:pt x="87" y="242"/>
                  </a:lnTo>
                  <a:lnTo>
                    <a:pt x="97" y="242"/>
                  </a:lnTo>
                  <a:lnTo>
                    <a:pt x="108" y="230"/>
                  </a:lnTo>
                  <a:lnTo>
                    <a:pt x="119" y="230"/>
                  </a:lnTo>
                  <a:lnTo>
                    <a:pt x="131" y="219"/>
                  </a:lnTo>
                  <a:lnTo>
                    <a:pt x="119" y="219"/>
                  </a:lnTo>
                  <a:lnTo>
                    <a:pt x="119" y="209"/>
                  </a:lnTo>
                  <a:lnTo>
                    <a:pt x="119" y="198"/>
                  </a:lnTo>
                  <a:lnTo>
                    <a:pt x="131" y="186"/>
                  </a:lnTo>
                  <a:lnTo>
                    <a:pt x="140" y="186"/>
                  </a:lnTo>
                  <a:lnTo>
                    <a:pt x="140" y="175"/>
                  </a:lnTo>
                  <a:lnTo>
                    <a:pt x="152" y="175"/>
                  </a:lnTo>
                  <a:lnTo>
                    <a:pt x="163" y="175"/>
                  </a:lnTo>
                  <a:lnTo>
                    <a:pt x="163" y="186"/>
                  </a:lnTo>
                  <a:lnTo>
                    <a:pt x="163" y="175"/>
                  </a:lnTo>
                  <a:lnTo>
                    <a:pt x="175" y="175"/>
                  </a:lnTo>
                  <a:lnTo>
                    <a:pt x="163" y="175"/>
                  </a:lnTo>
                  <a:lnTo>
                    <a:pt x="163" y="165"/>
                  </a:lnTo>
                  <a:lnTo>
                    <a:pt x="175" y="175"/>
                  </a:lnTo>
                  <a:lnTo>
                    <a:pt x="184" y="165"/>
                  </a:lnTo>
                  <a:lnTo>
                    <a:pt x="195" y="175"/>
                  </a:lnTo>
                  <a:lnTo>
                    <a:pt x="207" y="175"/>
                  </a:lnTo>
                  <a:lnTo>
                    <a:pt x="218" y="186"/>
                  </a:lnTo>
                  <a:lnTo>
                    <a:pt x="218" y="165"/>
                  </a:lnTo>
                  <a:lnTo>
                    <a:pt x="228" y="165"/>
                  </a:lnTo>
                  <a:lnTo>
                    <a:pt x="239" y="165"/>
                  </a:lnTo>
                  <a:lnTo>
                    <a:pt x="239" y="154"/>
                  </a:lnTo>
                  <a:lnTo>
                    <a:pt x="251" y="165"/>
                  </a:lnTo>
                  <a:lnTo>
                    <a:pt x="262" y="165"/>
                  </a:lnTo>
                  <a:lnTo>
                    <a:pt x="262" y="175"/>
                  </a:lnTo>
                  <a:lnTo>
                    <a:pt x="262" y="165"/>
                  </a:lnTo>
                  <a:lnTo>
                    <a:pt x="272" y="165"/>
                  </a:lnTo>
                  <a:lnTo>
                    <a:pt x="272" y="154"/>
                  </a:lnTo>
                  <a:lnTo>
                    <a:pt x="272" y="143"/>
                  </a:lnTo>
                  <a:lnTo>
                    <a:pt x="283" y="143"/>
                  </a:lnTo>
                  <a:lnTo>
                    <a:pt x="272" y="143"/>
                  </a:lnTo>
                  <a:lnTo>
                    <a:pt x="283" y="143"/>
                  </a:lnTo>
                  <a:lnTo>
                    <a:pt x="283" y="131"/>
                  </a:lnTo>
                  <a:lnTo>
                    <a:pt x="294" y="131"/>
                  </a:lnTo>
                  <a:lnTo>
                    <a:pt x="294" y="143"/>
                  </a:lnTo>
                  <a:lnTo>
                    <a:pt x="306" y="154"/>
                  </a:lnTo>
                  <a:lnTo>
                    <a:pt x="315" y="154"/>
                  </a:lnTo>
                  <a:lnTo>
                    <a:pt x="327" y="143"/>
                  </a:lnTo>
                  <a:lnTo>
                    <a:pt x="327" y="131"/>
                  </a:lnTo>
                  <a:lnTo>
                    <a:pt x="338" y="122"/>
                  </a:lnTo>
                  <a:lnTo>
                    <a:pt x="338" y="110"/>
                  </a:lnTo>
                  <a:lnTo>
                    <a:pt x="350" y="110"/>
                  </a:lnTo>
                  <a:lnTo>
                    <a:pt x="350" y="99"/>
                  </a:lnTo>
                  <a:lnTo>
                    <a:pt x="359" y="87"/>
                  </a:lnTo>
                  <a:lnTo>
                    <a:pt x="370" y="78"/>
                  </a:lnTo>
                  <a:lnTo>
                    <a:pt x="370" y="55"/>
                  </a:lnTo>
                  <a:lnTo>
                    <a:pt x="382" y="55"/>
                  </a:lnTo>
                  <a:lnTo>
                    <a:pt x="393" y="55"/>
                  </a:lnTo>
                  <a:lnTo>
                    <a:pt x="403" y="55"/>
                  </a:lnTo>
                  <a:lnTo>
                    <a:pt x="403" y="43"/>
                  </a:lnTo>
                  <a:lnTo>
                    <a:pt x="414" y="43"/>
                  </a:lnTo>
                  <a:lnTo>
                    <a:pt x="426" y="43"/>
                  </a:lnTo>
                  <a:lnTo>
                    <a:pt x="426" y="34"/>
                  </a:lnTo>
                  <a:lnTo>
                    <a:pt x="414" y="34"/>
                  </a:lnTo>
                  <a:lnTo>
                    <a:pt x="414" y="22"/>
                  </a:lnTo>
                  <a:lnTo>
                    <a:pt x="426" y="22"/>
                  </a:lnTo>
                  <a:lnTo>
                    <a:pt x="426" y="11"/>
                  </a:lnTo>
                  <a:lnTo>
                    <a:pt x="414" y="11"/>
                  </a:lnTo>
                  <a:lnTo>
                    <a:pt x="426"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7" name="Freeform 46"/>
            <p:cNvSpPr>
              <a:spLocks/>
            </p:cNvSpPr>
            <p:nvPr/>
          </p:nvSpPr>
          <p:spPr bwMode="auto">
            <a:xfrm>
              <a:off x="4874" y="2236"/>
              <a:ext cx="46" cy="112"/>
            </a:xfrm>
            <a:custGeom>
              <a:avLst/>
              <a:gdLst/>
              <a:ahLst/>
              <a:cxnLst>
                <a:cxn ang="0">
                  <a:pos x="11" y="11"/>
                </a:cxn>
                <a:cxn ang="0">
                  <a:pos x="21" y="0"/>
                </a:cxn>
                <a:cxn ang="0">
                  <a:pos x="45" y="0"/>
                </a:cxn>
                <a:cxn ang="0">
                  <a:pos x="21" y="32"/>
                </a:cxn>
                <a:cxn ang="0">
                  <a:pos x="33" y="44"/>
                </a:cxn>
                <a:cxn ang="0">
                  <a:pos x="21" y="55"/>
                </a:cxn>
                <a:cxn ang="0">
                  <a:pos x="11" y="66"/>
                </a:cxn>
                <a:cxn ang="0">
                  <a:pos x="21" y="66"/>
                </a:cxn>
                <a:cxn ang="0">
                  <a:pos x="11" y="66"/>
                </a:cxn>
                <a:cxn ang="0">
                  <a:pos x="11" y="76"/>
                </a:cxn>
                <a:cxn ang="0">
                  <a:pos x="0" y="88"/>
                </a:cxn>
                <a:cxn ang="0">
                  <a:pos x="11" y="111"/>
                </a:cxn>
                <a:cxn ang="0">
                  <a:pos x="0" y="111"/>
                </a:cxn>
                <a:cxn ang="0">
                  <a:pos x="0" y="88"/>
                </a:cxn>
                <a:cxn ang="0">
                  <a:pos x="0" y="66"/>
                </a:cxn>
                <a:cxn ang="0">
                  <a:pos x="0" y="55"/>
                </a:cxn>
                <a:cxn ang="0">
                  <a:pos x="11" y="44"/>
                </a:cxn>
                <a:cxn ang="0">
                  <a:pos x="11" y="32"/>
                </a:cxn>
                <a:cxn ang="0">
                  <a:pos x="11" y="22"/>
                </a:cxn>
                <a:cxn ang="0">
                  <a:pos x="11" y="11"/>
                </a:cxn>
              </a:cxnLst>
              <a:rect l="0" t="0" r="r" b="b"/>
              <a:pathLst>
                <a:path w="46" h="112">
                  <a:moveTo>
                    <a:pt x="11" y="11"/>
                  </a:moveTo>
                  <a:lnTo>
                    <a:pt x="21" y="0"/>
                  </a:lnTo>
                  <a:lnTo>
                    <a:pt x="45" y="0"/>
                  </a:lnTo>
                  <a:lnTo>
                    <a:pt x="21" y="32"/>
                  </a:lnTo>
                  <a:lnTo>
                    <a:pt x="33" y="44"/>
                  </a:lnTo>
                  <a:lnTo>
                    <a:pt x="21" y="55"/>
                  </a:lnTo>
                  <a:lnTo>
                    <a:pt x="11" y="66"/>
                  </a:lnTo>
                  <a:lnTo>
                    <a:pt x="21" y="66"/>
                  </a:lnTo>
                  <a:lnTo>
                    <a:pt x="11" y="66"/>
                  </a:lnTo>
                  <a:lnTo>
                    <a:pt x="11" y="76"/>
                  </a:lnTo>
                  <a:lnTo>
                    <a:pt x="0" y="88"/>
                  </a:lnTo>
                  <a:lnTo>
                    <a:pt x="11" y="111"/>
                  </a:lnTo>
                  <a:lnTo>
                    <a:pt x="0" y="111"/>
                  </a:lnTo>
                  <a:lnTo>
                    <a:pt x="0" y="88"/>
                  </a:lnTo>
                  <a:lnTo>
                    <a:pt x="0" y="66"/>
                  </a:lnTo>
                  <a:lnTo>
                    <a:pt x="0" y="55"/>
                  </a:lnTo>
                  <a:lnTo>
                    <a:pt x="11" y="44"/>
                  </a:lnTo>
                  <a:lnTo>
                    <a:pt x="11" y="32"/>
                  </a:lnTo>
                  <a:lnTo>
                    <a:pt x="11" y="22"/>
                  </a:lnTo>
                  <a:lnTo>
                    <a:pt x="11" y="11"/>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8" name="Freeform 47"/>
            <p:cNvSpPr>
              <a:spLocks/>
            </p:cNvSpPr>
            <p:nvPr/>
          </p:nvSpPr>
          <p:spPr bwMode="auto">
            <a:xfrm>
              <a:off x="990" y="2369"/>
              <a:ext cx="658" cy="755"/>
            </a:xfrm>
            <a:custGeom>
              <a:avLst/>
              <a:gdLst/>
              <a:ahLst/>
              <a:cxnLst>
                <a:cxn ang="0">
                  <a:pos x="283" y="22"/>
                </a:cxn>
                <a:cxn ang="0">
                  <a:pos x="350" y="32"/>
                </a:cxn>
                <a:cxn ang="0">
                  <a:pos x="491" y="55"/>
                </a:cxn>
                <a:cxn ang="0">
                  <a:pos x="569" y="66"/>
                </a:cxn>
                <a:cxn ang="0">
                  <a:pos x="645" y="197"/>
                </a:cxn>
                <a:cxn ang="0">
                  <a:pos x="622" y="360"/>
                </a:cxn>
                <a:cxn ang="0">
                  <a:pos x="601" y="535"/>
                </a:cxn>
                <a:cxn ang="0">
                  <a:pos x="590" y="622"/>
                </a:cxn>
                <a:cxn ang="0">
                  <a:pos x="426" y="733"/>
                </a:cxn>
                <a:cxn ang="0">
                  <a:pos x="327" y="710"/>
                </a:cxn>
                <a:cxn ang="0">
                  <a:pos x="0" y="524"/>
                </a:cxn>
                <a:cxn ang="0">
                  <a:pos x="9" y="491"/>
                </a:cxn>
                <a:cxn ang="0">
                  <a:pos x="32" y="503"/>
                </a:cxn>
                <a:cxn ang="0">
                  <a:pos x="43" y="491"/>
                </a:cxn>
                <a:cxn ang="0">
                  <a:pos x="43" y="469"/>
                </a:cxn>
                <a:cxn ang="0">
                  <a:pos x="32" y="459"/>
                </a:cxn>
                <a:cxn ang="0">
                  <a:pos x="20" y="448"/>
                </a:cxn>
                <a:cxn ang="0">
                  <a:pos x="32" y="436"/>
                </a:cxn>
                <a:cxn ang="0">
                  <a:pos x="32" y="425"/>
                </a:cxn>
                <a:cxn ang="0">
                  <a:pos x="43" y="415"/>
                </a:cxn>
                <a:cxn ang="0">
                  <a:pos x="53" y="404"/>
                </a:cxn>
                <a:cxn ang="0">
                  <a:pos x="53" y="381"/>
                </a:cxn>
                <a:cxn ang="0">
                  <a:pos x="53" y="360"/>
                </a:cxn>
                <a:cxn ang="0">
                  <a:pos x="64" y="349"/>
                </a:cxn>
                <a:cxn ang="0">
                  <a:pos x="76" y="338"/>
                </a:cxn>
                <a:cxn ang="0">
                  <a:pos x="87" y="328"/>
                </a:cxn>
                <a:cxn ang="0">
                  <a:pos x="108" y="328"/>
                </a:cxn>
                <a:cxn ang="0">
                  <a:pos x="108" y="305"/>
                </a:cxn>
                <a:cxn ang="0">
                  <a:pos x="97" y="294"/>
                </a:cxn>
                <a:cxn ang="0">
                  <a:pos x="87" y="284"/>
                </a:cxn>
                <a:cxn ang="0">
                  <a:pos x="87" y="262"/>
                </a:cxn>
                <a:cxn ang="0">
                  <a:pos x="76" y="250"/>
                </a:cxn>
                <a:cxn ang="0">
                  <a:pos x="76" y="229"/>
                </a:cxn>
                <a:cxn ang="0">
                  <a:pos x="76" y="207"/>
                </a:cxn>
                <a:cxn ang="0">
                  <a:pos x="87" y="197"/>
                </a:cxn>
                <a:cxn ang="0">
                  <a:pos x="87" y="174"/>
                </a:cxn>
                <a:cxn ang="0">
                  <a:pos x="87" y="163"/>
                </a:cxn>
                <a:cxn ang="0">
                  <a:pos x="87" y="142"/>
                </a:cxn>
                <a:cxn ang="0">
                  <a:pos x="87" y="119"/>
                </a:cxn>
                <a:cxn ang="0">
                  <a:pos x="87" y="98"/>
                </a:cxn>
                <a:cxn ang="0">
                  <a:pos x="97" y="87"/>
                </a:cxn>
                <a:cxn ang="0">
                  <a:pos x="119" y="98"/>
                </a:cxn>
                <a:cxn ang="0">
                  <a:pos x="131" y="98"/>
                </a:cxn>
                <a:cxn ang="0">
                  <a:pos x="140" y="110"/>
                </a:cxn>
                <a:cxn ang="0">
                  <a:pos x="163" y="87"/>
                </a:cxn>
                <a:cxn ang="0">
                  <a:pos x="175" y="0"/>
                </a:cxn>
              </a:cxnLst>
              <a:rect l="0" t="0" r="r" b="b"/>
              <a:pathLst>
                <a:path w="658" h="755">
                  <a:moveTo>
                    <a:pt x="175" y="0"/>
                  </a:moveTo>
                  <a:lnTo>
                    <a:pt x="283" y="22"/>
                  </a:lnTo>
                  <a:lnTo>
                    <a:pt x="316" y="22"/>
                  </a:lnTo>
                  <a:lnTo>
                    <a:pt x="350" y="32"/>
                  </a:lnTo>
                  <a:lnTo>
                    <a:pt x="438" y="43"/>
                  </a:lnTo>
                  <a:lnTo>
                    <a:pt x="491" y="55"/>
                  </a:lnTo>
                  <a:lnTo>
                    <a:pt x="525" y="55"/>
                  </a:lnTo>
                  <a:lnTo>
                    <a:pt x="569" y="66"/>
                  </a:lnTo>
                  <a:lnTo>
                    <a:pt x="657" y="75"/>
                  </a:lnTo>
                  <a:lnTo>
                    <a:pt x="645" y="197"/>
                  </a:lnTo>
                  <a:lnTo>
                    <a:pt x="622" y="317"/>
                  </a:lnTo>
                  <a:lnTo>
                    <a:pt x="622" y="360"/>
                  </a:lnTo>
                  <a:lnTo>
                    <a:pt x="613" y="459"/>
                  </a:lnTo>
                  <a:lnTo>
                    <a:pt x="601" y="535"/>
                  </a:lnTo>
                  <a:lnTo>
                    <a:pt x="590" y="579"/>
                  </a:lnTo>
                  <a:lnTo>
                    <a:pt x="590" y="622"/>
                  </a:lnTo>
                  <a:lnTo>
                    <a:pt x="569" y="754"/>
                  </a:lnTo>
                  <a:lnTo>
                    <a:pt x="426" y="733"/>
                  </a:lnTo>
                  <a:lnTo>
                    <a:pt x="359" y="733"/>
                  </a:lnTo>
                  <a:lnTo>
                    <a:pt x="327" y="710"/>
                  </a:lnTo>
                  <a:lnTo>
                    <a:pt x="140" y="600"/>
                  </a:lnTo>
                  <a:lnTo>
                    <a:pt x="0" y="524"/>
                  </a:lnTo>
                  <a:lnTo>
                    <a:pt x="0" y="503"/>
                  </a:lnTo>
                  <a:lnTo>
                    <a:pt x="9" y="491"/>
                  </a:lnTo>
                  <a:lnTo>
                    <a:pt x="20" y="503"/>
                  </a:lnTo>
                  <a:lnTo>
                    <a:pt x="32" y="503"/>
                  </a:lnTo>
                  <a:lnTo>
                    <a:pt x="32" y="491"/>
                  </a:lnTo>
                  <a:lnTo>
                    <a:pt x="43" y="491"/>
                  </a:lnTo>
                  <a:lnTo>
                    <a:pt x="43" y="480"/>
                  </a:lnTo>
                  <a:lnTo>
                    <a:pt x="43" y="469"/>
                  </a:lnTo>
                  <a:lnTo>
                    <a:pt x="43" y="459"/>
                  </a:lnTo>
                  <a:lnTo>
                    <a:pt x="32" y="459"/>
                  </a:lnTo>
                  <a:lnTo>
                    <a:pt x="20" y="459"/>
                  </a:lnTo>
                  <a:lnTo>
                    <a:pt x="20" y="448"/>
                  </a:lnTo>
                  <a:lnTo>
                    <a:pt x="32" y="448"/>
                  </a:lnTo>
                  <a:lnTo>
                    <a:pt x="32" y="436"/>
                  </a:lnTo>
                  <a:lnTo>
                    <a:pt x="20" y="425"/>
                  </a:lnTo>
                  <a:lnTo>
                    <a:pt x="32" y="425"/>
                  </a:lnTo>
                  <a:lnTo>
                    <a:pt x="32" y="415"/>
                  </a:lnTo>
                  <a:lnTo>
                    <a:pt x="43" y="415"/>
                  </a:lnTo>
                  <a:lnTo>
                    <a:pt x="43" y="404"/>
                  </a:lnTo>
                  <a:lnTo>
                    <a:pt x="53" y="404"/>
                  </a:lnTo>
                  <a:lnTo>
                    <a:pt x="53" y="393"/>
                  </a:lnTo>
                  <a:lnTo>
                    <a:pt x="53" y="381"/>
                  </a:lnTo>
                  <a:lnTo>
                    <a:pt x="53" y="372"/>
                  </a:lnTo>
                  <a:lnTo>
                    <a:pt x="53" y="360"/>
                  </a:lnTo>
                  <a:lnTo>
                    <a:pt x="64" y="360"/>
                  </a:lnTo>
                  <a:lnTo>
                    <a:pt x="64" y="349"/>
                  </a:lnTo>
                  <a:lnTo>
                    <a:pt x="76" y="349"/>
                  </a:lnTo>
                  <a:lnTo>
                    <a:pt x="76" y="338"/>
                  </a:lnTo>
                  <a:lnTo>
                    <a:pt x="87" y="338"/>
                  </a:lnTo>
                  <a:lnTo>
                    <a:pt x="87" y="328"/>
                  </a:lnTo>
                  <a:lnTo>
                    <a:pt x="97" y="328"/>
                  </a:lnTo>
                  <a:lnTo>
                    <a:pt x="108" y="328"/>
                  </a:lnTo>
                  <a:lnTo>
                    <a:pt x="108" y="317"/>
                  </a:lnTo>
                  <a:lnTo>
                    <a:pt x="108" y="305"/>
                  </a:lnTo>
                  <a:lnTo>
                    <a:pt x="97" y="305"/>
                  </a:lnTo>
                  <a:lnTo>
                    <a:pt x="97" y="294"/>
                  </a:lnTo>
                  <a:lnTo>
                    <a:pt x="87" y="294"/>
                  </a:lnTo>
                  <a:lnTo>
                    <a:pt x="87" y="284"/>
                  </a:lnTo>
                  <a:lnTo>
                    <a:pt x="87" y="273"/>
                  </a:lnTo>
                  <a:lnTo>
                    <a:pt x="87" y="262"/>
                  </a:lnTo>
                  <a:lnTo>
                    <a:pt x="76" y="262"/>
                  </a:lnTo>
                  <a:lnTo>
                    <a:pt x="76" y="250"/>
                  </a:lnTo>
                  <a:lnTo>
                    <a:pt x="76" y="241"/>
                  </a:lnTo>
                  <a:lnTo>
                    <a:pt x="76" y="229"/>
                  </a:lnTo>
                  <a:lnTo>
                    <a:pt x="76" y="218"/>
                  </a:lnTo>
                  <a:lnTo>
                    <a:pt x="76" y="207"/>
                  </a:lnTo>
                  <a:lnTo>
                    <a:pt x="87" y="207"/>
                  </a:lnTo>
                  <a:lnTo>
                    <a:pt x="87" y="197"/>
                  </a:lnTo>
                  <a:lnTo>
                    <a:pt x="87" y="186"/>
                  </a:lnTo>
                  <a:lnTo>
                    <a:pt x="87" y="174"/>
                  </a:lnTo>
                  <a:lnTo>
                    <a:pt x="76" y="163"/>
                  </a:lnTo>
                  <a:lnTo>
                    <a:pt x="87" y="163"/>
                  </a:lnTo>
                  <a:lnTo>
                    <a:pt x="87" y="153"/>
                  </a:lnTo>
                  <a:lnTo>
                    <a:pt x="87" y="142"/>
                  </a:lnTo>
                  <a:lnTo>
                    <a:pt x="87" y="131"/>
                  </a:lnTo>
                  <a:lnTo>
                    <a:pt x="87" y="119"/>
                  </a:lnTo>
                  <a:lnTo>
                    <a:pt x="87" y="110"/>
                  </a:lnTo>
                  <a:lnTo>
                    <a:pt x="87" y="98"/>
                  </a:lnTo>
                  <a:lnTo>
                    <a:pt x="87" y="87"/>
                  </a:lnTo>
                  <a:lnTo>
                    <a:pt x="97" y="87"/>
                  </a:lnTo>
                  <a:lnTo>
                    <a:pt x="108" y="87"/>
                  </a:lnTo>
                  <a:lnTo>
                    <a:pt x="119" y="98"/>
                  </a:lnTo>
                  <a:lnTo>
                    <a:pt x="119" y="87"/>
                  </a:lnTo>
                  <a:lnTo>
                    <a:pt x="131" y="98"/>
                  </a:lnTo>
                  <a:lnTo>
                    <a:pt x="131" y="110"/>
                  </a:lnTo>
                  <a:lnTo>
                    <a:pt x="140" y="110"/>
                  </a:lnTo>
                  <a:lnTo>
                    <a:pt x="152" y="98"/>
                  </a:lnTo>
                  <a:lnTo>
                    <a:pt x="163" y="87"/>
                  </a:lnTo>
                  <a:lnTo>
                    <a:pt x="175" y="11"/>
                  </a:lnTo>
                  <a:lnTo>
                    <a:pt x="175"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49" name="Freeform 48"/>
            <p:cNvSpPr>
              <a:spLocks/>
            </p:cNvSpPr>
            <p:nvPr/>
          </p:nvSpPr>
          <p:spPr bwMode="auto">
            <a:xfrm>
              <a:off x="4097" y="2422"/>
              <a:ext cx="835" cy="364"/>
            </a:xfrm>
            <a:custGeom>
              <a:avLst/>
              <a:gdLst/>
              <a:ahLst/>
              <a:cxnLst>
                <a:cxn ang="0">
                  <a:pos x="799" y="21"/>
                </a:cxn>
                <a:cxn ang="0">
                  <a:pos x="822" y="55"/>
                </a:cxn>
                <a:cxn ang="0">
                  <a:pos x="799" y="21"/>
                </a:cxn>
                <a:cxn ang="0">
                  <a:pos x="778" y="43"/>
                </a:cxn>
                <a:cxn ang="0">
                  <a:pos x="755" y="76"/>
                </a:cxn>
                <a:cxn ang="0">
                  <a:pos x="734" y="55"/>
                </a:cxn>
                <a:cxn ang="0">
                  <a:pos x="734" y="76"/>
                </a:cxn>
                <a:cxn ang="0">
                  <a:pos x="799" y="64"/>
                </a:cxn>
                <a:cxn ang="0">
                  <a:pos x="790" y="99"/>
                </a:cxn>
                <a:cxn ang="0">
                  <a:pos x="822" y="64"/>
                </a:cxn>
                <a:cxn ang="0">
                  <a:pos x="822" y="108"/>
                </a:cxn>
                <a:cxn ang="0">
                  <a:pos x="767" y="131"/>
                </a:cxn>
                <a:cxn ang="0">
                  <a:pos x="755" y="143"/>
                </a:cxn>
                <a:cxn ang="0">
                  <a:pos x="746" y="152"/>
                </a:cxn>
                <a:cxn ang="0">
                  <a:pos x="767" y="164"/>
                </a:cxn>
                <a:cxn ang="0">
                  <a:pos x="755" y="196"/>
                </a:cxn>
                <a:cxn ang="0">
                  <a:pos x="711" y="196"/>
                </a:cxn>
                <a:cxn ang="0">
                  <a:pos x="755" y="196"/>
                </a:cxn>
                <a:cxn ang="0">
                  <a:pos x="799" y="196"/>
                </a:cxn>
                <a:cxn ang="0">
                  <a:pos x="711" y="231"/>
                </a:cxn>
                <a:cxn ang="0">
                  <a:pos x="667" y="296"/>
                </a:cxn>
                <a:cxn ang="0">
                  <a:pos x="646" y="340"/>
                </a:cxn>
                <a:cxn ang="0">
                  <a:pos x="536" y="319"/>
                </a:cxn>
                <a:cxn ang="0">
                  <a:pos x="395" y="275"/>
                </a:cxn>
                <a:cxn ang="0">
                  <a:pos x="339" y="252"/>
                </a:cxn>
                <a:cxn ang="0">
                  <a:pos x="316" y="252"/>
                </a:cxn>
                <a:cxn ang="0">
                  <a:pos x="240" y="252"/>
                </a:cxn>
                <a:cxn ang="0">
                  <a:pos x="185" y="252"/>
                </a:cxn>
                <a:cxn ang="0">
                  <a:pos x="175" y="263"/>
                </a:cxn>
                <a:cxn ang="0">
                  <a:pos x="131" y="284"/>
                </a:cxn>
                <a:cxn ang="0">
                  <a:pos x="20" y="307"/>
                </a:cxn>
                <a:cxn ang="0">
                  <a:pos x="20" y="263"/>
                </a:cxn>
                <a:cxn ang="0">
                  <a:pos x="43" y="231"/>
                </a:cxn>
                <a:cxn ang="0">
                  <a:pos x="76" y="219"/>
                </a:cxn>
                <a:cxn ang="0">
                  <a:pos x="97" y="196"/>
                </a:cxn>
                <a:cxn ang="0">
                  <a:pos x="131" y="175"/>
                </a:cxn>
                <a:cxn ang="0">
                  <a:pos x="152" y="152"/>
                </a:cxn>
                <a:cxn ang="0">
                  <a:pos x="175" y="143"/>
                </a:cxn>
                <a:cxn ang="0">
                  <a:pos x="219" y="120"/>
                </a:cxn>
                <a:cxn ang="0">
                  <a:pos x="229" y="99"/>
                </a:cxn>
                <a:cxn ang="0">
                  <a:pos x="272" y="76"/>
                </a:cxn>
                <a:cxn ang="0">
                  <a:pos x="360" y="64"/>
                </a:cxn>
                <a:cxn ang="0">
                  <a:pos x="482" y="55"/>
                </a:cxn>
                <a:cxn ang="0">
                  <a:pos x="547" y="43"/>
                </a:cxn>
                <a:cxn ang="0">
                  <a:pos x="624" y="21"/>
                </a:cxn>
                <a:cxn ang="0">
                  <a:pos x="734" y="11"/>
                </a:cxn>
                <a:cxn ang="0">
                  <a:pos x="790" y="0"/>
                </a:cxn>
                <a:cxn ang="0">
                  <a:pos x="723" y="32"/>
                </a:cxn>
              </a:cxnLst>
              <a:rect l="0" t="0" r="r" b="b"/>
              <a:pathLst>
                <a:path w="835" h="364">
                  <a:moveTo>
                    <a:pt x="790" y="0"/>
                  </a:moveTo>
                  <a:lnTo>
                    <a:pt x="799" y="11"/>
                  </a:lnTo>
                  <a:lnTo>
                    <a:pt x="790" y="11"/>
                  </a:lnTo>
                  <a:lnTo>
                    <a:pt x="799" y="21"/>
                  </a:lnTo>
                  <a:lnTo>
                    <a:pt x="799" y="11"/>
                  </a:lnTo>
                  <a:lnTo>
                    <a:pt x="799" y="21"/>
                  </a:lnTo>
                  <a:lnTo>
                    <a:pt x="822" y="43"/>
                  </a:lnTo>
                  <a:lnTo>
                    <a:pt x="822" y="55"/>
                  </a:lnTo>
                  <a:lnTo>
                    <a:pt x="811" y="43"/>
                  </a:lnTo>
                  <a:lnTo>
                    <a:pt x="811" y="32"/>
                  </a:lnTo>
                  <a:lnTo>
                    <a:pt x="799" y="32"/>
                  </a:lnTo>
                  <a:lnTo>
                    <a:pt x="799" y="21"/>
                  </a:lnTo>
                  <a:lnTo>
                    <a:pt x="799" y="43"/>
                  </a:lnTo>
                  <a:lnTo>
                    <a:pt x="778" y="32"/>
                  </a:lnTo>
                  <a:lnTo>
                    <a:pt x="790" y="43"/>
                  </a:lnTo>
                  <a:lnTo>
                    <a:pt x="778" y="43"/>
                  </a:lnTo>
                  <a:lnTo>
                    <a:pt x="767" y="43"/>
                  </a:lnTo>
                  <a:lnTo>
                    <a:pt x="778" y="55"/>
                  </a:lnTo>
                  <a:lnTo>
                    <a:pt x="755" y="64"/>
                  </a:lnTo>
                  <a:lnTo>
                    <a:pt x="755" y="76"/>
                  </a:lnTo>
                  <a:lnTo>
                    <a:pt x="746" y="76"/>
                  </a:lnTo>
                  <a:lnTo>
                    <a:pt x="746" y="64"/>
                  </a:lnTo>
                  <a:lnTo>
                    <a:pt x="734" y="64"/>
                  </a:lnTo>
                  <a:lnTo>
                    <a:pt x="734" y="55"/>
                  </a:lnTo>
                  <a:lnTo>
                    <a:pt x="734" y="43"/>
                  </a:lnTo>
                  <a:lnTo>
                    <a:pt x="723" y="43"/>
                  </a:lnTo>
                  <a:lnTo>
                    <a:pt x="723" y="55"/>
                  </a:lnTo>
                  <a:lnTo>
                    <a:pt x="734" y="76"/>
                  </a:lnTo>
                  <a:lnTo>
                    <a:pt x="734" y="87"/>
                  </a:lnTo>
                  <a:lnTo>
                    <a:pt x="767" y="76"/>
                  </a:lnTo>
                  <a:lnTo>
                    <a:pt x="778" y="64"/>
                  </a:lnTo>
                  <a:lnTo>
                    <a:pt x="799" y="64"/>
                  </a:lnTo>
                  <a:lnTo>
                    <a:pt x="799" y="76"/>
                  </a:lnTo>
                  <a:lnTo>
                    <a:pt x="799" y="99"/>
                  </a:lnTo>
                  <a:lnTo>
                    <a:pt x="811" y="99"/>
                  </a:lnTo>
                  <a:lnTo>
                    <a:pt x="790" y="99"/>
                  </a:lnTo>
                  <a:lnTo>
                    <a:pt x="799" y="108"/>
                  </a:lnTo>
                  <a:lnTo>
                    <a:pt x="811" y="99"/>
                  </a:lnTo>
                  <a:lnTo>
                    <a:pt x="811" y="76"/>
                  </a:lnTo>
                  <a:lnTo>
                    <a:pt x="822" y="64"/>
                  </a:lnTo>
                  <a:lnTo>
                    <a:pt x="834" y="76"/>
                  </a:lnTo>
                  <a:lnTo>
                    <a:pt x="834" y="99"/>
                  </a:lnTo>
                  <a:lnTo>
                    <a:pt x="834" y="108"/>
                  </a:lnTo>
                  <a:lnTo>
                    <a:pt x="822" y="108"/>
                  </a:lnTo>
                  <a:lnTo>
                    <a:pt x="811" y="131"/>
                  </a:lnTo>
                  <a:lnTo>
                    <a:pt x="799" y="143"/>
                  </a:lnTo>
                  <a:lnTo>
                    <a:pt x="767" y="143"/>
                  </a:lnTo>
                  <a:lnTo>
                    <a:pt x="767" y="131"/>
                  </a:lnTo>
                  <a:lnTo>
                    <a:pt x="767" y="120"/>
                  </a:lnTo>
                  <a:lnTo>
                    <a:pt x="767" y="131"/>
                  </a:lnTo>
                  <a:lnTo>
                    <a:pt x="755" y="131"/>
                  </a:lnTo>
                  <a:lnTo>
                    <a:pt x="755" y="143"/>
                  </a:lnTo>
                  <a:lnTo>
                    <a:pt x="746" y="143"/>
                  </a:lnTo>
                  <a:lnTo>
                    <a:pt x="702" y="131"/>
                  </a:lnTo>
                  <a:lnTo>
                    <a:pt x="723" y="152"/>
                  </a:lnTo>
                  <a:lnTo>
                    <a:pt x="746" y="152"/>
                  </a:lnTo>
                  <a:lnTo>
                    <a:pt x="755" y="164"/>
                  </a:lnTo>
                  <a:lnTo>
                    <a:pt x="755" y="152"/>
                  </a:lnTo>
                  <a:lnTo>
                    <a:pt x="767" y="152"/>
                  </a:lnTo>
                  <a:lnTo>
                    <a:pt x="767" y="164"/>
                  </a:lnTo>
                  <a:lnTo>
                    <a:pt x="755" y="175"/>
                  </a:lnTo>
                  <a:lnTo>
                    <a:pt x="767" y="175"/>
                  </a:lnTo>
                  <a:lnTo>
                    <a:pt x="767" y="187"/>
                  </a:lnTo>
                  <a:lnTo>
                    <a:pt x="755" y="196"/>
                  </a:lnTo>
                  <a:lnTo>
                    <a:pt x="746" y="196"/>
                  </a:lnTo>
                  <a:lnTo>
                    <a:pt x="734" y="196"/>
                  </a:lnTo>
                  <a:lnTo>
                    <a:pt x="723" y="187"/>
                  </a:lnTo>
                  <a:lnTo>
                    <a:pt x="711" y="196"/>
                  </a:lnTo>
                  <a:lnTo>
                    <a:pt x="723" y="196"/>
                  </a:lnTo>
                  <a:lnTo>
                    <a:pt x="734" y="208"/>
                  </a:lnTo>
                  <a:lnTo>
                    <a:pt x="767" y="208"/>
                  </a:lnTo>
                  <a:lnTo>
                    <a:pt x="755" y="196"/>
                  </a:lnTo>
                  <a:lnTo>
                    <a:pt x="778" y="196"/>
                  </a:lnTo>
                  <a:lnTo>
                    <a:pt x="778" y="187"/>
                  </a:lnTo>
                  <a:lnTo>
                    <a:pt x="790" y="196"/>
                  </a:lnTo>
                  <a:lnTo>
                    <a:pt x="799" y="196"/>
                  </a:lnTo>
                  <a:lnTo>
                    <a:pt x="790" y="219"/>
                  </a:lnTo>
                  <a:lnTo>
                    <a:pt x="767" y="231"/>
                  </a:lnTo>
                  <a:lnTo>
                    <a:pt x="723" y="240"/>
                  </a:lnTo>
                  <a:lnTo>
                    <a:pt x="711" y="231"/>
                  </a:lnTo>
                  <a:lnTo>
                    <a:pt x="723" y="240"/>
                  </a:lnTo>
                  <a:lnTo>
                    <a:pt x="679" y="275"/>
                  </a:lnTo>
                  <a:lnTo>
                    <a:pt x="679" y="284"/>
                  </a:lnTo>
                  <a:lnTo>
                    <a:pt x="667" y="296"/>
                  </a:lnTo>
                  <a:lnTo>
                    <a:pt x="658" y="319"/>
                  </a:lnTo>
                  <a:lnTo>
                    <a:pt x="658" y="328"/>
                  </a:lnTo>
                  <a:lnTo>
                    <a:pt x="646" y="319"/>
                  </a:lnTo>
                  <a:lnTo>
                    <a:pt x="646" y="340"/>
                  </a:lnTo>
                  <a:lnTo>
                    <a:pt x="646" y="351"/>
                  </a:lnTo>
                  <a:lnTo>
                    <a:pt x="591" y="363"/>
                  </a:lnTo>
                  <a:lnTo>
                    <a:pt x="580" y="351"/>
                  </a:lnTo>
                  <a:lnTo>
                    <a:pt x="536" y="319"/>
                  </a:lnTo>
                  <a:lnTo>
                    <a:pt x="492" y="284"/>
                  </a:lnTo>
                  <a:lnTo>
                    <a:pt x="459" y="263"/>
                  </a:lnTo>
                  <a:lnTo>
                    <a:pt x="438" y="275"/>
                  </a:lnTo>
                  <a:lnTo>
                    <a:pt x="395" y="275"/>
                  </a:lnTo>
                  <a:lnTo>
                    <a:pt x="372" y="275"/>
                  </a:lnTo>
                  <a:lnTo>
                    <a:pt x="351" y="284"/>
                  </a:lnTo>
                  <a:lnTo>
                    <a:pt x="351" y="263"/>
                  </a:lnTo>
                  <a:lnTo>
                    <a:pt x="339" y="252"/>
                  </a:lnTo>
                  <a:lnTo>
                    <a:pt x="328" y="263"/>
                  </a:lnTo>
                  <a:lnTo>
                    <a:pt x="316" y="252"/>
                  </a:lnTo>
                  <a:lnTo>
                    <a:pt x="328" y="252"/>
                  </a:lnTo>
                  <a:lnTo>
                    <a:pt x="316" y="252"/>
                  </a:lnTo>
                  <a:lnTo>
                    <a:pt x="316" y="240"/>
                  </a:lnTo>
                  <a:lnTo>
                    <a:pt x="295" y="252"/>
                  </a:lnTo>
                  <a:lnTo>
                    <a:pt x="251" y="252"/>
                  </a:lnTo>
                  <a:lnTo>
                    <a:pt x="240" y="252"/>
                  </a:lnTo>
                  <a:lnTo>
                    <a:pt x="229" y="252"/>
                  </a:lnTo>
                  <a:lnTo>
                    <a:pt x="208" y="252"/>
                  </a:lnTo>
                  <a:lnTo>
                    <a:pt x="196" y="252"/>
                  </a:lnTo>
                  <a:lnTo>
                    <a:pt x="185" y="252"/>
                  </a:lnTo>
                  <a:lnTo>
                    <a:pt x="185" y="263"/>
                  </a:lnTo>
                  <a:lnTo>
                    <a:pt x="185" y="252"/>
                  </a:lnTo>
                  <a:lnTo>
                    <a:pt x="185" y="263"/>
                  </a:lnTo>
                  <a:lnTo>
                    <a:pt x="175" y="263"/>
                  </a:lnTo>
                  <a:lnTo>
                    <a:pt x="164" y="275"/>
                  </a:lnTo>
                  <a:lnTo>
                    <a:pt x="152" y="275"/>
                  </a:lnTo>
                  <a:lnTo>
                    <a:pt x="141" y="284"/>
                  </a:lnTo>
                  <a:lnTo>
                    <a:pt x="131" y="284"/>
                  </a:lnTo>
                  <a:lnTo>
                    <a:pt x="120" y="284"/>
                  </a:lnTo>
                  <a:lnTo>
                    <a:pt x="76" y="296"/>
                  </a:lnTo>
                  <a:lnTo>
                    <a:pt x="32" y="296"/>
                  </a:lnTo>
                  <a:lnTo>
                    <a:pt x="20" y="307"/>
                  </a:lnTo>
                  <a:lnTo>
                    <a:pt x="0" y="307"/>
                  </a:lnTo>
                  <a:lnTo>
                    <a:pt x="0" y="275"/>
                  </a:lnTo>
                  <a:lnTo>
                    <a:pt x="9" y="275"/>
                  </a:lnTo>
                  <a:lnTo>
                    <a:pt x="20" y="263"/>
                  </a:lnTo>
                  <a:lnTo>
                    <a:pt x="20" y="252"/>
                  </a:lnTo>
                  <a:lnTo>
                    <a:pt x="32" y="240"/>
                  </a:lnTo>
                  <a:lnTo>
                    <a:pt x="32" y="231"/>
                  </a:lnTo>
                  <a:lnTo>
                    <a:pt x="43" y="231"/>
                  </a:lnTo>
                  <a:lnTo>
                    <a:pt x="53" y="231"/>
                  </a:lnTo>
                  <a:lnTo>
                    <a:pt x="64" y="231"/>
                  </a:lnTo>
                  <a:lnTo>
                    <a:pt x="76" y="231"/>
                  </a:lnTo>
                  <a:lnTo>
                    <a:pt x="76" y="219"/>
                  </a:lnTo>
                  <a:lnTo>
                    <a:pt x="87" y="219"/>
                  </a:lnTo>
                  <a:lnTo>
                    <a:pt x="87" y="208"/>
                  </a:lnTo>
                  <a:lnTo>
                    <a:pt x="97" y="208"/>
                  </a:lnTo>
                  <a:lnTo>
                    <a:pt x="97" y="196"/>
                  </a:lnTo>
                  <a:lnTo>
                    <a:pt x="108" y="196"/>
                  </a:lnTo>
                  <a:lnTo>
                    <a:pt x="120" y="196"/>
                  </a:lnTo>
                  <a:lnTo>
                    <a:pt x="120" y="187"/>
                  </a:lnTo>
                  <a:lnTo>
                    <a:pt x="131" y="175"/>
                  </a:lnTo>
                  <a:lnTo>
                    <a:pt x="120" y="175"/>
                  </a:lnTo>
                  <a:lnTo>
                    <a:pt x="131" y="175"/>
                  </a:lnTo>
                  <a:lnTo>
                    <a:pt x="141" y="164"/>
                  </a:lnTo>
                  <a:lnTo>
                    <a:pt x="152" y="152"/>
                  </a:lnTo>
                  <a:lnTo>
                    <a:pt x="152" y="164"/>
                  </a:lnTo>
                  <a:lnTo>
                    <a:pt x="164" y="164"/>
                  </a:lnTo>
                  <a:lnTo>
                    <a:pt x="175" y="152"/>
                  </a:lnTo>
                  <a:lnTo>
                    <a:pt x="175" y="143"/>
                  </a:lnTo>
                  <a:lnTo>
                    <a:pt x="185" y="143"/>
                  </a:lnTo>
                  <a:lnTo>
                    <a:pt x="196" y="143"/>
                  </a:lnTo>
                  <a:lnTo>
                    <a:pt x="208" y="143"/>
                  </a:lnTo>
                  <a:lnTo>
                    <a:pt x="219" y="120"/>
                  </a:lnTo>
                  <a:lnTo>
                    <a:pt x="229" y="108"/>
                  </a:lnTo>
                  <a:lnTo>
                    <a:pt x="240" y="108"/>
                  </a:lnTo>
                  <a:lnTo>
                    <a:pt x="229" y="108"/>
                  </a:lnTo>
                  <a:lnTo>
                    <a:pt x="229" y="99"/>
                  </a:lnTo>
                  <a:lnTo>
                    <a:pt x="240" y="99"/>
                  </a:lnTo>
                  <a:lnTo>
                    <a:pt x="229" y="87"/>
                  </a:lnTo>
                  <a:lnTo>
                    <a:pt x="240" y="76"/>
                  </a:lnTo>
                  <a:lnTo>
                    <a:pt x="272" y="76"/>
                  </a:lnTo>
                  <a:lnTo>
                    <a:pt x="316" y="76"/>
                  </a:lnTo>
                  <a:lnTo>
                    <a:pt x="316" y="64"/>
                  </a:lnTo>
                  <a:lnTo>
                    <a:pt x="339" y="64"/>
                  </a:lnTo>
                  <a:lnTo>
                    <a:pt x="360" y="64"/>
                  </a:lnTo>
                  <a:lnTo>
                    <a:pt x="395" y="64"/>
                  </a:lnTo>
                  <a:lnTo>
                    <a:pt x="427" y="55"/>
                  </a:lnTo>
                  <a:lnTo>
                    <a:pt x="448" y="55"/>
                  </a:lnTo>
                  <a:lnTo>
                    <a:pt x="482" y="55"/>
                  </a:lnTo>
                  <a:lnTo>
                    <a:pt x="482" y="43"/>
                  </a:lnTo>
                  <a:lnTo>
                    <a:pt x="515" y="43"/>
                  </a:lnTo>
                  <a:lnTo>
                    <a:pt x="526" y="43"/>
                  </a:lnTo>
                  <a:lnTo>
                    <a:pt x="547" y="43"/>
                  </a:lnTo>
                  <a:lnTo>
                    <a:pt x="570" y="32"/>
                  </a:lnTo>
                  <a:lnTo>
                    <a:pt x="591" y="32"/>
                  </a:lnTo>
                  <a:lnTo>
                    <a:pt x="603" y="32"/>
                  </a:lnTo>
                  <a:lnTo>
                    <a:pt x="624" y="21"/>
                  </a:lnTo>
                  <a:lnTo>
                    <a:pt x="667" y="21"/>
                  </a:lnTo>
                  <a:lnTo>
                    <a:pt x="679" y="21"/>
                  </a:lnTo>
                  <a:lnTo>
                    <a:pt x="702" y="11"/>
                  </a:lnTo>
                  <a:lnTo>
                    <a:pt x="734" y="11"/>
                  </a:lnTo>
                  <a:lnTo>
                    <a:pt x="746" y="0"/>
                  </a:lnTo>
                  <a:lnTo>
                    <a:pt x="755" y="0"/>
                  </a:lnTo>
                  <a:lnTo>
                    <a:pt x="778" y="0"/>
                  </a:lnTo>
                  <a:lnTo>
                    <a:pt x="790" y="0"/>
                  </a:lnTo>
                  <a:lnTo>
                    <a:pt x="734" y="43"/>
                  </a:lnTo>
                  <a:lnTo>
                    <a:pt x="723" y="32"/>
                  </a:lnTo>
                  <a:lnTo>
                    <a:pt x="702" y="32"/>
                  </a:lnTo>
                  <a:lnTo>
                    <a:pt x="723" y="32"/>
                  </a:lnTo>
                  <a:lnTo>
                    <a:pt x="734" y="43"/>
                  </a:lnTo>
                  <a:lnTo>
                    <a:pt x="790"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0" name="Freeform 49"/>
            <p:cNvSpPr>
              <a:spLocks/>
            </p:cNvSpPr>
            <p:nvPr/>
          </p:nvSpPr>
          <p:spPr bwMode="auto">
            <a:xfrm>
              <a:off x="1559" y="2444"/>
              <a:ext cx="678" cy="693"/>
            </a:xfrm>
            <a:custGeom>
              <a:avLst/>
              <a:gdLst/>
              <a:ahLst/>
              <a:cxnLst>
                <a:cxn ang="0">
                  <a:pos x="87" y="0"/>
                </a:cxn>
                <a:cxn ang="0">
                  <a:pos x="152" y="11"/>
                </a:cxn>
                <a:cxn ang="0">
                  <a:pos x="239" y="22"/>
                </a:cxn>
                <a:cxn ang="0">
                  <a:pos x="251" y="22"/>
                </a:cxn>
                <a:cxn ang="0">
                  <a:pos x="306" y="22"/>
                </a:cxn>
                <a:cxn ang="0">
                  <a:pos x="338" y="34"/>
                </a:cxn>
                <a:cxn ang="0">
                  <a:pos x="393" y="34"/>
                </a:cxn>
                <a:cxn ang="0">
                  <a:pos x="414" y="34"/>
                </a:cxn>
                <a:cxn ang="0">
                  <a:pos x="458" y="43"/>
                </a:cxn>
                <a:cxn ang="0">
                  <a:pos x="469" y="43"/>
                </a:cxn>
                <a:cxn ang="0">
                  <a:pos x="578" y="55"/>
                </a:cxn>
                <a:cxn ang="0">
                  <a:pos x="677" y="55"/>
                </a:cxn>
                <a:cxn ang="0">
                  <a:pos x="677" y="66"/>
                </a:cxn>
                <a:cxn ang="0">
                  <a:pos x="677" y="122"/>
                </a:cxn>
                <a:cxn ang="0">
                  <a:pos x="665" y="175"/>
                </a:cxn>
                <a:cxn ang="0">
                  <a:pos x="665" y="209"/>
                </a:cxn>
                <a:cxn ang="0">
                  <a:pos x="665" y="230"/>
                </a:cxn>
                <a:cxn ang="0">
                  <a:pos x="656" y="285"/>
                </a:cxn>
                <a:cxn ang="0">
                  <a:pos x="656" y="306"/>
                </a:cxn>
                <a:cxn ang="0">
                  <a:pos x="656" y="341"/>
                </a:cxn>
                <a:cxn ang="0">
                  <a:pos x="656" y="385"/>
                </a:cxn>
                <a:cxn ang="0">
                  <a:pos x="644" y="449"/>
                </a:cxn>
                <a:cxn ang="0">
                  <a:pos x="644" y="482"/>
                </a:cxn>
                <a:cxn ang="0">
                  <a:pos x="644" y="505"/>
                </a:cxn>
                <a:cxn ang="0">
                  <a:pos x="633" y="549"/>
                </a:cxn>
                <a:cxn ang="0">
                  <a:pos x="633" y="604"/>
                </a:cxn>
                <a:cxn ang="0">
                  <a:pos x="633" y="659"/>
                </a:cxn>
                <a:cxn ang="0">
                  <a:pos x="621" y="669"/>
                </a:cxn>
                <a:cxn ang="0">
                  <a:pos x="600" y="669"/>
                </a:cxn>
                <a:cxn ang="0">
                  <a:pos x="557" y="659"/>
                </a:cxn>
                <a:cxn ang="0">
                  <a:pos x="534" y="659"/>
                </a:cxn>
                <a:cxn ang="0">
                  <a:pos x="524" y="659"/>
                </a:cxn>
                <a:cxn ang="0">
                  <a:pos x="437" y="659"/>
                </a:cxn>
                <a:cxn ang="0">
                  <a:pos x="327" y="648"/>
                </a:cxn>
                <a:cxn ang="0">
                  <a:pos x="283" y="636"/>
                </a:cxn>
                <a:cxn ang="0">
                  <a:pos x="262" y="636"/>
                </a:cxn>
                <a:cxn ang="0">
                  <a:pos x="251" y="636"/>
                </a:cxn>
                <a:cxn ang="0">
                  <a:pos x="262" y="636"/>
                </a:cxn>
                <a:cxn ang="0">
                  <a:pos x="262" y="648"/>
                </a:cxn>
                <a:cxn ang="0">
                  <a:pos x="251" y="648"/>
                </a:cxn>
                <a:cxn ang="0">
                  <a:pos x="262" y="659"/>
                </a:cxn>
                <a:cxn ang="0">
                  <a:pos x="184" y="659"/>
                </a:cxn>
                <a:cxn ang="0">
                  <a:pos x="96" y="636"/>
                </a:cxn>
                <a:cxn ang="0">
                  <a:pos x="87" y="692"/>
                </a:cxn>
                <a:cxn ang="0">
                  <a:pos x="0" y="680"/>
                </a:cxn>
                <a:cxn ang="0">
                  <a:pos x="20" y="549"/>
                </a:cxn>
                <a:cxn ang="0">
                  <a:pos x="20" y="505"/>
                </a:cxn>
                <a:cxn ang="0">
                  <a:pos x="32" y="461"/>
                </a:cxn>
                <a:cxn ang="0">
                  <a:pos x="43" y="385"/>
                </a:cxn>
                <a:cxn ang="0">
                  <a:pos x="53" y="285"/>
                </a:cxn>
                <a:cxn ang="0">
                  <a:pos x="53" y="242"/>
                </a:cxn>
                <a:cxn ang="0">
                  <a:pos x="76" y="122"/>
                </a:cxn>
                <a:cxn ang="0">
                  <a:pos x="87" y="0"/>
                </a:cxn>
              </a:cxnLst>
              <a:rect l="0" t="0" r="r" b="b"/>
              <a:pathLst>
                <a:path w="678" h="693">
                  <a:moveTo>
                    <a:pt x="87" y="0"/>
                  </a:moveTo>
                  <a:lnTo>
                    <a:pt x="152" y="11"/>
                  </a:lnTo>
                  <a:lnTo>
                    <a:pt x="239" y="22"/>
                  </a:lnTo>
                  <a:lnTo>
                    <a:pt x="251" y="22"/>
                  </a:lnTo>
                  <a:lnTo>
                    <a:pt x="306" y="22"/>
                  </a:lnTo>
                  <a:lnTo>
                    <a:pt x="338" y="34"/>
                  </a:lnTo>
                  <a:lnTo>
                    <a:pt x="393" y="34"/>
                  </a:lnTo>
                  <a:lnTo>
                    <a:pt x="414" y="34"/>
                  </a:lnTo>
                  <a:lnTo>
                    <a:pt x="458" y="43"/>
                  </a:lnTo>
                  <a:lnTo>
                    <a:pt x="469" y="43"/>
                  </a:lnTo>
                  <a:lnTo>
                    <a:pt x="578" y="55"/>
                  </a:lnTo>
                  <a:lnTo>
                    <a:pt x="677" y="55"/>
                  </a:lnTo>
                  <a:lnTo>
                    <a:pt x="677" y="66"/>
                  </a:lnTo>
                  <a:lnTo>
                    <a:pt x="677" y="122"/>
                  </a:lnTo>
                  <a:lnTo>
                    <a:pt x="665" y="175"/>
                  </a:lnTo>
                  <a:lnTo>
                    <a:pt x="665" y="209"/>
                  </a:lnTo>
                  <a:lnTo>
                    <a:pt x="665" y="230"/>
                  </a:lnTo>
                  <a:lnTo>
                    <a:pt x="656" y="285"/>
                  </a:lnTo>
                  <a:lnTo>
                    <a:pt x="656" y="306"/>
                  </a:lnTo>
                  <a:lnTo>
                    <a:pt x="656" y="341"/>
                  </a:lnTo>
                  <a:lnTo>
                    <a:pt x="656" y="385"/>
                  </a:lnTo>
                  <a:lnTo>
                    <a:pt x="644" y="449"/>
                  </a:lnTo>
                  <a:lnTo>
                    <a:pt x="644" y="482"/>
                  </a:lnTo>
                  <a:lnTo>
                    <a:pt x="644" y="505"/>
                  </a:lnTo>
                  <a:lnTo>
                    <a:pt x="633" y="549"/>
                  </a:lnTo>
                  <a:lnTo>
                    <a:pt x="633" y="604"/>
                  </a:lnTo>
                  <a:lnTo>
                    <a:pt x="633" y="659"/>
                  </a:lnTo>
                  <a:lnTo>
                    <a:pt x="621" y="669"/>
                  </a:lnTo>
                  <a:lnTo>
                    <a:pt x="600" y="669"/>
                  </a:lnTo>
                  <a:lnTo>
                    <a:pt x="557" y="659"/>
                  </a:lnTo>
                  <a:lnTo>
                    <a:pt x="534" y="659"/>
                  </a:lnTo>
                  <a:lnTo>
                    <a:pt x="524" y="659"/>
                  </a:lnTo>
                  <a:lnTo>
                    <a:pt x="437" y="659"/>
                  </a:lnTo>
                  <a:lnTo>
                    <a:pt x="327" y="648"/>
                  </a:lnTo>
                  <a:lnTo>
                    <a:pt x="283" y="636"/>
                  </a:lnTo>
                  <a:lnTo>
                    <a:pt x="262" y="636"/>
                  </a:lnTo>
                  <a:lnTo>
                    <a:pt x="251" y="636"/>
                  </a:lnTo>
                  <a:lnTo>
                    <a:pt x="262" y="636"/>
                  </a:lnTo>
                  <a:lnTo>
                    <a:pt x="262" y="648"/>
                  </a:lnTo>
                  <a:lnTo>
                    <a:pt x="251" y="648"/>
                  </a:lnTo>
                  <a:lnTo>
                    <a:pt x="262" y="659"/>
                  </a:lnTo>
                  <a:lnTo>
                    <a:pt x="184" y="659"/>
                  </a:lnTo>
                  <a:lnTo>
                    <a:pt x="96" y="636"/>
                  </a:lnTo>
                  <a:lnTo>
                    <a:pt x="87" y="692"/>
                  </a:lnTo>
                  <a:lnTo>
                    <a:pt x="0" y="680"/>
                  </a:lnTo>
                  <a:lnTo>
                    <a:pt x="20" y="549"/>
                  </a:lnTo>
                  <a:lnTo>
                    <a:pt x="20" y="505"/>
                  </a:lnTo>
                  <a:lnTo>
                    <a:pt x="32" y="461"/>
                  </a:lnTo>
                  <a:lnTo>
                    <a:pt x="43" y="385"/>
                  </a:lnTo>
                  <a:lnTo>
                    <a:pt x="53" y="285"/>
                  </a:lnTo>
                  <a:lnTo>
                    <a:pt x="53" y="242"/>
                  </a:lnTo>
                  <a:lnTo>
                    <a:pt x="76" y="122"/>
                  </a:lnTo>
                  <a:lnTo>
                    <a:pt x="87"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1" name="Freeform 50"/>
            <p:cNvSpPr>
              <a:spLocks/>
            </p:cNvSpPr>
            <p:nvPr/>
          </p:nvSpPr>
          <p:spPr bwMode="auto">
            <a:xfrm>
              <a:off x="4799" y="2456"/>
              <a:ext cx="33" cy="31"/>
            </a:xfrm>
            <a:custGeom>
              <a:avLst/>
              <a:gdLst/>
              <a:ahLst/>
              <a:cxnLst>
                <a:cxn ang="0">
                  <a:pos x="32" y="30"/>
                </a:cxn>
                <a:cxn ang="0">
                  <a:pos x="20" y="0"/>
                </a:cxn>
                <a:cxn ang="0">
                  <a:pos x="0" y="0"/>
                </a:cxn>
                <a:cxn ang="0">
                  <a:pos x="20" y="0"/>
                </a:cxn>
                <a:cxn ang="0">
                  <a:pos x="32" y="30"/>
                </a:cxn>
              </a:cxnLst>
              <a:rect l="0" t="0" r="r" b="b"/>
              <a:pathLst>
                <a:path w="33" h="31">
                  <a:moveTo>
                    <a:pt x="32" y="30"/>
                  </a:moveTo>
                  <a:lnTo>
                    <a:pt x="20" y="0"/>
                  </a:lnTo>
                  <a:lnTo>
                    <a:pt x="0" y="0"/>
                  </a:lnTo>
                  <a:lnTo>
                    <a:pt x="20" y="0"/>
                  </a:lnTo>
                  <a:lnTo>
                    <a:pt x="32" y="3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2" name="Freeform 51"/>
            <p:cNvSpPr>
              <a:spLocks/>
            </p:cNvSpPr>
            <p:nvPr/>
          </p:nvSpPr>
          <p:spPr bwMode="auto">
            <a:xfrm>
              <a:off x="4919" y="2456"/>
              <a:ext cx="35" cy="44"/>
            </a:xfrm>
            <a:custGeom>
              <a:avLst/>
              <a:gdLst/>
              <a:ahLst/>
              <a:cxnLst>
                <a:cxn ang="0">
                  <a:pos x="0" y="0"/>
                </a:cxn>
                <a:cxn ang="0">
                  <a:pos x="34" y="43"/>
                </a:cxn>
                <a:cxn ang="0">
                  <a:pos x="12" y="22"/>
                </a:cxn>
                <a:cxn ang="0">
                  <a:pos x="0" y="0"/>
                </a:cxn>
              </a:cxnLst>
              <a:rect l="0" t="0" r="r" b="b"/>
              <a:pathLst>
                <a:path w="35" h="44">
                  <a:moveTo>
                    <a:pt x="0" y="0"/>
                  </a:moveTo>
                  <a:lnTo>
                    <a:pt x="34" y="43"/>
                  </a:lnTo>
                  <a:lnTo>
                    <a:pt x="12" y="22"/>
                  </a:lnTo>
                  <a:lnTo>
                    <a:pt x="0"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3" name="Freeform 52"/>
            <p:cNvSpPr>
              <a:spLocks/>
            </p:cNvSpPr>
            <p:nvPr/>
          </p:nvSpPr>
          <p:spPr bwMode="auto">
            <a:xfrm>
              <a:off x="3495" y="2499"/>
              <a:ext cx="843" cy="276"/>
            </a:xfrm>
            <a:custGeom>
              <a:avLst/>
              <a:gdLst/>
              <a:ahLst/>
              <a:cxnLst>
                <a:cxn ang="0">
                  <a:pos x="678" y="22"/>
                </a:cxn>
                <a:cxn ang="0">
                  <a:pos x="722" y="11"/>
                </a:cxn>
                <a:cxn ang="0">
                  <a:pos x="786" y="11"/>
                </a:cxn>
                <a:cxn ang="0">
                  <a:pos x="842" y="0"/>
                </a:cxn>
                <a:cxn ang="0">
                  <a:pos x="830" y="22"/>
                </a:cxn>
                <a:cxn ang="0">
                  <a:pos x="830" y="32"/>
                </a:cxn>
                <a:cxn ang="0">
                  <a:pos x="798" y="66"/>
                </a:cxn>
                <a:cxn ang="0">
                  <a:pos x="777" y="76"/>
                </a:cxn>
                <a:cxn ang="0">
                  <a:pos x="754" y="76"/>
                </a:cxn>
                <a:cxn ang="0">
                  <a:pos x="722" y="99"/>
                </a:cxn>
                <a:cxn ang="0">
                  <a:pos x="722" y="120"/>
                </a:cxn>
                <a:cxn ang="0">
                  <a:pos x="699" y="131"/>
                </a:cxn>
                <a:cxn ang="0">
                  <a:pos x="678" y="143"/>
                </a:cxn>
                <a:cxn ang="0">
                  <a:pos x="655" y="154"/>
                </a:cxn>
                <a:cxn ang="0">
                  <a:pos x="634" y="164"/>
                </a:cxn>
                <a:cxn ang="0">
                  <a:pos x="612" y="198"/>
                </a:cxn>
                <a:cxn ang="0">
                  <a:pos x="568" y="231"/>
                </a:cxn>
                <a:cxn ang="0">
                  <a:pos x="535" y="231"/>
                </a:cxn>
                <a:cxn ang="0">
                  <a:pos x="480" y="242"/>
                </a:cxn>
                <a:cxn ang="0">
                  <a:pos x="404" y="242"/>
                </a:cxn>
                <a:cxn ang="0">
                  <a:pos x="273" y="252"/>
                </a:cxn>
                <a:cxn ang="0">
                  <a:pos x="197" y="263"/>
                </a:cxn>
                <a:cxn ang="0">
                  <a:pos x="110" y="263"/>
                </a:cxn>
                <a:cxn ang="0">
                  <a:pos x="55" y="263"/>
                </a:cxn>
                <a:cxn ang="0">
                  <a:pos x="11" y="263"/>
                </a:cxn>
                <a:cxn ang="0">
                  <a:pos x="22" y="242"/>
                </a:cxn>
                <a:cxn ang="0">
                  <a:pos x="22" y="231"/>
                </a:cxn>
                <a:cxn ang="0">
                  <a:pos x="22" y="208"/>
                </a:cxn>
                <a:cxn ang="0">
                  <a:pos x="22" y="208"/>
                </a:cxn>
                <a:cxn ang="0">
                  <a:pos x="34" y="208"/>
                </a:cxn>
                <a:cxn ang="0">
                  <a:pos x="34" y="187"/>
                </a:cxn>
                <a:cxn ang="0">
                  <a:pos x="43" y="164"/>
                </a:cxn>
                <a:cxn ang="0">
                  <a:pos x="43" y="154"/>
                </a:cxn>
                <a:cxn ang="0">
                  <a:pos x="55" y="154"/>
                </a:cxn>
                <a:cxn ang="0">
                  <a:pos x="66" y="131"/>
                </a:cxn>
                <a:cxn ang="0">
                  <a:pos x="55" y="110"/>
                </a:cxn>
                <a:cxn ang="0">
                  <a:pos x="66" y="99"/>
                </a:cxn>
                <a:cxn ang="0">
                  <a:pos x="77" y="76"/>
                </a:cxn>
                <a:cxn ang="0">
                  <a:pos x="87" y="76"/>
                </a:cxn>
                <a:cxn ang="0">
                  <a:pos x="174" y="76"/>
                </a:cxn>
                <a:cxn ang="0">
                  <a:pos x="209" y="55"/>
                </a:cxn>
                <a:cxn ang="0">
                  <a:pos x="285" y="55"/>
                </a:cxn>
                <a:cxn ang="0">
                  <a:pos x="361" y="43"/>
                </a:cxn>
                <a:cxn ang="0">
                  <a:pos x="416" y="43"/>
                </a:cxn>
                <a:cxn ang="0">
                  <a:pos x="480" y="32"/>
                </a:cxn>
                <a:cxn ang="0">
                  <a:pos x="591" y="32"/>
                </a:cxn>
              </a:cxnLst>
              <a:rect l="0" t="0" r="r" b="b"/>
              <a:pathLst>
                <a:path w="843" h="276">
                  <a:moveTo>
                    <a:pt x="646" y="22"/>
                  </a:moveTo>
                  <a:lnTo>
                    <a:pt x="667" y="22"/>
                  </a:lnTo>
                  <a:lnTo>
                    <a:pt x="678" y="22"/>
                  </a:lnTo>
                  <a:lnTo>
                    <a:pt x="689" y="22"/>
                  </a:lnTo>
                  <a:lnTo>
                    <a:pt x="710" y="22"/>
                  </a:lnTo>
                  <a:lnTo>
                    <a:pt x="722" y="11"/>
                  </a:lnTo>
                  <a:lnTo>
                    <a:pt x="743" y="11"/>
                  </a:lnTo>
                  <a:lnTo>
                    <a:pt x="777" y="11"/>
                  </a:lnTo>
                  <a:lnTo>
                    <a:pt x="786" y="11"/>
                  </a:lnTo>
                  <a:lnTo>
                    <a:pt x="809" y="0"/>
                  </a:lnTo>
                  <a:lnTo>
                    <a:pt x="821" y="0"/>
                  </a:lnTo>
                  <a:lnTo>
                    <a:pt x="842" y="0"/>
                  </a:lnTo>
                  <a:lnTo>
                    <a:pt x="830" y="11"/>
                  </a:lnTo>
                  <a:lnTo>
                    <a:pt x="842" y="22"/>
                  </a:lnTo>
                  <a:lnTo>
                    <a:pt x="830" y="22"/>
                  </a:lnTo>
                  <a:lnTo>
                    <a:pt x="830" y="32"/>
                  </a:lnTo>
                  <a:lnTo>
                    <a:pt x="842" y="32"/>
                  </a:lnTo>
                  <a:lnTo>
                    <a:pt x="830" y="32"/>
                  </a:lnTo>
                  <a:lnTo>
                    <a:pt x="821" y="43"/>
                  </a:lnTo>
                  <a:lnTo>
                    <a:pt x="809" y="66"/>
                  </a:lnTo>
                  <a:lnTo>
                    <a:pt x="798" y="66"/>
                  </a:lnTo>
                  <a:lnTo>
                    <a:pt x="786" y="66"/>
                  </a:lnTo>
                  <a:lnTo>
                    <a:pt x="777" y="66"/>
                  </a:lnTo>
                  <a:lnTo>
                    <a:pt x="777" y="76"/>
                  </a:lnTo>
                  <a:lnTo>
                    <a:pt x="765" y="87"/>
                  </a:lnTo>
                  <a:lnTo>
                    <a:pt x="754" y="87"/>
                  </a:lnTo>
                  <a:lnTo>
                    <a:pt x="754" y="76"/>
                  </a:lnTo>
                  <a:lnTo>
                    <a:pt x="743" y="87"/>
                  </a:lnTo>
                  <a:lnTo>
                    <a:pt x="733" y="99"/>
                  </a:lnTo>
                  <a:lnTo>
                    <a:pt x="722" y="99"/>
                  </a:lnTo>
                  <a:lnTo>
                    <a:pt x="733" y="99"/>
                  </a:lnTo>
                  <a:lnTo>
                    <a:pt x="722" y="110"/>
                  </a:lnTo>
                  <a:lnTo>
                    <a:pt x="722" y="120"/>
                  </a:lnTo>
                  <a:lnTo>
                    <a:pt x="710" y="120"/>
                  </a:lnTo>
                  <a:lnTo>
                    <a:pt x="699" y="120"/>
                  </a:lnTo>
                  <a:lnTo>
                    <a:pt x="699" y="131"/>
                  </a:lnTo>
                  <a:lnTo>
                    <a:pt x="689" y="131"/>
                  </a:lnTo>
                  <a:lnTo>
                    <a:pt x="689" y="143"/>
                  </a:lnTo>
                  <a:lnTo>
                    <a:pt x="678" y="143"/>
                  </a:lnTo>
                  <a:lnTo>
                    <a:pt x="678" y="154"/>
                  </a:lnTo>
                  <a:lnTo>
                    <a:pt x="667" y="154"/>
                  </a:lnTo>
                  <a:lnTo>
                    <a:pt x="655" y="154"/>
                  </a:lnTo>
                  <a:lnTo>
                    <a:pt x="646" y="154"/>
                  </a:lnTo>
                  <a:lnTo>
                    <a:pt x="634" y="154"/>
                  </a:lnTo>
                  <a:lnTo>
                    <a:pt x="634" y="164"/>
                  </a:lnTo>
                  <a:lnTo>
                    <a:pt x="623" y="175"/>
                  </a:lnTo>
                  <a:lnTo>
                    <a:pt x="623" y="187"/>
                  </a:lnTo>
                  <a:lnTo>
                    <a:pt x="612" y="198"/>
                  </a:lnTo>
                  <a:lnTo>
                    <a:pt x="602" y="198"/>
                  </a:lnTo>
                  <a:lnTo>
                    <a:pt x="602" y="231"/>
                  </a:lnTo>
                  <a:lnTo>
                    <a:pt x="568" y="231"/>
                  </a:lnTo>
                  <a:lnTo>
                    <a:pt x="558" y="231"/>
                  </a:lnTo>
                  <a:lnTo>
                    <a:pt x="547" y="231"/>
                  </a:lnTo>
                  <a:lnTo>
                    <a:pt x="535" y="231"/>
                  </a:lnTo>
                  <a:lnTo>
                    <a:pt x="503" y="242"/>
                  </a:lnTo>
                  <a:lnTo>
                    <a:pt x="492" y="242"/>
                  </a:lnTo>
                  <a:lnTo>
                    <a:pt x="480" y="242"/>
                  </a:lnTo>
                  <a:lnTo>
                    <a:pt x="471" y="242"/>
                  </a:lnTo>
                  <a:lnTo>
                    <a:pt x="448" y="242"/>
                  </a:lnTo>
                  <a:lnTo>
                    <a:pt x="404" y="242"/>
                  </a:lnTo>
                  <a:lnTo>
                    <a:pt x="349" y="252"/>
                  </a:lnTo>
                  <a:lnTo>
                    <a:pt x="306" y="252"/>
                  </a:lnTo>
                  <a:lnTo>
                    <a:pt x="273" y="252"/>
                  </a:lnTo>
                  <a:lnTo>
                    <a:pt x="229" y="252"/>
                  </a:lnTo>
                  <a:lnTo>
                    <a:pt x="209" y="252"/>
                  </a:lnTo>
                  <a:lnTo>
                    <a:pt x="197" y="263"/>
                  </a:lnTo>
                  <a:lnTo>
                    <a:pt x="153" y="263"/>
                  </a:lnTo>
                  <a:lnTo>
                    <a:pt x="131" y="263"/>
                  </a:lnTo>
                  <a:lnTo>
                    <a:pt x="110" y="263"/>
                  </a:lnTo>
                  <a:lnTo>
                    <a:pt x="98" y="263"/>
                  </a:lnTo>
                  <a:lnTo>
                    <a:pt x="66" y="263"/>
                  </a:lnTo>
                  <a:lnTo>
                    <a:pt x="55" y="263"/>
                  </a:lnTo>
                  <a:lnTo>
                    <a:pt x="0" y="275"/>
                  </a:lnTo>
                  <a:lnTo>
                    <a:pt x="0" y="263"/>
                  </a:lnTo>
                  <a:lnTo>
                    <a:pt x="11" y="263"/>
                  </a:lnTo>
                  <a:lnTo>
                    <a:pt x="11" y="252"/>
                  </a:lnTo>
                  <a:lnTo>
                    <a:pt x="22" y="252"/>
                  </a:lnTo>
                  <a:lnTo>
                    <a:pt x="22" y="242"/>
                  </a:lnTo>
                  <a:lnTo>
                    <a:pt x="11" y="242"/>
                  </a:lnTo>
                  <a:lnTo>
                    <a:pt x="11" y="231"/>
                  </a:lnTo>
                  <a:lnTo>
                    <a:pt x="22" y="231"/>
                  </a:lnTo>
                  <a:lnTo>
                    <a:pt x="22" y="219"/>
                  </a:lnTo>
                  <a:lnTo>
                    <a:pt x="11" y="219"/>
                  </a:lnTo>
                  <a:lnTo>
                    <a:pt x="22" y="208"/>
                  </a:lnTo>
                  <a:lnTo>
                    <a:pt x="22" y="219"/>
                  </a:lnTo>
                  <a:lnTo>
                    <a:pt x="34" y="219"/>
                  </a:lnTo>
                  <a:lnTo>
                    <a:pt x="22" y="208"/>
                  </a:lnTo>
                  <a:lnTo>
                    <a:pt x="22" y="198"/>
                  </a:lnTo>
                  <a:lnTo>
                    <a:pt x="34" y="198"/>
                  </a:lnTo>
                  <a:lnTo>
                    <a:pt x="34" y="208"/>
                  </a:lnTo>
                  <a:lnTo>
                    <a:pt x="34" y="198"/>
                  </a:lnTo>
                  <a:lnTo>
                    <a:pt x="43" y="187"/>
                  </a:lnTo>
                  <a:lnTo>
                    <a:pt x="34" y="187"/>
                  </a:lnTo>
                  <a:lnTo>
                    <a:pt x="34" y="175"/>
                  </a:lnTo>
                  <a:lnTo>
                    <a:pt x="43" y="175"/>
                  </a:lnTo>
                  <a:lnTo>
                    <a:pt x="43" y="164"/>
                  </a:lnTo>
                  <a:lnTo>
                    <a:pt x="55" y="164"/>
                  </a:lnTo>
                  <a:lnTo>
                    <a:pt x="43" y="164"/>
                  </a:lnTo>
                  <a:lnTo>
                    <a:pt x="43" y="154"/>
                  </a:lnTo>
                  <a:lnTo>
                    <a:pt x="55" y="154"/>
                  </a:lnTo>
                  <a:lnTo>
                    <a:pt x="66" y="154"/>
                  </a:lnTo>
                  <a:lnTo>
                    <a:pt x="55" y="154"/>
                  </a:lnTo>
                  <a:lnTo>
                    <a:pt x="55" y="143"/>
                  </a:lnTo>
                  <a:lnTo>
                    <a:pt x="55" y="131"/>
                  </a:lnTo>
                  <a:lnTo>
                    <a:pt x="66" y="131"/>
                  </a:lnTo>
                  <a:lnTo>
                    <a:pt x="66" y="120"/>
                  </a:lnTo>
                  <a:lnTo>
                    <a:pt x="55" y="120"/>
                  </a:lnTo>
                  <a:lnTo>
                    <a:pt x="55" y="110"/>
                  </a:lnTo>
                  <a:lnTo>
                    <a:pt x="66" y="110"/>
                  </a:lnTo>
                  <a:lnTo>
                    <a:pt x="55" y="99"/>
                  </a:lnTo>
                  <a:lnTo>
                    <a:pt x="66" y="99"/>
                  </a:lnTo>
                  <a:lnTo>
                    <a:pt x="66" y="87"/>
                  </a:lnTo>
                  <a:lnTo>
                    <a:pt x="66" y="76"/>
                  </a:lnTo>
                  <a:lnTo>
                    <a:pt x="77" y="76"/>
                  </a:lnTo>
                  <a:lnTo>
                    <a:pt x="77" y="87"/>
                  </a:lnTo>
                  <a:lnTo>
                    <a:pt x="77" y="76"/>
                  </a:lnTo>
                  <a:lnTo>
                    <a:pt x="87" y="76"/>
                  </a:lnTo>
                  <a:lnTo>
                    <a:pt x="142" y="76"/>
                  </a:lnTo>
                  <a:lnTo>
                    <a:pt x="165" y="76"/>
                  </a:lnTo>
                  <a:lnTo>
                    <a:pt x="174" y="76"/>
                  </a:lnTo>
                  <a:lnTo>
                    <a:pt x="218" y="76"/>
                  </a:lnTo>
                  <a:lnTo>
                    <a:pt x="218" y="66"/>
                  </a:lnTo>
                  <a:lnTo>
                    <a:pt x="209" y="55"/>
                  </a:lnTo>
                  <a:lnTo>
                    <a:pt x="229" y="55"/>
                  </a:lnTo>
                  <a:lnTo>
                    <a:pt x="252" y="55"/>
                  </a:lnTo>
                  <a:lnTo>
                    <a:pt x="285" y="55"/>
                  </a:lnTo>
                  <a:lnTo>
                    <a:pt x="306" y="43"/>
                  </a:lnTo>
                  <a:lnTo>
                    <a:pt x="340" y="43"/>
                  </a:lnTo>
                  <a:lnTo>
                    <a:pt x="361" y="43"/>
                  </a:lnTo>
                  <a:lnTo>
                    <a:pt x="372" y="43"/>
                  </a:lnTo>
                  <a:lnTo>
                    <a:pt x="393" y="43"/>
                  </a:lnTo>
                  <a:lnTo>
                    <a:pt x="416" y="43"/>
                  </a:lnTo>
                  <a:lnTo>
                    <a:pt x="437" y="43"/>
                  </a:lnTo>
                  <a:lnTo>
                    <a:pt x="471" y="43"/>
                  </a:lnTo>
                  <a:lnTo>
                    <a:pt x="480" y="32"/>
                  </a:lnTo>
                  <a:lnTo>
                    <a:pt x="515" y="32"/>
                  </a:lnTo>
                  <a:lnTo>
                    <a:pt x="535" y="32"/>
                  </a:lnTo>
                  <a:lnTo>
                    <a:pt x="591" y="32"/>
                  </a:lnTo>
                  <a:lnTo>
                    <a:pt x="612" y="32"/>
                  </a:lnTo>
                  <a:lnTo>
                    <a:pt x="646" y="2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4" name="Freeform 53"/>
            <p:cNvSpPr>
              <a:spLocks/>
            </p:cNvSpPr>
            <p:nvPr/>
          </p:nvSpPr>
          <p:spPr bwMode="auto">
            <a:xfrm>
              <a:off x="2236" y="2511"/>
              <a:ext cx="844" cy="439"/>
            </a:xfrm>
            <a:custGeom>
              <a:avLst/>
              <a:gdLst/>
              <a:ahLst/>
              <a:cxnLst>
                <a:cxn ang="0">
                  <a:pos x="142" y="0"/>
                </a:cxn>
                <a:cxn ang="0">
                  <a:pos x="230" y="11"/>
                </a:cxn>
                <a:cxn ang="0">
                  <a:pos x="338" y="11"/>
                </a:cxn>
                <a:cxn ang="0">
                  <a:pos x="437" y="20"/>
                </a:cxn>
                <a:cxn ang="0">
                  <a:pos x="513" y="20"/>
                </a:cxn>
                <a:cxn ang="0">
                  <a:pos x="612" y="20"/>
                </a:cxn>
                <a:cxn ang="0">
                  <a:pos x="711" y="20"/>
                </a:cxn>
                <a:cxn ang="0">
                  <a:pos x="776" y="20"/>
                </a:cxn>
                <a:cxn ang="0">
                  <a:pos x="820" y="55"/>
                </a:cxn>
                <a:cxn ang="0">
                  <a:pos x="831" y="131"/>
                </a:cxn>
                <a:cxn ang="0">
                  <a:pos x="843" y="219"/>
                </a:cxn>
                <a:cxn ang="0">
                  <a:pos x="843" y="327"/>
                </a:cxn>
                <a:cxn ang="0">
                  <a:pos x="843" y="438"/>
                </a:cxn>
                <a:cxn ang="0">
                  <a:pos x="820" y="426"/>
                </a:cxn>
                <a:cxn ang="0">
                  <a:pos x="810" y="426"/>
                </a:cxn>
                <a:cxn ang="0">
                  <a:pos x="787" y="415"/>
                </a:cxn>
                <a:cxn ang="0">
                  <a:pos x="776" y="394"/>
                </a:cxn>
                <a:cxn ang="0">
                  <a:pos x="755" y="405"/>
                </a:cxn>
                <a:cxn ang="0">
                  <a:pos x="732" y="394"/>
                </a:cxn>
                <a:cxn ang="0">
                  <a:pos x="711" y="405"/>
                </a:cxn>
                <a:cxn ang="0">
                  <a:pos x="679" y="405"/>
                </a:cxn>
                <a:cxn ang="0">
                  <a:pos x="656" y="415"/>
                </a:cxn>
                <a:cxn ang="0">
                  <a:pos x="645" y="415"/>
                </a:cxn>
                <a:cxn ang="0">
                  <a:pos x="624" y="405"/>
                </a:cxn>
                <a:cxn ang="0">
                  <a:pos x="591" y="405"/>
                </a:cxn>
                <a:cxn ang="0">
                  <a:pos x="580" y="405"/>
                </a:cxn>
                <a:cxn ang="0">
                  <a:pos x="580" y="415"/>
                </a:cxn>
                <a:cxn ang="0">
                  <a:pos x="557" y="415"/>
                </a:cxn>
                <a:cxn ang="0">
                  <a:pos x="557" y="405"/>
                </a:cxn>
                <a:cxn ang="0">
                  <a:pos x="536" y="394"/>
                </a:cxn>
                <a:cxn ang="0">
                  <a:pos x="513" y="394"/>
                </a:cxn>
                <a:cxn ang="0">
                  <a:pos x="492" y="405"/>
                </a:cxn>
                <a:cxn ang="0">
                  <a:pos x="492" y="394"/>
                </a:cxn>
                <a:cxn ang="0">
                  <a:pos x="470" y="371"/>
                </a:cxn>
                <a:cxn ang="0">
                  <a:pos x="437" y="371"/>
                </a:cxn>
                <a:cxn ang="0">
                  <a:pos x="416" y="361"/>
                </a:cxn>
                <a:cxn ang="0">
                  <a:pos x="405" y="361"/>
                </a:cxn>
                <a:cxn ang="0">
                  <a:pos x="372" y="361"/>
                </a:cxn>
                <a:cxn ang="0">
                  <a:pos x="361" y="338"/>
                </a:cxn>
                <a:cxn ang="0">
                  <a:pos x="338" y="338"/>
                </a:cxn>
                <a:cxn ang="0">
                  <a:pos x="317" y="338"/>
                </a:cxn>
                <a:cxn ang="0">
                  <a:pos x="285" y="306"/>
                </a:cxn>
                <a:cxn ang="0">
                  <a:pos x="285" y="230"/>
                </a:cxn>
                <a:cxn ang="0">
                  <a:pos x="294" y="152"/>
                </a:cxn>
                <a:cxn ang="0">
                  <a:pos x="241" y="76"/>
                </a:cxn>
                <a:cxn ang="0">
                  <a:pos x="131" y="64"/>
                </a:cxn>
                <a:cxn ang="0">
                  <a:pos x="0" y="55"/>
                </a:cxn>
              </a:cxnLst>
              <a:rect l="0" t="0" r="r" b="b"/>
              <a:pathLst>
                <a:path w="844" h="439">
                  <a:moveTo>
                    <a:pt x="0" y="0"/>
                  </a:moveTo>
                  <a:lnTo>
                    <a:pt x="98" y="0"/>
                  </a:lnTo>
                  <a:lnTo>
                    <a:pt x="142" y="0"/>
                  </a:lnTo>
                  <a:lnTo>
                    <a:pt x="197" y="11"/>
                  </a:lnTo>
                  <a:lnTo>
                    <a:pt x="207" y="11"/>
                  </a:lnTo>
                  <a:lnTo>
                    <a:pt x="230" y="11"/>
                  </a:lnTo>
                  <a:lnTo>
                    <a:pt x="285" y="11"/>
                  </a:lnTo>
                  <a:lnTo>
                    <a:pt x="294" y="11"/>
                  </a:lnTo>
                  <a:lnTo>
                    <a:pt x="338" y="11"/>
                  </a:lnTo>
                  <a:lnTo>
                    <a:pt x="350" y="11"/>
                  </a:lnTo>
                  <a:lnTo>
                    <a:pt x="393" y="20"/>
                  </a:lnTo>
                  <a:lnTo>
                    <a:pt x="437" y="20"/>
                  </a:lnTo>
                  <a:lnTo>
                    <a:pt x="460" y="20"/>
                  </a:lnTo>
                  <a:lnTo>
                    <a:pt x="481" y="20"/>
                  </a:lnTo>
                  <a:lnTo>
                    <a:pt x="513" y="20"/>
                  </a:lnTo>
                  <a:lnTo>
                    <a:pt x="548" y="20"/>
                  </a:lnTo>
                  <a:lnTo>
                    <a:pt x="580" y="20"/>
                  </a:lnTo>
                  <a:lnTo>
                    <a:pt x="612" y="20"/>
                  </a:lnTo>
                  <a:lnTo>
                    <a:pt x="635" y="20"/>
                  </a:lnTo>
                  <a:lnTo>
                    <a:pt x="688" y="20"/>
                  </a:lnTo>
                  <a:lnTo>
                    <a:pt x="711" y="20"/>
                  </a:lnTo>
                  <a:lnTo>
                    <a:pt x="732" y="20"/>
                  </a:lnTo>
                  <a:lnTo>
                    <a:pt x="744" y="20"/>
                  </a:lnTo>
                  <a:lnTo>
                    <a:pt x="776" y="20"/>
                  </a:lnTo>
                  <a:lnTo>
                    <a:pt x="787" y="20"/>
                  </a:lnTo>
                  <a:lnTo>
                    <a:pt x="820" y="20"/>
                  </a:lnTo>
                  <a:lnTo>
                    <a:pt x="820" y="55"/>
                  </a:lnTo>
                  <a:lnTo>
                    <a:pt x="820" y="64"/>
                  </a:lnTo>
                  <a:lnTo>
                    <a:pt x="820" y="87"/>
                  </a:lnTo>
                  <a:lnTo>
                    <a:pt x="831" y="131"/>
                  </a:lnTo>
                  <a:lnTo>
                    <a:pt x="843" y="175"/>
                  </a:lnTo>
                  <a:lnTo>
                    <a:pt x="843" y="186"/>
                  </a:lnTo>
                  <a:lnTo>
                    <a:pt x="843" y="219"/>
                  </a:lnTo>
                  <a:lnTo>
                    <a:pt x="843" y="274"/>
                  </a:lnTo>
                  <a:lnTo>
                    <a:pt x="843" y="306"/>
                  </a:lnTo>
                  <a:lnTo>
                    <a:pt x="843" y="327"/>
                  </a:lnTo>
                  <a:lnTo>
                    <a:pt x="843" y="371"/>
                  </a:lnTo>
                  <a:lnTo>
                    <a:pt x="843" y="394"/>
                  </a:lnTo>
                  <a:lnTo>
                    <a:pt x="843" y="438"/>
                  </a:lnTo>
                  <a:lnTo>
                    <a:pt x="831" y="438"/>
                  </a:lnTo>
                  <a:lnTo>
                    <a:pt x="831" y="426"/>
                  </a:lnTo>
                  <a:lnTo>
                    <a:pt x="820" y="426"/>
                  </a:lnTo>
                  <a:lnTo>
                    <a:pt x="810" y="426"/>
                  </a:lnTo>
                  <a:lnTo>
                    <a:pt x="810" y="415"/>
                  </a:lnTo>
                  <a:lnTo>
                    <a:pt x="810" y="426"/>
                  </a:lnTo>
                  <a:lnTo>
                    <a:pt x="799" y="426"/>
                  </a:lnTo>
                  <a:lnTo>
                    <a:pt x="799" y="415"/>
                  </a:lnTo>
                  <a:lnTo>
                    <a:pt x="787" y="415"/>
                  </a:lnTo>
                  <a:lnTo>
                    <a:pt x="787" y="405"/>
                  </a:lnTo>
                  <a:lnTo>
                    <a:pt x="776" y="405"/>
                  </a:lnTo>
                  <a:lnTo>
                    <a:pt x="776" y="394"/>
                  </a:lnTo>
                  <a:lnTo>
                    <a:pt x="766" y="394"/>
                  </a:lnTo>
                  <a:lnTo>
                    <a:pt x="766" y="405"/>
                  </a:lnTo>
                  <a:lnTo>
                    <a:pt x="755" y="405"/>
                  </a:lnTo>
                  <a:lnTo>
                    <a:pt x="744" y="405"/>
                  </a:lnTo>
                  <a:lnTo>
                    <a:pt x="732" y="405"/>
                  </a:lnTo>
                  <a:lnTo>
                    <a:pt x="732" y="394"/>
                  </a:lnTo>
                  <a:lnTo>
                    <a:pt x="723" y="394"/>
                  </a:lnTo>
                  <a:lnTo>
                    <a:pt x="723" y="405"/>
                  </a:lnTo>
                  <a:lnTo>
                    <a:pt x="711" y="405"/>
                  </a:lnTo>
                  <a:lnTo>
                    <a:pt x="700" y="405"/>
                  </a:lnTo>
                  <a:lnTo>
                    <a:pt x="688" y="405"/>
                  </a:lnTo>
                  <a:lnTo>
                    <a:pt x="679" y="405"/>
                  </a:lnTo>
                  <a:lnTo>
                    <a:pt x="679" y="415"/>
                  </a:lnTo>
                  <a:lnTo>
                    <a:pt x="667" y="415"/>
                  </a:lnTo>
                  <a:lnTo>
                    <a:pt x="656" y="415"/>
                  </a:lnTo>
                  <a:lnTo>
                    <a:pt x="656" y="426"/>
                  </a:lnTo>
                  <a:lnTo>
                    <a:pt x="645" y="426"/>
                  </a:lnTo>
                  <a:lnTo>
                    <a:pt x="645" y="415"/>
                  </a:lnTo>
                  <a:lnTo>
                    <a:pt x="635" y="415"/>
                  </a:lnTo>
                  <a:lnTo>
                    <a:pt x="624" y="415"/>
                  </a:lnTo>
                  <a:lnTo>
                    <a:pt x="624" y="405"/>
                  </a:lnTo>
                  <a:lnTo>
                    <a:pt x="612" y="405"/>
                  </a:lnTo>
                  <a:lnTo>
                    <a:pt x="601" y="405"/>
                  </a:lnTo>
                  <a:lnTo>
                    <a:pt x="591" y="405"/>
                  </a:lnTo>
                  <a:lnTo>
                    <a:pt x="591" y="394"/>
                  </a:lnTo>
                  <a:lnTo>
                    <a:pt x="580" y="394"/>
                  </a:lnTo>
                  <a:lnTo>
                    <a:pt x="580" y="405"/>
                  </a:lnTo>
                  <a:lnTo>
                    <a:pt x="580" y="415"/>
                  </a:lnTo>
                  <a:lnTo>
                    <a:pt x="568" y="415"/>
                  </a:lnTo>
                  <a:lnTo>
                    <a:pt x="580" y="415"/>
                  </a:lnTo>
                  <a:lnTo>
                    <a:pt x="568" y="426"/>
                  </a:lnTo>
                  <a:lnTo>
                    <a:pt x="568" y="415"/>
                  </a:lnTo>
                  <a:lnTo>
                    <a:pt x="557" y="415"/>
                  </a:lnTo>
                  <a:lnTo>
                    <a:pt x="557" y="405"/>
                  </a:lnTo>
                  <a:lnTo>
                    <a:pt x="568" y="405"/>
                  </a:lnTo>
                  <a:lnTo>
                    <a:pt x="557" y="405"/>
                  </a:lnTo>
                  <a:lnTo>
                    <a:pt x="548" y="405"/>
                  </a:lnTo>
                  <a:lnTo>
                    <a:pt x="536" y="405"/>
                  </a:lnTo>
                  <a:lnTo>
                    <a:pt x="536" y="394"/>
                  </a:lnTo>
                  <a:lnTo>
                    <a:pt x="525" y="405"/>
                  </a:lnTo>
                  <a:lnTo>
                    <a:pt x="525" y="394"/>
                  </a:lnTo>
                  <a:lnTo>
                    <a:pt x="513" y="394"/>
                  </a:lnTo>
                  <a:lnTo>
                    <a:pt x="504" y="394"/>
                  </a:lnTo>
                  <a:lnTo>
                    <a:pt x="504" y="405"/>
                  </a:lnTo>
                  <a:lnTo>
                    <a:pt x="492" y="405"/>
                  </a:lnTo>
                  <a:lnTo>
                    <a:pt x="481" y="405"/>
                  </a:lnTo>
                  <a:lnTo>
                    <a:pt x="481" y="394"/>
                  </a:lnTo>
                  <a:lnTo>
                    <a:pt x="492" y="394"/>
                  </a:lnTo>
                  <a:lnTo>
                    <a:pt x="481" y="382"/>
                  </a:lnTo>
                  <a:lnTo>
                    <a:pt x="470" y="382"/>
                  </a:lnTo>
                  <a:lnTo>
                    <a:pt x="470" y="371"/>
                  </a:lnTo>
                  <a:lnTo>
                    <a:pt x="460" y="371"/>
                  </a:lnTo>
                  <a:lnTo>
                    <a:pt x="449" y="371"/>
                  </a:lnTo>
                  <a:lnTo>
                    <a:pt x="437" y="371"/>
                  </a:lnTo>
                  <a:lnTo>
                    <a:pt x="437" y="382"/>
                  </a:lnTo>
                  <a:lnTo>
                    <a:pt x="426" y="371"/>
                  </a:lnTo>
                  <a:lnTo>
                    <a:pt x="416" y="361"/>
                  </a:lnTo>
                  <a:lnTo>
                    <a:pt x="416" y="371"/>
                  </a:lnTo>
                  <a:lnTo>
                    <a:pt x="405" y="371"/>
                  </a:lnTo>
                  <a:lnTo>
                    <a:pt x="405" y="361"/>
                  </a:lnTo>
                  <a:lnTo>
                    <a:pt x="393" y="361"/>
                  </a:lnTo>
                  <a:lnTo>
                    <a:pt x="382" y="361"/>
                  </a:lnTo>
                  <a:lnTo>
                    <a:pt x="372" y="361"/>
                  </a:lnTo>
                  <a:lnTo>
                    <a:pt x="361" y="361"/>
                  </a:lnTo>
                  <a:lnTo>
                    <a:pt x="361" y="350"/>
                  </a:lnTo>
                  <a:lnTo>
                    <a:pt x="361" y="338"/>
                  </a:lnTo>
                  <a:lnTo>
                    <a:pt x="350" y="327"/>
                  </a:lnTo>
                  <a:lnTo>
                    <a:pt x="338" y="327"/>
                  </a:lnTo>
                  <a:lnTo>
                    <a:pt x="338" y="338"/>
                  </a:lnTo>
                  <a:lnTo>
                    <a:pt x="329" y="327"/>
                  </a:lnTo>
                  <a:lnTo>
                    <a:pt x="329" y="338"/>
                  </a:lnTo>
                  <a:lnTo>
                    <a:pt x="317" y="338"/>
                  </a:lnTo>
                  <a:lnTo>
                    <a:pt x="306" y="327"/>
                  </a:lnTo>
                  <a:lnTo>
                    <a:pt x="294" y="318"/>
                  </a:lnTo>
                  <a:lnTo>
                    <a:pt x="285" y="306"/>
                  </a:lnTo>
                  <a:lnTo>
                    <a:pt x="285" y="283"/>
                  </a:lnTo>
                  <a:lnTo>
                    <a:pt x="285" y="251"/>
                  </a:lnTo>
                  <a:lnTo>
                    <a:pt x="285" y="230"/>
                  </a:lnTo>
                  <a:lnTo>
                    <a:pt x="285" y="207"/>
                  </a:lnTo>
                  <a:lnTo>
                    <a:pt x="285" y="186"/>
                  </a:lnTo>
                  <a:lnTo>
                    <a:pt x="294" y="152"/>
                  </a:lnTo>
                  <a:lnTo>
                    <a:pt x="294" y="131"/>
                  </a:lnTo>
                  <a:lnTo>
                    <a:pt x="294" y="76"/>
                  </a:lnTo>
                  <a:lnTo>
                    <a:pt x="241" y="76"/>
                  </a:lnTo>
                  <a:lnTo>
                    <a:pt x="197" y="64"/>
                  </a:lnTo>
                  <a:lnTo>
                    <a:pt x="186" y="64"/>
                  </a:lnTo>
                  <a:lnTo>
                    <a:pt x="131" y="64"/>
                  </a:lnTo>
                  <a:lnTo>
                    <a:pt x="98" y="64"/>
                  </a:lnTo>
                  <a:lnTo>
                    <a:pt x="76" y="64"/>
                  </a:lnTo>
                  <a:lnTo>
                    <a:pt x="0" y="55"/>
                  </a:lnTo>
                  <a:lnTo>
                    <a:pt x="0"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5" name="Freeform 54"/>
            <p:cNvSpPr>
              <a:spLocks/>
            </p:cNvSpPr>
            <p:nvPr/>
          </p:nvSpPr>
          <p:spPr bwMode="auto">
            <a:xfrm>
              <a:off x="1809" y="2565"/>
              <a:ext cx="1372" cy="1336"/>
            </a:xfrm>
            <a:custGeom>
              <a:avLst/>
              <a:gdLst/>
              <a:ahLst/>
              <a:cxnLst>
                <a:cxn ang="0">
                  <a:pos x="669" y="20"/>
                </a:cxn>
                <a:cxn ang="0">
                  <a:pos x="713" y="196"/>
                </a:cxn>
                <a:cxn ang="0">
                  <a:pos x="757" y="272"/>
                </a:cxn>
                <a:cxn ang="0">
                  <a:pos x="800" y="306"/>
                </a:cxn>
                <a:cxn ang="0">
                  <a:pos x="854" y="316"/>
                </a:cxn>
                <a:cxn ang="0">
                  <a:pos x="909" y="327"/>
                </a:cxn>
                <a:cxn ang="0">
                  <a:pos x="941" y="338"/>
                </a:cxn>
                <a:cxn ang="0">
                  <a:pos x="997" y="350"/>
                </a:cxn>
                <a:cxn ang="0">
                  <a:pos x="1008" y="359"/>
                </a:cxn>
                <a:cxn ang="0">
                  <a:pos x="1052" y="350"/>
                </a:cxn>
                <a:cxn ang="0">
                  <a:pos x="1096" y="359"/>
                </a:cxn>
                <a:cxn ang="0">
                  <a:pos x="1151" y="338"/>
                </a:cxn>
                <a:cxn ang="0">
                  <a:pos x="1205" y="338"/>
                </a:cxn>
                <a:cxn ang="0">
                  <a:pos x="1239" y="359"/>
                </a:cxn>
                <a:cxn ang="0">
                  <a:pos x="1283" y="394"/>
                </a:cxn>
                <a:cxn ang="0">
                  <a:pos x="1292" y="394"/>
                </a:cxn>
                <a:cxn ang="0">
                  <a:pos x="1315" y="426"/>
                </a:cxn>
                <a:cxn ang="0">
                  <a:pos x="1327" y="590"/>
                </a:cxn>
                <a:cxn ang="0">
                  <a:pos x="1348" y="657"/>
                </a:cxn>
                <a:cxn ang="0">
                  <a:pos x="1371" y="712"/>
                </a:cxn>
                <a:cxn ang="0">
                  <a:pos x="1348" y="765"/>
                </a:cxn>
                <a:cxn ang="0">
                  <a:pos x="1359" y="809"/>
                </a:cxn>
                <a:cxn ang="0">
                  <a:pos x="1315" y="864"/>
                </a:cxn>
                <a:cxn ang="0">
                  <a:pos x="1271" y="876"/>
                </a:cxn>
                <a:cxn ang="0">
                  <a:pos x="1205" y="853"/>
                </a:cxn>
                <a:cxn ang="0">
                  <a:pos x="1227" y="908"/>
                </a:cxn>
                <a:cxn ang="0">
                  <a:pos x="1140" y="984"/>
                </a:cxn>
                <a:cxn ang="0">
                  <a:pos x="1107" y="984"/>
                </a:cxn>
                <a:cxn ang="0">
                  <a:pos x="1064" y="984"/>
                </a:cxn>
                <a:cxn ang="0">
                  <a:pos x="1041" y="984"/>
                </a:cxn>
                <a:cxn ang="0">
                  <a:pos x="1029" y="1018"/>
                </a:cxn>
                <a:cxn ang="0">
                  <a:pos x="1008" y="1051"/>
                </a:cxn>
                <a:cxn ang="0">
                  <a:pos x="964" y="1062"/>
                </a:cxn>
                <a:cxn ang="0">
                  <a:pos x="976" y="1083"/>
                </a:cxn>
                <a:cxn ang="0">
                  <a:pos x="964" y="1106"/>
                </a:cxn>
                <a:cxn ang="0">
                  <a:pos x="932" y="1150"/>
                </a:cxn>
                <a:cxn ang="0">
                  <a:pos x="941" y="1194"/>
                </a:cxn>
                <a:cxn ang="0">
                  <a:pos x="953" y="1270"/>
                </a:cxn>
                <a:cxn ang="0">
                  <a:pos x="953" y="1325"/>
                </a:cxn>
                <a:cxn ang="0">
                  <a:pos x="898" y="1302"/>
                </a:cxn>
                <a:cxn ang="0">
                  <a:pos x="810" y="1281"/>
                </a:cxn>
                <a:cxn ang="0">
                  <a:pos x="734" y="1194"/>
                </a:cxn>
                <a:cxn ang="0">
                  <a:pos x="722" y="1106"/>
                </a:cxn>
                <a:cxn ang="0">
                  <a:pos x="646" y="1028"/>
                </a:cxn>
                <a:cxn ang="0">
                  <a:pos x="625" y="975"/>
                </a:cxn>
                <a:cxn ang="0">
                  <a:pos x="570" y="864"/>
                </a:cxn>
                <a:cxn ang="0">
                  <a:pos x="526" y="832"/>
                </a:cxn>
                <a:cxn ang="0">
                  <a:pos x="482" y="820"/>
                </a:cxn>
                <a:cxn ang="0">
                  <a:pos x="406" y="832"/>
                </a:cxn>
                <a:cxn ang="0">
                  <a:pos x="339" y="919"/>
                </a:cxn>
                <a:cxn ang="0">
                  <a:pos x="251" y="864"/>
                </a:cxn>
                <a:cxn ang="0">
                  <a:pos x="186" y="765"/>
                </a:cxn>
                <a:cxn ang="0">
                  <a:pos x="163" y="689"/>
                </a:cxn>
                <a:cxn ang="0">
                  <a:pos x="108" y="645"/>
                </a:cxn>
                <a:cxn ang="0">
                  <a:pos x="0" y="525"/>
                </a:cxn>
                <a:cxn ang="0">
                  <a:pos x="186" y="537"/>
                </a:cxn>
                <a:cxn ang="0">
                  <a:pos x="383" y="481"/>
                </a:cxn>
                <a:cxn ang="0">
                  <a:pos x="406" y="184"/>
                </a:cxn>
              </a:cxnLst>
              <a:rect l="0" t="0" r="r" b="b"/>
              <a:pathLst>
                <a:path w="1372" h="1336">
                  <a:moveTo>
                    <a:pt x="427" y="0"/>
                  </a:moveTo>
                  <a:lnTo>
                    <a:pt x="503" y="9"/>
                  </a:lnTo>
                  <a:lnTo>
                    <a:pt x="526" y="9"/>
                  </a:lnTo>
                  <a:lnTo>
                    <a:pt x="558" y="9"/>
                  </a:lnTo>
                  <a:lnTo>
                    <a:pt x="613" y="9"/>
                  </a:lnTo>
                  <a:lnTo>
                    <a:pt x="625" y="9"/>
                  </a:lnTo>
                  <a:lnTo>
                    <a:pt x="669" y="20"/>
                  </a:lnTo>
                  <a:lnTo>
                    <a:pt x="722" y="20"/>
                  </a:lnTo>
                  <a:lnTo>
                    <a:pt x="722" y="76"/>
                  </a:lnTo>
                  <a:lnTo>
                    <a:pt x="722" y="97"/>
                  </a:lnTo>
                  <a:lnTo>
                    <a:pt x="713" y="131"/>
                  </a:lnTo>
                  <a:lnTo>
                    <a:pt x="713" y="152"/>
                  </a:lnTo>
                  <a:lnTo>
                    <a:pt x="713" y="175"/>
                  </a:lnTo>
                  <a:lnTo>
                    <a:pt x="713" y="196"/>
                  </a:lnTo>
                  <a:lnTo>
                    <a:pt x="713" y="228"/>
                  </a:lnTo>
                  <a:lnTo>
                    <a:pt x="713" y="251"/>
                  </a:lnTo>
                  <a:lnTo>
                    <a:pt x="722" y="262"/>
                  </a:lnTo>
                  <a:lnTo>
                    <a:pt x="734" y="272"/>
                  </a:lnTo>
                  <a:lnTo>
                    <a:pt x="745" y="283"/>
                  </a:lnTo>
                  <a:lnTo>
                    <a:pt x="757" y="283"/>
                  </a:lnTo>
                  <a:lnTo>
                    <a:pt x="757" y="272"/>
                  </a:lnTo>
                  <a:lnTo>
                    <a:pt x="766" y="283"/>
                  </a:lnTo>
                  <a:lnTo>
                    <a:pt x="766" y="272"/>
                  </a:lnTo>
                  <a:lnTo>
                    <a:pt x="777" y="272"/>
                  </a:lnTo>
                  <a:lnTo>
                    <a:pt x="789" y="283"/>
                  </a:lnTo>
                  <a:lnTo>
                    <a:pt x="789" y="295"/>
                  </a:lnTo>
                  <a:lnTo>
                    <a:pt x="789" y="306"/>
                  </a:lnTo>
                  <a:lnTo>
                    <a:pt x="800" y="306"/>
                  </a:lnTo>
                  <a:lnTo>
                    <a:pt x="810" y="306"/>
                  </a:lnTo>
                  <a:lnTo>
                    <a:pt x="821" y="306"/>
                  </a:lnTo>
                  <a:lnTo>
                    <a:pt x="833" y="306"/>
                  </a:lnTo>
                  <a:lnTo>
                    <a:pt x="833" y="316"/>
                  </a:lnTo>
                  <a:lnTo>
                    <a:pt x="844" y="316"/>
                  </a:lnTo>
                  <a:lnTo>
                    <a:pt x="844" y="306"/>
                  </a:lnTo>
                  <a:lnTo>
                    <a:pt x="854" y="316"/>
                  </a:lnTo>
                  <a:lnTo>
                    <a:pt x="865" y="327"/>
                  </a:lnTo>
                  <a:lnTo>
                    <a:pt x="865" y="316"/>
                  </a:lnTo>
                  <a:lnTo>
                    <a:pt x="877" y="316"/>
                  </a:lnTo>
                  <a:lnTo>
                    <a:pt x="888" y="316"/>
                  </a:lnTo>
                  <a:lnTo>
                    <a:pt x="898" y="316"/>
                  </a:lnTo>
                  <a:lnTo>
                    <a:pt x="898" y="327"/>
                  </a:lnTo>
                  <a:lnTo>
                    <a:pt x="909" y="327"/>
                  </a:lnTo>
                  <a:lnTo>
                    <a:pt x="920" y="338"/>
                  </a:lnTo>
                  <a:lnTo>
                    <a:pt x="909" y="338"/>
                  </a:lnTo>
                  <a:lnTo>
                    <a:pt x="909" y="350"/>
                  </a:lnTo>
                  <a:lnTo>
                    <a:pt x="920" y="350"/>
                  </a:lnTo>
                  <a:lnTo>
                    <a:pt x="932" y="350"/>
                  </a:lnTo>
                  <a:lnTo>
                    <a:pt x="932" y="338"/>
                  </a:lnTo>
                  <a:lnTo>
                    <a:pt x="941" y="338"/>
                  </a:lnTo>
                  <a:lnTo>
                    <a:pt x="953" y="338"/>
                  </a:lnTo>
                  <a:lnTo>
                    <a:pt x="953" y="350"/>
                  </a:lnTo>
                  <a:lnTo>
                    <a:pt x="964" y="338"/>
                  </a:lnTo>
                  <a:lnTo>
                    <a:pt x="964" y="350"/>
                  </a:lnTo>
                  <a:lnTo>
                    <a:pt x="976" y="350"/>
                  </a:lnTo>
                  <a:lnTo>
                    <a:pt x="985" y="350"/>
                  </a:lnTo>
                  <a:lnTo>
                    <a:pt x="997" y="350"/>
                  </a:lnTo>
                  <a:lnTo>
                    <a:pt x="985" y="350"/>
                  </a:lnTo>
                  <a:lnTo>
                    <a:pt x="985" y="359"/>
                  </a:lnTo>
                  <a:lnTo>
                    <a:pt x="997" y="359"/>
                  </a:lnTo>
                  <a:lnTo>
                    <a:pt x="997" y="371"/>
                  </a:lnTo>
                  <a:lnTo>
                    <a:pt x="1008" y="359"/>
                  </a:lnTo>
                  <a:lnTo>
                    <a:pt x="997" y="359"/>
                  </a:lnTo>
                  <a:lnTo>
                    <a:pt x="1008" y="359"/>
                  </a:lnTo>
                  <a:lnTo>
                    <a:pt x="1008" y="350"/>
                  </a:lnTo>
                  <a:lnTo>
                    <a:pt x="1008" y="338"/>
                  </a:lnTo>
                  <a:lnTo>
                    <a:pt x="1020" y="338"/>
                  </a:lnTo>
                  <a:lnTo>
                    <a:pt x="1020" y="350"/>
                  </a:lnTo>
                  <a:lnTo>
                    <a:pt x="1029" y="350"/>
                  </a:lnTo>
                  <a:lnTo>
                    <a:pt x="1041" y="350"/>
                  </a:lnTo>
                  <a:lnTo>
                    <a:pt x="1052" y="350"/>
                  </a:lnTo>
                  <a:lnTo>
                    <a:pt x="1052" y="359"/>
                  </a:lnTo>
                  <a:lnTo>
                    <a:pt x="1064" y="359"/>
                  </a:lnTo>
                  <a:lnTo>
                    <a:pt x="1073" y="359"/>
                  </a:lnTo>
                  <a:lnTo>
                    <a:pt x="1073" y="371"/>
                  </a:lnTo>
                  <a:lnTo>
                    <a:pt x="1084" y="371"/>
                  </a:lnTo>
                  <a:lnTo>
                    <a:pt x="1084" y="359"/>
                  </a:lnTo>
                  <a:lnTo>
                    <a:pt x="1096" y="359"/>
                  </a:lnTo>
                  <a:lnTo>
                    <a:pt x="1107" y="359"/>
                  </a:lnTo>
                  <a:lnTo>
                    <a:pt x="1107" y="350"/>
                  </a:lnTo>
                  <a:lnTo>
                    <a:pt x="1117" y="350"/>
                  </a:lnTo>
                  <a:lnTo>
                    <a:pt x="1128" y="350"/>
                  </a:lnTo>
                  <a:lnTo>
                    <a:pt x="1140" y="350"/>
                  </a:lnTo>
                  <a:lnTo>
                    <a:pt x="1151" y="350"/>
                  </a:lnTo>
                  <a:lnTo>
                    <a:pt x="1151" y="338"/>
                  </a:lnTo>
                  <a:lnTo>
                    <a:pt x="1161" y="338"/>
                  </a:lnTo>
                  <a:lnTo>
                    <a:pt x="1161" y="350"/>
                  </a:lnTo>
                  <a:lnTo>
                    <a:pt x="1172" y="350"/>
                  </a:lnTo>
                  <a:lnTo>
                    <a:pt x="1184" y="350"/>
                  </a:lnTo>
                  <a:lnTo>
                    <a:pt x="1195" y="350"/>
                  </a:lnTo>
                  <a:lnTo>
                    <a:pt x="1195" y="338"/>
                  </a:lnTo>
                  <a:lnTo>
                    <a:pt x="1205" y="338"/>
                  </a:lnTo>
                  <a:lnTo>
                    <a:pt x="1205" y="350"/>
                  </a:lnTo>
                  <a:lnTo>
                    <a:pt x="1216" y="350"/>
                  </a:lnTo>
                  <a:lnTo>
                    <a:pt x="1216" y="359"/>
                  </a:lnTo>
                  <a:lnTo>
                    <a:pt x="1227" y="359"/>
                  </a:lnTo>
                  <a:lnTo>
                    <a:pt x="1227" y="371"/>
                  </a:lnTo>
                  <a:lnTo>
                    <a:pt x="1239" y="371"/>
                  </a:lnTo>
                  <a:lnTo>
                    <a:pt x="1239" y="359"/>
                  </a:lnTo>
                  <a:lnTo>
                    <a:pt x="1239" y="371"/>
                  </a:lnTo>
                  <a:lnTo>
                    <a:pt x="1248" y="371"/>
                  </a:lnTo>
                  <a:lnTo>
                    <a:pt x="1260" y="371"/>
                  </a:lnTo>
                  <a:lnTo>
                    <a:pt x="1260" y="382"/>
                  </a:lnTo>
                  <a:lnTo>
                    <a:pt x="1271" y="382"/>
                  </a:lnTo>
                  <a:lnTo>
                    <a:pt x="1283" y="382"/>
                  </a:lnTo>
                  <a:lnTo>
                    <a:pt x="1283" y="394"/>
                  </a:lnTo>
                  <a:lnTo>
                    <a:pt x="1283" y="382"/>
                  </a:lnTo>
                  <a:lnTo>
                    <a:pt x="1283" y="394"/>
                  </a:lnTo>
                  <a:lnTo>
                    <a:pt x="1283" y="382"/>
                  </a:lnTo>
                  <a:lnTo>
                    <a:pt x="1292" y="382"/>
                  </a:lnTo>
                  <a:lnTo>
                    <a:pt x="1292" y="394"/>
                  </a:lnTo>
                  <a:lnTo>
                    <a:pt x="1292" y="382"/>
                  </a:lnTo>
                  <a:lnTo>
                    <a:pt x="1292" y="394"/>
                  </a:lnTo>
                  <a:lnTo>
                    <a:pt x="1292" y="382"/>
                  </a:lnTo>
                  <a:lnTo>
                    <a:pt x="1304" y="382"/>
                  </a:lnTo>
                  <a:lnTo>
                    <a:pt x="1304" y="394"/>
                  </a:lnTo>
                  <a:lnTo>
                    <a:pt x="1304" y="382"/>
                  </a:lnTo>
                  <a:lnTo>
                    <a:pt x="1315" y="382"/>
                  </a:lnTo>
                  <a:lnTo>
                    <a:pt x="1315" y="394"/>
                  </a:lnTo>
                  <a:lnTo>
                    <a:pt x="1315" y="426"/>
                  </a:lnTo>
                  <a:lnTo>
                    <a:pt x="1315" y="458"/>
                  </a:lnTo>
                  <a:lnTo>
                    <a:pt x="1315" y="470"/>
                  </a:lnTo>
                  <a:lnTo>
                    <a:pt x="1315" y="493"/>
                  </a:lnTo>
                  <a:lnTo>
                    <a:pt x="1315" y="537"/>
                  </a:lnTo>
                  <a:lnTo>
                    <a:pt x="1315" y="557"/>
                  </a:lnTo>
                  <a:lnTo>
                    <a:pt x="1315" y="580"/>
                  </a:lnTo>
                  <a:lnTo>
                    <a:pt x="1327" y="590"/>
                  </a:lnTo>
                  <a:lnTo>
                    <a:pt x="1336" y="601"/>
                  </a:lnTo>
                  <a:lnTo>
                    <a:pt x="1336" y="613"/>
                  </a:lnTo>
                  <a:lnTo>
                    <a:pt x="1336" y="624"/>
                  </a:lnTo>
                  <a:lnTo>
                    <a:pt x="1336" y="634"/>
                  </a:lnTo>
                  <a:lnTo>
                    <a:pt x="1348" y="634"/>
                  </a:lnTo>
                  <a:lnTo>
                    <a:pt x="1348" y="645"/>
                  </a:lnTo>
                  <a:lnTo>
                    <a:pt x="1348" y="657"/>
                  </a:lnTo>
                  <a:lnTo>
                    <a:pt x="1359" y="657"/>
                  </a:lnTo>
                  <a:lnTo>
                    <a:pt x="1359" y="668"/>
                  </a:lnTo>
                  <a:lnTo>
                    <a:pt x="1359" y="677"/>
                  </a:lnTo>
                  <a:lnTo>
                    <a:pt x="1371" y="677"/>
                  </a:lnTo>
                  <a:lnTo>
                    <a:pt x="1371" y="689"/>
                  </a:lnTo>
                  <a:lnTo>
                    <a:pt x="1371" y="700"/>
                  </a:lnTo>
                  <a:lnTo>
                    <a:pt x="1371" y="712"/>
                  </a:lnTo>
                  <a:lnTo>
                    <a:pt x="1371" y="721"/>
                  </a:lnTo>
                  <a:lnTo>
                    <a:pt x="1371" y="733"/>
                  </a:lnTo>
                  <a:lnTo>
                    <a:pt x="1359" y="733"/>
                  </a:lnTo>
                  <a:lnTo>
                    <a:pt x="1359" y="744"/>
                  </a:lnTo>
                  <a:lnTo>
                    <a:pt x="1359" y="756"/>
                  </a:lnTo>
                  <a:lnTo>
                    <a:pt x="1348" y="756"/>
                  </a:lnTo>
                  <a:lnTo>
                    <a:pt x="1348" y="765"/>
                  </a:lnTo>
                  <a:lnTo>
                    <a:pt x="1359" y="765"/>
                  </a:lnTo>
                  <a:lnTo>
                    <a:pt x="1348" y="765"/>
                  </a:lnTo>
                  <a:lnTo>
                    <a:pt x="1348" y="777"/>
                  </a:lnTo>
                  <a:lnTo>
                    <a:pt x="1348" y="788"/>
                  </a:lnTo>
                  <a:lnTo>
                    <a:pt x="1359" y="788"/>
                  </a:lnTo>
                  <a:lnTo>
                    <a:pt x="1348" y="799"/>
                  </a:lnTo>
                  <a:lnTo>
                    <a:pt x="1359" y="809"/>
                  </a:lnTo>
                  <a:lnTo>
                    <a:pt x="1348" y="809"/>
                  </a:lnTo>
                  <a:lnTo>
                    <a:pt x="1348" y="820"/>
                  </a:lnTo>
                  <a:lnTo>
                    <a:pt x="1336" y="820"/>
                  </a:lnTo>
                  <a:lnTo>
                    <a:pt x="1336" y="832"/>
                  </a:lnTo>
                  <a:lnTo>
                    <a:pt x="1327" y="843"/>
                  </a:lnTo>
                  <a:lnTo>
                    <a:pt x="1336" y="864"/>
                  </a:lnTo>
                  <a:lnTo>
                    <a:pt x="1315" y="864"/>
                  </a:lnTo>
                  <a:lnTo>
                    <a:pt x="1283" y="876"/>
                  </a:lnTo>
                  <a:lnTo>
                    <a:pt x="1248" y="896"/>
                  </a:lnTo>
                  <a:lnTo>
                    <a:pt x="1239" y="896"/>
                  </a:lnTo>
                  <a:lnTo>
                    <a:pt x="1248" y="887"/>
                  </a:lnTo>
                  <a:lnTo>
                    <a:pt x="1260" y="887"/>
                  </a:lnTo>
                  <a:lnTo>
                    <a:pt x="1271" y="887"/>
                  </a:lnTo>
                  <a:lnTo>
                    <a:pt x="1271" y="876"/>
                  </a:lnTo>
                  <a:lnTo>
                    <a:pt x="1260" y="876"/>
                  </a:lnTo>
                  <a:lnTo>
                    <a:pt x="1239" y="876"/>
                  </a:lnTo>
                  <a:lnTo>
                    <a:pt x="1248" y="864"/>
                  </a:lnTo>
                  <a:lnTo>
                    <a:pt x="1248" y="853"/>
                  </a:lnTo>
                  <a:lnTo>
                    <a:pt x="1239" y="853"/>
                  </a:lnTo>
                  <a:lnTo>
                    <a:pt x="1227" y="864"/>
                  </a:lnTo>
                  <a:lnTo>
                    <a:pt x="1205" y="853"/>
                  </a:lnTo>
                  <a:lnTo>
                    <a:pt x="1216" y="864"/>
                  </a:lnTo>
                  <a:lnTo>
                    <a:pt x="1216" y="876"/>
                  </a:lnTo>
                  <a:lnTo>
                    <a:pt x="1227" y="887"/>
                  </a:lnTo>
                  <a:lnTo>
                    <a:pt x="1216" y="887"/>
                  </a:lnTo>
                  <a:lnTo>
                    <a:pt x="1216" y="896"/>
                  </a:lnTo>
                  <a:lnTo>
                    <a:pt x="1227" y="896"/>
                  </a:lnTo>
                  <a:lnTo>
                    <a:pt x="1227" y="908"/>
                  </a:lnTo>
                  <a:lnTo>
                    <a:pt x="1216" y="908"/>
                  </a:lnTo>
                  <a:lnTo>
                    <a:pt x="1205" y="919"/>
                  </a:lnTo>
                  <a:lnTo>
                    <a:pt x="1195" y="919"/>
                  </a:lnTo>
                  <a:lnTo>
                    <a:pt x="1195" y="931"/>
                  </a:lnTo>
                  <a:lnTo>
                    <a:pt x="1184" y="952"/>
                  </a:lnTo>
                  <a:lnTo>
                    <a:pt x="1161" y="975"/>
                  </a:lnTo>
                  <a:lnTo>
                    <a:pt x="1140" y="984"/>
                  </a:lnTo>
                  <a:lnTo>
                    <a:pt x="1140" y="975"/>
                  </a:lnTo>
                  <a:lnTo>
                    <a:pt x="1128" y="975"/>
                  </a:lnTo>
                  <a:lnTo>
                    <a:pt x="1117" y="984"/>
                  </a:lnTo>
                  <a:lnTo>
                    <a:pt x="1107" y="996"/>
                  </a:lnTo>
                  <a:lnTo>
                    <a:pt x="1140" y="984"/>
                  </a:lnTo>
                  <a:lnTo>
                    <a:pt x="1107" y="996"/>
                  </a:lnTo>
                  <a:lnTo>
                    <a:pt x="1107" y="984"/>
                  </a:lnTo>
                  <a:lnTo>
                    <a:pt x="1084" y="996"/>
                  </a:lnTo>
                  <a:lnTo>
                    <a:pt x="1084" y="984"/>
                  </a:lnTo>
                  <a:lnTo>
                    <a:pt x="1073" y="984"/>
                  </a:lnTo>
                  <a:lnTo>
                    <a:pt x="1064" y="996"/>
                  </a:lnTo>
                  <a:lnTo>
                    <a:pt x="1064" y="984"/>
                  </a:lnTo>
                  <a:lnTo>
                    <a:pt x="1064" y="975"/>
                  </a:lnTo>
                  <a:lnTo>
                    <a:pt x="1064" y="984"/>
                  </a:lnTo>
                  <a:lnTo>
                    <a:pt x="1064" y="996"/>
                  </a:lnTo>
                  <a:lnTo>
                    <a:pt x="1052" y="996"/>
                  </a:lnTo>
                  <a:lnTo>
                    <a:pt x="1064" y="996"/>
                  </a:lnTo>
                  <a:lnTo>
                    <a:pt x="1064" y="984"/>
                  </a:lnTo>
                  <a:lnTo>
                    <a:pt x="1052" y="996"/>
                  </a:lnTo>
                  <a:lnTo>
                    <a:pt x="1052" y="984"/>
                  </a:lnTo>
                  <a:lnTo>
                    <a:pt x="1041" y="984"/>
                  </a:lnTo>
                  <a:lnTo>
                    <a:pt x="1041" y="996"/>
                  </a:lnTo>
                  <a:lnTo>
                    <a:pt x="1052" y="1007"/>
                  </a:lnTo>
                  <a:lnTo>
                    <a:pt x="1041" y="1007"/>
                  </a:lnTo>
                  <a:lnTo>
                    <a:pt x="1052" y="1007"/>
                  </a:lnTo>
                  <a:lnTo>
                    <a:pt x="1064" y="1018"/>
                  </a:lnTo>
                  <a:lnTo>
                    <a:pt x="1029" y="1028"/>
                  </a:lnTo>
                  <a:lnTo>
                    <a:pt x="1029" y="1018"/>
                  </a:lnTo>
                  <a:lnTo>
                    <a:pt x="1020" y="1007"/>
                  </a:lnTo>
                  <a:lnTo>
                    <a:pt x="1020" y="1018"/>
                  </a:lnTo>
                  <a:lnTo>
                    <a:pt x="1029" y="1018"/>
                  </a:lnTo>
                  <a:lnTo>
                    <a:pt x="1020" y="1018"/>
                  </a:lnTo>
                  <a:lnTo>
                    <a:pt x="1020" y="1028"/>
                  </a:lnTo>
                  <a:lnTo>
                    <a:pt x="1020" y="1039"/>
                  </a:lnTo>
                  <a:lnTo>
                    <a:pt x="1008" y="1051"/>
                  </a:lnTo>
                  <a:lnTo>
                    <a:pt x="1008" y="1039"/>
                  </a:lnTo>
                  <a:lnTo>
                    <a:pt x="997" y="1051"/>
                  </a:lnTo>
                  <a:lnTo>
                    <a:pt x="997" y="1039"/>
                  </a:lnTo>
                  <a:lnTo>
                    <a:pt x="985" y="1051"/>
                  </a:lnTo>
                  <a:lnTo>
                    <a:pt x="976" y="1051"/>
                  </a:lnTo>
                  <a:lnTo>
                    <a:pt x="985" y="1051"/>
                  </a:lnTo>
                  <a:lnTo>
                    <a:pt x="964" y="1062"/>
                  </a:lnTo>
                  <a:lnTo>
                    <a:pt x="976" y="1062"/>
                  </a:lnTo>
                  <a:lnTo>
                    <a:pt x="985" y="1062"/>
                  </a:lnTo>
                  <a:lnTo>
                    <a:pt x="997" y="1051"/>
                  </a:lnTo>
                  <a:lnTo>
                    <a:pt x="997" y="1062"/>
                  </a:lnTo>
                  <a:lnTo>
                    <a:pt x="985" y="1072"/>
                  </a:lnTo>
                  <a:lnTo>
                    <a:pt x="976" y="1095"/>
                  </a:lnTo>
                  <a:lnTo>
                    <a:pt x="976" y="1083"/>
                  </a:lnTo>
                  <a:lnTo>
                    <a:pt x="964" y="1083"/>
                  </a:lnTo>
                  <a:lnTo>
                    <a:pt x="953" y="1083"/>
                  </a:lnTo>
                  <a:lnTo>
                    <a:pt x="964" y="1083"/>
                  </a:lnTo>
                  <a:lnTo>
                    <a:pt x="941" y="1083"/>
                  </a:lnTo>
                  <a:lnTo>
                    <a:pt x="953" y="1083"/>
                  </a:lnTo>
                  <a:lnTo>
                    <a:pt x="953" y="1095"/>
                  </a:lnTo>
                  <a:lnTo>
                    <a:pt x="964" y="1106"/>
                  </a:lnTo>
                  <a:lnTo>
                    <a:pt x="976" y="1106"/>
                  </a:lnTo>
                  <a:lnTo>
                    <a:pt x="964" y="1115"/>
                  </a:lnTo>
                  <a:lnTo>
                    <a:pt x="953" y="1150"/>
                  </a:lnTo>
                  <a:lnTo>
                    <a:pt x="941" y="1150"/>
                  </a:lnTo>
                  <a:lnTo>
                    <a:pt x="941" y="1138"/>
                  </a:lnTo>
                  <a:lnTo>
                    <a:pt x="941" y="1150"/>
                  </a:lnTo>
                  <a:lnTo>
                    <a:pt x="932" y="1150"/>
                  </a:lnTo>
                  <a:lnTo>
                    <a:pt x="909" y="1138"/>
                  </a:lnTo>
                  <a:lnTo>
                    <a:pt x="920" y="1150"/>
                  </a:lnTo>
                  <a:lnTo>
                    <a:pt x="909" y="1150"/>
                  </a:lnTo>
                  <a:lnTo>
                    <a:pt x="932" y="1159"/>
                  </a:lnTo>
                  <a:lnTo>
                    <a:pt x="953" y="1159"/>
                  </a:lnTo>
                  <a:lnTo>
                    <a:pt x="941" y="1182"/>
                  </a:lnTo>
                  <a:lnTo>
                    <a:pt x="941" y="1194"/>
                  </a:lnTo>
                  <a:lnTo>
                    <a:pt x="932" y="1194"/>
                  </a:lnTo>
                  <a:lnTo>
                    <a:pt x="932" y="1203"/>
                  </a:lnTo>
                  <a:lnTo>
                    <a:pt x="941" y="1215"/>
                  </a:lnTo>
                  <a:lnTo>
                    <a:pt x="941" y="1237"/>
                  </a:lnTo>
                  <a:lnTo>
                    <a:pt x="941" y="1247"/>
                  </a:lnTo>
                  <a:lnTo>
                    <a:pt x="941" y="1258"/>
                  </a:lnTo>
                  <a:lnTo>
                    <a:pt x="953" y="1270"/>
                  </a:lnTo>
                  <a:lnTo>
                    <a:pt x="953" y="1291"/>
                  </a:lnTo>
                  <a:lnTo>
                    <a:pt x="964" y="1302"/>
                  </a:lnTo>
                  <a:lnTo>
                    <a:pt x="964" y="1314"/>
                  </a:lnTo>
                  <a:lnTo>
                    <a:pt x="976" y="1314"/>
                  </a:lnTo>
                  <a:lnTo>
                    <a:pt x="964" y="1314"/>
                  </a:lnTo>
                  <a:lnTo>
                    <a:pt x="964" y="1325"/>
                  </a:lnTo>
                  <a:lnTo>
                    <a:pt x="953" y="1325"/>
                  </a:lnTo>
                  <a:lnTo>
                    <a:pt x="953" y="1335"/>
                  </a:lnTo>
                  <a:lnTo>
                    <a:pt x="941" y="1335"/>
                  </a:lnTo>
                  <a:lnTo>
                    <a:pt x="932" y="1325"/>
                  </a:lnTo>
                  <a:lnTo>
                    <a:pt x="932" y="1314"/>
                  </a:lnTo>
                  <a:lnTo>
                    <a:pt x="920" y="1314"/>
                  </a:lnTo>
                  <a:lnTo>
                    <a:pt x="920" y="1302"/>
                  </a:lnTo>
                  <a:lnTo>
                    <a:pt x="898" y="1302"/>
                  </a:lnTo>
                  <a:lnTo>
                    <a:pt x="877" y="1302"/>
                  </a:lnTo>
                  <a:lnTo>
                    <a:pt x="854" y="1302"/>
                  </a:lnTo>
                  <a:lnTo>
                    <a:pt x="854" y="1291"/>
                  </a:lnTo>
                  <a:lnTo>
                    <a:pt x="844" y="1291"/>
                  </a:lnTo>
                  <a:lnTo>
                    <a:pt x="833" y="1281"/>
                  </a:lnTo>
                  <a:lnTo>
                    <a:pt x="821" y="1281"/>
                  </a:lnTo>
                  <a:lnTo>
                    <a:pt x="810" y="1281"/>
                  </a:lnTo>
                  <a:lnTo>
                    <a:pt x="789" y="1258"/>
                  </a:lnTo>
                  <a:lnTo>
                    <a:pt x="777" y="1258"/>
                  </a:lnTo>
                  <a:lnTo>
                    <a:pt x="757" y="1258"/>
                  </a:lnTo>
                  <a:lnTo>
                    <a:pt x="766" y="1247"/>
                  </a:lnTo>
                  <a:lnTo>
                    <a:pt x="757" y="1237"/>
                  </a:lnTo>
                  <a:lnTo>
                    <a:pt x="745" y="1203"/>
                  </a:lnTo>
                  <a:lnTo>
                    <a:pt x="734" y="1194"/>
                  </a:lnTo>
                  <a:lnTo>
                    <a:pt x="734" y="1182"/>
                  </a:lnTo>
                  <a:lnTo>
                    <a:pt x="722" y="1182"/>
                  </a:lnTo>
                  <a:lnTo>
                    <a:pt x="722" y="1159"/>
                  </a:lnTo>
                  <a:lnTo>
                    <a:pt x="722" y="1150"/>
                  </a:lnTo>
                  <a:lnTo>
                    <a:pt x="713" y="1138"/>
                  </a:lnTo>
                  <a:lnTo>
                    <a:pt x="722" y="1115"/>
                  </a:lnTo>
                  <a:lnTo>
                    <a:pt x="722" y="1106"/>
                  </a:lnTo>
                  <a:lnTo>
                    <a:pt x="701" y="1095"/>
                  </a:lnTo>
                  <a:lnTo>
                    <a:pt x="690" y="1083"/>
                  </a:lnTo>
                  <a:lnTo>
                    <a:pt x="678" y="1083"/>
                  </a:lnTo>
                  <a:lnTo>
                    <a:pt x="678" y="1062"/>
                  </a:lnTo>
                  <a:lnTo>
                    <a:pt x="669" y="1051"/>
                  </a:lnTo>
                  <a:lnTo>
                    <a:pt x="657" y="1039"/>
                  </a:lnTo>
                  <a:lnTo>
                    <a:pt x="646" y="1028"/>
                  </a:lnTo>
                  <a:lnTo>
                    <a:pt x="634" y="1018"/>
                  </a:lnTo>
                  <a:lnTo>
                    <a:pt x="646" y="1018"/>
                  </a:lnTo>
                  <a:lnTo>
                    <a:pt x="634" y="1007"/>
                  </a:lnTo>
                  <a:lnTo>
                    <a:pt x="634" y="996"/>
                  </a:lnTo>
                  <a:lnTo>
                    <a:pt x="625" y="984"/>
                  </a:lnTo>
                  <a:lnTo>
                    <a:pt x="634" y="984"/>
                  </a:lnTo>
                  <a:lnTo>
                    <a:pt x="625" y="975"/>
                  </a:lnTo>
                  <a:lnTo>
                    <a:pt x="613" y="940"/>
                  </a:lnTo>
                  <a:lnTo>
                    <a:pt x="602" y="940"/>
                  </a:lnTo>
                  <a:lnTo>
                    <a:pt x="602" y="919"/>
                  </a:lnTo>
                  <a:lnTo>
                    <a:pt x="591" y="908"/>
                  </a:lnTo>
                  <a:lnTo>
                    <a:pt x="591" y="896"/>
                  </a:lnTo>
                  <a:lnTo>
                    <a:pt x="570" y="887"/>
                  </a:lnTo>
                  <a:lnTo>
                    <a:pt x="570" y="864"/>
                  </a:lnTo>
                  <a:lnTo>
                    <a:pt x="547" y="864"/>
                  </a:lnTo>
                  <a:lnTo>
                    <a:pt x="547" y="853"/>
                  </a:lnTo>
                  <a:lnTo>
                    <a:pt x="537" y="853"/>
                  </a:lnTo>
                  <a:lnTo>
                    <a:pt x="537" y="843"/>
                  </a:lnTo>
                  <a:lnTo>
                    <a:pt x="526" y="832"/>
                  </a:lnTo>
                  <a:lnTo>
                    <a:pt x="537" y="832"/>
                  </a:lnTo>
                  <a:lnTo>
                    <a:pt x="526" y="832"/>
                  </a:lnTo>
                  <a:lnTo>
                    <a:pt x="514" y="832"/>
                  </a:lnTo>
                  <a:lnTo>
                    <a:pt x="514" y="820"/>
                  </a:lnTo>
                  <a:lnTo>
                    <a:pt x="514" y="832"/>
                  </a:lnTo>
                  <a:lnTo>
                    <a:pt x="503" y="832"/>
                  </a:lnTo>
                  <a:lnTo>
                    <a:pt x="493" y="832"/>
                  </a:lnTo>
                  <a:lnTo>
                    <a:pt x="493" y="820"/>
                  </a:lnTo>
                  <a:lnTo>
                    <a:pt x="482" y="820"/>
                  </a:lnTo>
                  <a:lnTo>
                    <a:pt x="470" y="820"/>
                  </a:lnTo>
                  <a:lnTo>
                    <a:pt x="459" y="820"/>
                  </a:lnTo>
                  <a:lnTo>
                    <a:pt x="438" y="809"/>
                  </a:lnTo>
                  <a:lnTo>
                    <a:pt x="427" y="820"/>
                  </a:lnTo>
                  <a:lnTo>
                    <a:pt x="415" y="820"/>
                  </a:lnTo>
                  <a:lnTo>
                    <a:pt x="406" y="820"/>
                  </a:lnTo>
                  <a:lnTo>
                    <a:pt x="406" y="832"/>
                  </a:lnTo>
                  <a:lnTo>
                    <a:pt x="394" y="820"/>
                  </a:lnTo>
                  <a:lnTo>
                    <a:pt x="383" y="853"/>
                  </a:lnTo>
                  <a:lnTo>
                    <a:pt x="383" y="864"/>
                  </a:lnTo>
                  <a:lnTo>
                    <a:pt x="371" y="876"/>
                  </a:lnTo>
                  <a:lnTo>
                    <a:pt x="371" y="887"/>
                  </a:lnTo>
                  <a:lnTo>
                    <a:pt x="362" y="887"/>
                  </a:lnTo>
                  <a:lnTo>
                    <a:pt x="339" y="919"/>
                  </a:lnTo>
                  <a:lnTo>
                    <a:pt x="327" y="908"/>
                  </a:lnTo>
                  <a:lnTo>
                    <a:pt x="318" y="908"/>
                  </a:lnTo>
                  <a:lnTo>
                    <a:pt x="306" y="896"/>
                  </a:lnTo>
                  <a:lnTo>
                    <a:pt x="295" y="887"/>
                  </a:lnTo>
                  <a:lnTo>
                    <a:pt x="284" y="887"/>
                  </a:lnTo>
                  <a:lnTo>
                    <a:pt x="274" y="876"/>
                  </a:lnTo>
                  <a:lnTo>
                    <a:pt x="251" y="864"/>
                  </a:lnTo>
                  <a:lnTo>
                    <a:pt x="230" y="853"/>
                  </a:lnTo>
                  <a:lnTo>
                    <a:pt x="230" y="843"/>
                  </a:lnTo>
                  <a:lnTo>
                    <a:pt x="207" y="832"/>
                  </a:lnTo>
                  <a:lnTo>
                    <a:pt x="196" y="820"/>
                  </a:lnTo>
                  <a:lnTo>
                    <a:pt x="196" y="799"/>
                  </a:lnTo>
                  <a:lnTo>
                    <a:pt x="186" y="788"/>
                  </a:lnTo>
                  <a:lnTo>
                    <a:pt x="186" y="765"/>
                  </a:lnTo>
                  <a:lnTo>
                    <a:pt x="186" y="756"/>
                  </a:lnTo>
                  <a:lnTo>
                    <a:pt x="186" y="744"/>
                  </a:lnTo>
                  <a:lnTo>
                    <a:pt x="175" y="733"/>
                  </a:lnTo>
                  <a:lnTo>
                    <a:pt x="175" y="721"/>
                  </a:lnTo>
                  <a:lnTo>
                    <a:pt x="175" y="700"/>
                  </a:lnTo>
                  <a:lnTo>
                    <a:pt x="163" y="700"/>
                  </a:lnTo>
                  <a:lnTo>
                    <a:pt x="163" y="689"/>
                  </a:lnTo>
                  <a:lnTo>
                    <a:pt x="152" y="689"/>
                  </a:lnTo>
                  <a:lnTo>
                    <a:pt x="143" y="668"/>
                  </a:lnTo>
                  <a:lnTo>
                    <a:pt x="131" y="677"/>
                  </a:lnTo>
                  <a:lnTo>
                    <a:pt x="131" y="668"/>
                  </a:lnTo>
                  <a:lnTo>
                    <a:pt x="120" y="668"/>
                  </a:lnTo>
                  <a:lnTo>
                    <a:pt x="120" y="657"/>
                  </a:lnTo>
                  <a:lnTo>
                    <a:pt x="108" y="645"/>
                  </a:lnTo>
                  <a:lnTo>
                    <a:pt x="99" y="634"/>
                  </a:lnTo>
                  <a:lnTo>
                    <a:pt x="87" y="624"/>
                  </a:lnTo>
                  <a:lnTo>
                    <a:pt x="64" y="590"/>
                  </a:lnTo>
                  <a:lnTo>
                    <a:pt x="43" y="580"/>
                  </a:lnTo>
                  <a:lnTo>
                    <a:pt x="32" y="546"/>
                  </a:lnTo>
                  <a:lnTo>
                    <a:pt x="11" y="537"/>
                  </a:lnTo>
                  <a:lnTo>
                    <a:pt x="0" y="525"/>
                  </a:lnTo>
                  <a:lnTo>
                    <a:pt x="11" y="525"/>
                  </a:lnTo>
                  <a:lnTo>
                    <a:pt x="11" y="514"/>
                  </a:lnTo>
                  <a:lnTo>
                    <a:pt x="0" y="514"/>
                  </a:lnTo>
                  <a:lnTo>
                    <a:pt x="11" y="514"/>
                  </a:lnTo>
                  <a:lnTo>
                    <a:pt x="32" y="514"/>
                  </a:lnTo>
                  <a:lnTo>
                    <a:pt x="76" y="525"/>
                  </a:lnTo>
                  <a:lnTo>
                    <a:pt x="186" y="537"/>
                  </a:lnTo>
                  <a:lnTo>
                    <a:pt x="274" y="537"/>
                  </a:lnTo>
                  <a:lnTo>
                    <a:pt x="284" y="537"/>
                  </a:lnTo>
                  <a:lnTo>
                    <a:pt x="306" y="537"/>
                  </a:lnTo>
                  <a:lnTo>
                    <a:pt x="350" y="546"/>
                  </a:lnTo>
                  <a:lnTo>
                    <a:pt x="371" y="546"/>
                  </a:lnTo>
                  <a:lnTo>
                    <a:pt x="383" y="537"/>
                  </a:lnTo>
                  <a:lnTo>
                    <a:pt x="383" y="481"/>
                  </a:lnTo>
                  <a:lnTo>
                    <a:pt x="383" y="426"/>
                  </a:lnTo>
                  <a:lnTo>
                    <a:pt x="394" y="382"/>
                  </a:lnTo>
                  <a:lnTo>
                    <a:pt x="394" y="359"/>
                  </a:lnTo>
                  <a:lnTo>
                    <a:pt x="394" y="327"/>
                  </a:lnTo>
                  <a:lnTo>
                    <a:pt x="406" y="262"/>
                  </a:lnTo>
                  <a:lnTo>
                    <a:pt x="406" y="219"/>
                  </a:lnTo>
                  <a:lnTo>
                    <a:pt x="406" y="184"/>
                  </a:lnTo>
                  <a:lnTo>
                    <a:pt x="406" y="163"/>
                  </a:lnTo>
                  <a:lnTo>
                    <a:pt x="415" y="108"/>
                  </a:lnTo>
                  <a:lnTo>
                    <a:pt x="415" y="87"/>
                  </a:lnTo>
                  <a:lnTo>
                    <a:pt x="415" y="53"/>
                  </a:lnTo>
                  <a:lnTo>
                    <a:pt x="427" y="0"/>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6" name="Freeform 55"/>
            <p:cNvSpPr>
              <a:spLocks/>
            </p:cNvSpPr>
            <p:nvPr/>
          </p:nvSpPr>
          <p:spPr bwMode="auto">
            <a:xfrm>
              <a:off x="3056" y="2587"/>
              <a:ext cx="507" cy="438"/>
            </a:xfrm>
            <a:custGeom>
              <a:avLst/>
              <a:gdLst/>
              <a:ahLst/>
              <a:cxnLst>
                <a:cxn ang="0">
                  <a:pos x="78" y="11"/>
                </a:cxn>
                <a:cxn ang="0">
                  <a:pos x="175" y="11"/>
                </a:cxn>
                <a:cxn ang="0">
                  <a:pos x="253" y="11"/>
                </a:cxn>
                <a:cxn ang="0">
                  <a:pos x="351" y="0"/>
                </a:cxn>
                <a:cxn ang="0">
                  <a:pos x="439" y="0"/>
                </a:cxn>
                <a:cxn ang="0">
                  <a:pos x="462" y="11"/>
                </a:cxn>
                <a:cxn ang="0">
                  <a:pos x="450" y="22"/>
                </a:cxn>
                <a:cxn ang="0">
                  <a:pos x="439" y="43"/>
                </a:cxn>
                <a:cxn ang="0">
                  <a:pos x="439" y="66"/>
                </a:cxn>
                <a:cxn ang="0">
                  <a:pos x="494" y="66"/>
                </a:cxn>
                <a:cxn ang="0">
                  <a:pos x="483" y="66"/>
                </a:cxn>
                <a:cxn ang="0">
                  <a:pos x="483" y="76"/>
                </a:cxn>
                <a:cxn ang="0">
                  <a:pos x="473" y="98"/>
                </a:cxn>
                <a:cxn ang="0">
                  <a:pos x="473" y="119"/>
                </a:cxn>
                <a:cxn ang="0">
                  <a:pos x="462" y="119"/>
                </a:cxn>
                <a:cxn ang="0">
                  <a:pos x="462" y="119"/>
                </a:cxn>
                <a:cxn ang="0">
                  <a:pos x="462" y="142"/>
                </a:cxn>
                <a:cxn ang="0">
                  <a:pos x="462" y="153"/>
                </a:cxn>
                <a:cxn ang="0">
                  <a:pos x="450" y="174"/>
                </a:cxn>
                <a:cxn ang="0">
                  <a:pos x="450" y="186"/>
                </a:cxn>
                <a:cxn ang="0">
                  <a:pos x="429" y="207"/>
                </a:cxn>
                <a:cxn ang="0">
                  <a:pos x="418" y="207"/>
                </a:cxn>
                <a:cxn ang="0">
                  <a:pos x="418" y="229"/>
                </a:cxn>
                <a:cxn ang="0">
                  <a:pos x="418" y="241"/>
                </a:cxn>
                <a:cxn ang="0">
                  <a:pos x="395" y="262"/>
                </a:cxn>
                <a:cxn ang="0">
                  <a:pos x="385" y="273"/>
                </a:cxn>
                <a:cxn ang="0">
                  <a:pos x="385" y="285"/>
                </a:cxn>
                <a:cxn ang="0">
                  <a:pos x="385" y="305"/>
                </a:cxn>
                <a:cxn ang="0">
                  <a:pos x="374" y="317"/>
                </a:cxn>
                <a:cxn ang="0">
                  <a:pos x="374" y="328"/>
                </a:cxn>
                <a:cxn ang="0">
                  <a:pos x="374" y="349"/>
                </a:cxn>
                <a:cxn ang="0">
                  <a:pos x="351" y="338"/>
                </a:cxn>
                <a:cxn ang="0">
                  <a:pos x="362" y="361"/>
                </a:cxn>
                <a:cxn ang="0">
                  <a:pos x="362" y="372"/>
                </a:cxn>
                <a:cxn ang="0">
                  <a:pos x="362" y="372"/>
                </a:cxn>
                <a:cxn ang="0">
                  <a:pos x="362" y="381"/>
                </a:cxn>
                <a:cxn ang="0">
                  <a:pos x="374" y="404"/>
                </a:cxn>
                <a:cxn ang="0">
                  <a:pos x="362" y="427"/>
                </a:cxn>
                <a:cxn ang="0">
                  <a:pos x="263" y="427"/>
                </a:cxn>
                <a:cxn ang="0">
                  <a:pos x="154" y="437"/>
                </a:cxn>
                <a:cxn ang="0">
                  <a:pos x="66" y="437"/>
                </a:cxn>
                <a:cxn ang="0">
                  <a:pos x="66" y="361"/>
                </a:cxn>
                <a:cxn ang="0">
                  <a:pos x="55" y="361"/>
                </a:cxn>
                <a:cxn ang="0">
                  <a:pos x="43" y="361"/>
                </a:cxn>
                <a:cxn ang="0">
                  <a:pos x="34" y="361"/>
                </a:cxn>
                <a:cxn ang="0">
                  <a:pos x="34" y="372"/>
                </a:cxn>
                <a:cxn ang="0">
                  <a:pos x="22" y="317"/>
                </a:cxn>
                <a:cxn ang="0">
                  <a:pos x="22" y="229"/>
                </a:cxn>
                <a:cxn ang="0">
                  <a:pos x="22" y="110"/>
                </a:cxn>
                <a:cxn ang="0">
                  <a:pos x="0" y="11"/>
                </a:cxn>
              </a:cxnLst>
              <a:rect l="0" t="0" r="r" b="b"/>
              <a:pathLst>
                <a:path w="507" h="438">
                  <a:moveTo>
                    <a:pt x="0" y="11"/>
                  </a:moveTo>
                  <a:lnTo>
                    <a:pt x="55" y="11"/>
                  </a:lnTo>
                  <a:lnTo>
                    <a:pt x="78" y="11"/>
                  </a:lnTo>
                  <a:lnTo>
                    <a:pt x="110" y="11"/>
                  </a:lnTo>
                  <a:lnTo>
                    <a:pt x="131" y="11"/>
                  </a:lnTo>
                  <a:lnTo>
                    <a:pt x="175" y="11"/>
                  </a:lnTo>
                  <a:lnTo>
                    <a:pt x="187" y="11"/>
                  </a:lnTo>
                  <a:lnTo>
                    <a:pt x="210" y="11"/>
                  </a:lnTo>
                  <a:lnTo>
                    <a:pt x="253" y="11"/>
                  </a:lnTo>
                  <a:lnTo>
                    <a:pt x="297" y="0"/>
                  </a:lnTo>
                  <a:lnTo>
                    <a:pt x="318" y="0"/>
                  </a:lnTo>
                  <a:lnTo>
                    <a:pt x="351" y="0"/>
                  </a:lnTo>
                  <a:lnTo>
                    <a:pt x="385" y="0"/>
                  </a:lnTo>
                  <a:lnTo>
                    <a:pt x="406" y="0"/>
                  </a:lnTo>
                  <a:lnTo>
                    <a:pt x="439" y="0"/>
                  </a:lnTo>
                  <a:lnTo>
                    <a:pt x="450" y="0"/>
                  </a:lnTo>
                  <a:lnTo>
                    <a:pt x="450" y="11"/>
                  </a:lnTo>
                  <a:lnTo>
                    <a:pt x="462" y="11"/>
                  </a:lnTo>
                  <a:lnTo>
                    <a:pt x="450" y="22"/>
                  </a:lnTo>
                  <a:lnTo>
                    <a:pt x="462" y="22"/>
                  </a:lnTo>
                  <a:lnTo>
                    <a:pt x="450" y="22"/>
                  </a:lnTo>
                  <a:lnTo>
                    <a:pt x="450" y="32"/>
                  </a:lnTo>
                  <a:lnTo>
                    <a:pt x="439" y="32"/>
                  </a:lnTo>
                  <a:lnTo>
                    <a:pt x="439" y="43"/>
                  </a:lnTo>
                  <a:lnTo>
                    <a:pt x="429" y="43"/>
                  </a:lnTo>
                  <a:lnTo>
                    <a:pt x="429" y="66"/>
                  </a:lnTo>
                  <a:lnTo>
                    <a:pt x="439" y="66"/>
                  </a:lnTo>
                  <a:lnTo>
                    <a:pt x="473" y="55"/>
                  </a:lnTo>
                  <a:lnTo>
                    <a:pt x="494" y="55"/>
                  </a:lnTo>
                  <a:lnTo>
                    <a:pt x="494" y="66"/>
                  </a:lnTo>
                  <a:lnTo>
                    <a:pt x="506" y="66"/>
                  </a:lnTo>
                  <a:lnTo>
                    <a:pt x="494" y="66"/>
                  </a:lnTo>
                  <a:lnTo>
                    <a:pt x="483" y="66"/>
                  </a:lnTo>
                  <a:lnTo>
                    <a:pt x="483" y="76"/>
                  </a:lnTo>
                  <a:lnTo>
                    <a:pt x="494" y="76"/>
                  </a:lnTo>
                  <a:lnTo>
                    <a:pt x="483" y="76"/>
                  </a:lnTo>
                  <a:lnTo>
                    <a:pt x="483" y="87"/>
                  </a:lnTo>
                  <a:lnTo>
                    <a:pt x="473" y="87"/>
                  </a:lnTo>
                  <a:lnTo>
                    <a:pt x="473" y="98"/>
                  </a:lnTo>
                  <a:lnTo>
                    <a:pt x="483" y="98"/>
                  </a:lnTo>
                  <a:lnTo>
                    <a:pt x="473" y="110"/>
                  </a:lnTo>
                  <a:lnTo>
                    <a:pt x="473" y="119"/>
                  </a:lnTo>
                  <a:lnTo>
                    <a:pt x="473" y="110"/>
                  </a:lnTo>
                  <a:lnTo>
                    <a:pt x="462" y="110"/>
                  </a:lnTo>
                  <a:lnTo>
                    <a:pt x="462" y="119"/>
                  </a:lnTo>
                  <a:lnTo>
                    <a:pt x="473" y="131"/>
                  </a:lnTo>
                  <a:lnTo>
                    <a:pt x="462" y="131"/>
                  </a:lnTo>
                  <a:lnTo>
                    <a:pt x="462" y="119"/>
                  </a:lnTo>
                  <a:lnTo>
                    <a:pt x="450" y="131"/>
                  </a:lnTo>
                  <a:lnTo>
                    <a:pt x="462" y="131"/>
                  </a:lnTo>
                  <a:lnTo>
                    <a:pt x="462" y="142"/>
                  </a:lnTo>
                  <a:lnTo>
                    <a:pt x="450" y="142"/>
                  </a:lnTo>
                  <a:lnTo>
                    <a:pt x="450" y="153"/>
                  </a:lnTo>
                  <a:lnTo>
                    <a:pt x="462" y="153"/>
                  </a:lnTo>
                  <a:lnTo>
                    <a:pt x="462" y="163"/>
                  </a:lnTo>
                  <a:lnTo>
                    <a:pt x="450" y="163"/>
                  </a:lnTo>
                  <a:lnTo>
                    <a:pt x="450" y="174"/>
                  </a:lnTo>
                  <a:lnTo>
                    <a:pt x="439" y="174"/>
                  </a:lnTo>
                  <a:lnTo>
                    <a:pt x="439" y="186"/>
                  </a:lnTo>
                  <a:lnTo>
                    <a:pt x="450" y="186"/>
                  </a:lnTo>
                  <a:lnTo>
                    <a:pt x="439" y="197"/>
                  </a:lnTo>
                  <a:lnTo>
                    <a:pt x="429" y="197"/>
                  </a:lnTo>
                  <a:lnTo>
                    <a:pt x="429" y="207"/>
                  </a:lnTo>
                  <a:lnTo>
                    <a:pt x="429" y="218"/>
                  </a:lnTo>
                  <a:lnTo>
                    <a:pt x="418" y="218"/>
                  </a:lnTo>
                  <a:lnTo>
                    <a:pt x="418" y="207"/>
                  </a:lnTo>
                  <a:lnTo>
                    <a:pt x="418" y="218"/>
                  </a:lnTo>
                  <a:lnTo>
                    <a:pt x="429" y="218"/>
                  </a:lnTo>
                  <a:lnTo>
                    <a:pt x="418" y="229"/>
                  </a:lnTo>
                  <a:lnTo>
                    <a:pt x="418" y="218"/>
                  </a:lnTo>
                  <a:lnTo>
                    <a:pt x="418" y="229"/>
                  </a:lnTo>
                  <a:lnTo>
                    <a:pt x="418" y="241"/>
                  </a:lnTo>
                  <a:lnTo>
                    <a:pt x="418" y="250"/>
                  </a:lnTo>
                  <a:lnTo>
                    <a:pt x="406" y="262"/>
                  </a:lnTo>
                  <a:lnTo>
                    <a:pt x="395" y="262"/>
                  </a:lnTo>
                  <a:lnTo>
                    <a:pt x="395" y="273"/>
                  </a:lnTo>
                  <a:lnTo>
                    <a:pt x="385" y="285"/>
                  </a:lnTo>
                  <a:lnTo>
                    <a:pt x="385" y="273"/>
                  </a:lnTo>
                  <a:lnTo>
                    <a:pt x="385" y="285"/>
                  </a:lnTo>
                  <a:lnTo>
                    <a:pt x="395" y="285"/>
                  </a:lnTo>
                  <a:lnTo>
                    <a:pt x="385" y="285"/>
                  </a:lnTo>
                  <a:lnTo>
                    <a:pt x="374" y="285"/>
                  </a:lnTo>
                  <a:lnTo>
                    <a:pt x="385" y="294"/>
                  </a:lnTo>
                  <a:lnTo>
                    <a:pt x="385" y="305"/>
                  </a:lnTo>
                  <a:lnTo>
                    <a:pt x="374" y="305"/>
                  </a:lnTo>
                  <a:lnTo>
                    <a:pt x="362" y="305"/>
                  </a:lnTo>
                  <a:lnTo>
                    <a:pt x="374" y="317"/>
                  </a:lnTo>
                  <a:lnTo>
                    <a:pt x="374" y="328"/>
                  </a:lnTo>
                  <a:lnTo>
                    <a:pt x="374" y="338"/>
                  </a:lnTo>
                  <a:lnTo>
                    <a:pt x="374" y="328"/>
                  </a:lnTo>
                  <a:lnTo>
                    <a:pt x="362" y="338"/>
                  </a:lnTo>
                  <a:lnTo>
                    <a:pt x="374" y="338"/>
                  </a:lnTo>
                  <a:lnTo>
                    <a:pt x="374" y="349"/>
                  </a:lnTo>
                  <a:lnTo>
                    <a:pt x="362" y="349"/>
                  </a:lnTo>
                  <a:lnTo>
                    <a:pt x="362" y="338"/>
                  </a:lnTo>
                  <a:lnTo>
                    <a:pt x="351" y="338"/>
                  </a:lnTo>
                  <a:lnTo>
                    <a:pt x="351" y="349"/>
                  </a:lnTo>
                  <a:lnTo>
                    <a:pt x="362" y="349"/>
                  </a:lnTo>
                  <a:lnTo>
                    <a:pt x="362" y="361"/>
                  </a:lnTo>
                  <a:lnTo>
                    <a:pt x="351" y="361"/>
                  </a:lnTo>
                  <a:lnTo>
                    <a:pt x="362" y="361"/>
                  </a:lnTo>
                  <a:lnTo>
                    <a:pt x="362" y="372"/>
                  </a:lnTo>
                  <a:lnTo>
                    <a:pt x="351" y="381"/>
                  </a:lnTo>
                  <a:lnTo>
                    <a:pt x="362" y="381"/>
                  </a:lnTo>
                  <a:lnTo>
                    <a:pt x="362" y="372"/>
                  </a:lnTo>
                  <a:lnTo>
                    <a:pt x="374" y="372"/>
                  </a:lnTo>
                  <a:lnTo>
                    <a:pt x="374" y="381"/>
                  </a:lnTo>
                  <a:lnTo>
                    <a:pt x="362" y="381"/>
                  </a:lnTo>
                  <a:lnTo>
                    <a:pt x="362" y="393"/>
                  </a:lnTo>
                  <a:lnTo>
                    <a:pt x="374" y="393"/>
                  </a:lnTo>
                  <a:lnTo>
                    <a:pt x="374" y="404"/>
                  </a:lnTo>
                  <a:lnTo>
                    <a:pt x="374" y="416"/>
                  </a:lnTo>
                  <a:lnTo>
                    <a:pt x="362" y="416"/>
                  </a:lnTo>
                  <a:lnTo>
                    <a:pt x="362" y="427"/>
                  </a:lnTo>
                  <a:lnTo>
                    <a:pt x="351" y="427"/>
                  </a:lnTo>
                  <a:lnTo>
                    <a:pt x="330" y="427"/>
                  </a:lnTo>
                  <a:lnTo>
                    <a:pt x="263" y="427"/>
                  </a:lnTo>
                  <a:lnTo>
                    <a:pt x="198" y="427"/>
                  </a:lnTo>
                  <a:lnTo>
                    <a:pt x="175" y="427"/>
                  </a:lnTo>
                  <a:lnTo>
                    <a:pt x="154" y="437"/>
                  </a:lnTo>
                  <a:lnTo>
                    <a:pt x="122" y="437"/>
                  </a:lnTo>
                  <a:lnTo>
                    <a:pt x="87" y="437"/>
                  </a:lnTo>
                  <a:lnTo>
                    <a:pt x="66" y="437"/>
                  </a:lnTo>
                  <a:lnTo>
                    <a:pt x="66" y="404"/>
                  </a:lnTo>
                  <a:lnTo>
                    <a:pt x="66" y="372"/>
                  </a:lnTo>
                  <a:lnTo>
                    <a:pt x="66" y="361"/>
                  </a:lnTo>
                  <a:lnTo>
                    <a:pt x="55" y="361"/>
                  </a:lnTo>
                  <a:lnTo>
                    <a:pt x="55" y="372"/>
                  </a:lnTo>
                  <a:lnTo>
                    <a:pt x="55" y="361"/>
                  </a:lnTo>
                  <a:lnTo>
                    <a:pt x="43" y="361"/>
                  </a:lnTo>
                  <a:lnTo>
                    <a:pt x="43" y="372"/>
                  </a:lnTo>
                  <a:lnTo>
                    <a:pt x="43" y="361"/>
                  </a:lnTo>
                  <a:lnTo>
                    <a:pt x="43" y="372"/>
                  </a:lnTo>
                  <a:lnTo>
                    <a:pt x="43" y="361"/>
                  </a:lnTo>
                  <a:lnTo>
                    <a:pt x="34" y="361"/>
                  </a:lnTo>
                  <a:lnTo>
                    <a:pt x="34" y="372"/>
                  </a:lnTo>
                  <a:lnTo>
                    <a:pt x="34" y="361"/>
                  </a:lnTo>
                  <a:lnTo>
                    <a:pt x="34" y="372"/>
                  </a:lnTo>
                  <a:lnTo>
                    <a:pt x="34" y="361"/>
                  </a:lnTo>
                  <a:lnTo>
                    <a:pt x="22" y="361"/>
                  </a:lnTo>
                  <a:lnTo>
                    <a:pt x="22" y="317"/>
                  </a:lnTo>
                  <a:lnTo>
                    <a:pt x="22" y="294"/>
                  </a:lnTo>
                  <a:lnTo>
                    <a:pt x="22" y="250"/>
                  </a:lnTo>
                  <a:lnTo>
                    <a:pt x="22" y="229"/>
                  </a:lnTo>
                  <a:lnTo>
                    <a:pt x="22" y="197"/>
                  </a:lnTo>
                  <a:lnTo>
                    <a:pt x="22" y="142"/>
                  </a:lnTo>
                  <a:lnTo>
                    <a:pt x="22" y="110"/>
                  </a:lnTo>
                  <a:lnTo>
                    <a:pt x="22" y="98"/>
                  </a:lnTo>
                  <a:lnTo>
                    <a:pt x="11" y="55"/>
                  </a:lnTo>
                  <a:lnTo>
                    <a:pt x="0" y="11"/>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7" name="Freeform 56"/>
            <p:cNvSpPr>
              <a:spLocks/>
            </p:cNvSpPr>
            <p:nvPr/>
          </p:nvSpPr>
          <p:spPr bwMode="auto">
            <a:xfrm>
              <a:off x="4194" y="2663"/>
              <a:ext cx="494" cy="374"/>
            </a:xfrm>
            <a:custGeom>
              <a:avLst/>
              <a:gdLst/>
              <a:ahLst/>
              <a:cxnLst>
                <a:cxn ang="0">
                  <a:pos x="34" y="43"/>
                </a:cxn>
                <a:cxn ang="0">
                  <a:pos x="55" y="34"/>
                </a:cxn>
                <a:cxn ang="0">
                  <a:pos x="78" y="22"/>
                </a:cxn>
                <a:cxn ang="0">
                  <a:pos x="87" y="11"/>
                </a:cxn>
                <a:cxn ang="0">
                  <a:pos x="87" y="11"/>
                </a:cxn>
                <a:cxn ang="0">
                  <a:pos x="110" y="11"/>
                </a:cxn>
                <a:cxn ang="0">
                  <a:pos x="142" y="11"/>
                </a:cxn>
                <a:cxn ang="0">
                  <a:pos x="197" y="11"/>
                </a:cxn>
                <a:cxn ang="0">
                  <a:pos x="218" y="11"/>
                </a:cxn>
                <a:cxn ang="0">
                  <a:pos x="218" y="11"/>
                </a:cxn>
                <a:cxn ang="0">
                  <a:pos x="241" y="11"/>
                </a:cxn>
                <a:cxn ang="0">
                  <a:pos x="253" y="43"/>
                </a:cxn>
                <a:cxn ang="0">
                  <a:pos x="296" y="34"/>
                </a:cxn>
                <a:cxn ang="0">
                  <a:pos x="361" y="22"/>
                </a:cxn>
                <a:cxn ang="0">
                  <a:pos x="437" y="78"/>
                </a:cxn>
                <a:cxn ang="0">
                  <a:pos x="493" y="121"/>
                </a:cxn>
                <a:cxn ang="0">
                  <a:pos x="460" y="165"/>
                </a:cxn>
                <a:cxn ang="0">
                  <a:pos x="449" y="197"/>
                </a:cxn>
                <a:cxn ang="0">
                  <a:pos x="437" y="218"/>
                </a:cxn>
                <a:cxn ang="0">
                  <a:pos x="428" y="241"/>
                </a:cxn>
                <a:cxn ang="0">
                  <a:pos x="405" y="253"/>
                </a:cxn>
                <a:cxn ang="0">
                  <a:pos x="384" y="274"/>
                </a:cxn>
                <a:cxn ang="0">
                  <a:pos x="373" y="262"/>
                </a:cxn>
                <a:cxn ang="0">
                  <a:pos x="384" y="285"/>
                </a:cxn>
                <a:cxn ang="0">
                  <a:pos x="350" y="306"/>
                </a:cxn>
                <a:cxn ang="0">
                  <a:pos x="329" y="296"/>
                </a:cxn>
                <a:cxn ang="0">
                  <a:pos x="317" y="306"/>
                </a:cxn>
                <a:cxn ang="0">
                  <a:pos x="306" y="317"/>
                </a:cxn>
                <a:cxn ang="0">
                  <a:pos x="329" y="340"/>
                </a:cxn>
                <a:cxn ang="0">
                  <a:pos x="306" y="352"/>
                </a:cxn>
                <a:cxn ang="0">
                  <a:pos x="296" y="329"/>
                </a:cxn>
                <a:cxn ang="0">
                  <a:pos x="285" y="317"/>
                </a:cxn>
                <a:cxn ang="0">
                  <a:pos x="296" y="352"/>
                </a:cxn>
                <a:cxn ang="0">
                  <a:pos x="262" y="373"/>
                </a:cxn>
                <a:cxn ang="0">
                  <a:pos x="262" y="352"/>
                </a:cxn>
                <a:cxn ang="0">
                  <a:pos x="262" y="352"/>
                </a:cxn>
                <a:cxn ang="0">
                  <a:pos x="253" y="329"/>
                </a:cxn>
                <a:cxn ang="0">
                  <a:pos x="241" y="317"/>
                </a:cxn>
                <a:cxn ang="0">
                  <a:pos x="230" y="306"/>
                </a:cxn>
                <a:cxn ang="0">
                  <a:pos x="218" y="296"/>
                </a:cxn>
                <a:cxn ang="0">
                  <a:pos x="209" y="274"/>
                </a:cxn>
                <a:cxn ang="0">
                  <a:pos x="197" y="262"/>
                </a:cxn>
                <a:cxn ang="0">
                  <a:pos x="186" y="253"/>
                </a:cxn>
                <a:cxn ang="0">
                  <a:pos x="175" y="241"/>
                </a:cxn>
                <a:cxn ang="0">
                  <a:pos x="165" y="230"/>
                </a:cxn>
                <a:cxn ang="0">
                  <a:pos x="165" y="230"/>
                </a:cxn>
                <a:cxn ang="0">
                  <a:pos x="154" y="218"/>
                </a:cxn>
                <a:cxn ang="0">
                  <a:pos x="142" y="209"/>
                </a:cxn>
                <a:cxn ang="0">
                  <a:pos x="131" y="197"/>
                </a:cxn>
                <a:cxn ang="0">
                  <a:pos x="110" y="175"/>
                </a:cxn>
                <a:cxn ang="0">
                  <a:pos x="87" y="165"/>
                </a:cxn>
                <a:cxn ang="0">
                  <a:pos x="66" y="142"/>
                </a:cxn>
                <a:cxn ang="0">
                  <a:pos x="55" y="121"/>
                </a:cxn>
                <a:cxn ang="0">
                  <a:pos x="43" y="110"/>
                </a:cxn>
                <a:cxn ang="0">
                  <a:pos x="22" y="110"/>
                </a:cxn>
                <a:cxn ang="0">
                  <a:pos x="11" y="98"/>
                </a:cxn>
                <a:cxn ang="0">
                  <a:pos x="0" y="87"/>
                </a:cxn>
                <a:cxn ang="0">
                  <a:pos x="11" y="78"/>
                </a:cxn>
                <a:cxn ang="0">
                  <a:pos x="11" y="55"/>
                </a:cxn>
                <a:cxn ang="0">
                  <a:pos x="22" y="43"/>
                </a:cxn>
              </a:cxnLst>
              <a:rect l="0" t="0" r="r" b="b"/>
              <a:pathLst>
                <a:path w="494" h="374">
                  <a:moveTo>
                    <a:pt x="22" y="43"/>
                  </a:moveTo>
                  <a:lnTo>
                    <a:pt x="34" y="43"/>
                  </a:lnTo>
                  <a:lnTo>
                    <a:pt x="43" y="43"/>
                  </a:lnTo>
                  <a:lnTo>
                    <a:pt x="55" y="34"/>
                  </a:lnTo>
                  <a:lnTo>
                    <a:pt x="66" y="34"/>
                  </a:lnTo>
                  <a:lnTo>
                    <a:pt x="78" y="22"/>
                  </a:lnTo>
                  <a:lnTo>
                    <a:pt x="87" y="22"/>
                  </a:lnTo>
                  <a:lnTo>
                    <a:pt x="87" y="11"/>
                  </a:lnTo>
                  <a:lnTo>
                    <a:pt x="87" y="22"/>
                  </a:lnTo>
                  <a:lnTo>
                    <a:pt x="87" y="11"/>
                  </a:lnTo>
                  <a:lnTo>
                    <a:pt x="98" y="11"/>
                  </a:lnTo>
                  <a:lnTo>
                    <a:pt x="110" y="11"/>
                  </a:lnTo>
                  <a:lnTo>
                    <a:pt x="131" y="11"/>
                  </a:lnTo>
                  <a:lnTo>
                    <a:pt x="142" y="11"/>
                  </a:lnTo>
                  <a:lnTo>
                    <a:pt x="154" y="11"/>
                  </a:lnTo>
                  <a:lnTo>
                    <a:pt x="197" y="11"/>
                  </a:lnTo>
                  <a:lnTo>
                    <a:pt x="218" y="0"/>
                  </a:lnTo>
                  <a:lnTo>
                    <a:pt x="218" y="11"/>
                  </a:lnTo>
                  <a:lnTo>
                    <a:pt x="230" y="11"/>
                  </a:lnTo>
                  <a:lnTo>
                    <a:pt x="218" y="11"/>
                  </a:lnTo>
                  <a:lnTo>
                    <a:pt x="230" y="22"/>
                  </a:lnTo>
                  <a:lnTo>
                    <a:pt x="241" y="11"/>
                  </a:lnTo>
                  <a:lnTo>
                    <a:pt x="253" y="22"/>
                  </a:lnTo>
                  <a:lnTo>
                    <a:pt x="253" y="43"/>
                  </a:lnTo>
                  <a:lnTo>
                    <a:pt x="274" y="34"/>
                  </a:lnTo>
                  <a:lnTo>
                    <a:pt x="296" y="34"/>
                  </a:lnTo>
                  <a:lnTo>
                    <a:pt x="340" y="34"/>
                  </a:lnTo>
                  <a:lnTo>
                    <a:pt x="361" y="22"/>
                  </a:lnTo>
                  <a:lnTo>
                    <a:pt x="394" y="43"/>
                  </a:lnTo>
                  <a:lnTo>
                    <a:pt x="437" y="78"/>
                  </a:lnTo>
                  <a:lnTo>
                    <a:pt x="481" y="110"/>
                  </a:lnTo>
                  <a:lnTo>
                    <a:pt x="493" y="121"/>
                  </a:lnTo>
                  <a:lnTo>
                    <a:pt x="472" y="142"/>
                  </a:lnTo>
                  <a:lnTo>
                    <a:pt x="460" y="165"/>
                  </a:lnTo>
                  <a:lnTo>
                    <a:pt x="449" y="186"/>
                  </a:lnTo>
                  <a:lnTo>
                    <a:pt x="449" y="197"/>
                  </a:lnTo>
                  <a:lnTo>
                    <a:pt x="437" y="197"/>
                  </a:lnTo>
                  <a:lnTo>
                    <a:pt x="437" y="218"/>
                  </a:lnTo>
                  <a:lnTo>
                    <a:pt x="437" y="230"/>
                  </a:lnTo>
                  <a:lnTo>
                    <a:pt x="428" y="241"/>
                  </a:lnTo>
                  <a:lnTo>
                    <a:pt x="405" y="241"/>
                  </a:lnTo>
                  <a:lnTo>
                    <a:pt x="405" y="253"/>
                  </a:lnTo>
                  <a:lnTo>
                    <a:pt x="394" y="274"/>
                  </a:lnTo>
                  <a:lnTo>
                    <a:pt x="384" y="274"/>
                  </a:lnTo>
                  <a:lnTo>
                    <a:pt x="384" y="253"/>
                  </a:lnTo>
                  <a:lnTo>
                    <a:pt x="373" y="262"/>
                  </a:lnTo>
                  <a:lnTo>
                    <a:pt x="373" y="274"/>
                  </a:lnTo>
                  <a:lnTo>
                    <a:pt x="384" y="285"/>
                  </a:lnTo>
                  <a:lnTo>
                    <a:pt x="373" y="296"/>
                  </a:lnTo>
                  <a:lnTo>
                    <a:pt x="350" y="306"/>
                  </a:lnTo>
                  <a:lnTo>
                    <a:pt x="340" y="317"/>
                  </a:lnTo>
                  <a:lnTo>
                    <a:pt x="329" y="296"/>
                  </a:lnTo>
                  <a:lnTo>
                    <a:pt x="329" y="317"/>
                  </a:lnTo>
                  <a:lnTo>
                    <a:pt x="317" y="306"/>
                  </a:lnTo>
                  <a:lnTo>
                    <a:pt x="317" y="317"/>
                  </a:lnTo>
                  <a:lnTo>
                    <a:pt x="306" y="317"/>
                  </a:lnTo>
                  <a:lnTo>
                    <a:pt x="329" y="329"/>
                  </a:lnTo>
                  <a:lnTo>
                    <a:pt x="329" y="340"/>
                  </a:lnTo>
                  <a:lnTo>
                    <a:pt x="317" y="352"/>
                  </a:lnTo>
                  <a:lnTo>
                    <a:pt x="306" y="352"/>
                  </a:lnTo>
                  <a:lnTo>
                    <a:pt x="296" y="340"/>
                  </a:lnTo>
                  <a:lnTo>
                    <a:pt x="296" y="329"/>
                  </a:lnTo>
                  <a:lnTo>
                    <a:pt x="296" y="317"/>
                  </a:lnTo>
                  <a:lnTo>
                    <a:pt x="285" y="317"/>
                  </a:lnTo>
                  <a:lnTo>
                    <a:pt x="296" y="329"/>
                  </a:lnTo>
                  <a:lnTo>
                    <a:pt x="296" y="352"/>
                  </a:lnTo>
                  <a:lnTo>
                    <a:pt x="285" y="373"/>
                  </a:lnTo>
                  <a:lnTo>
                    <a:pt x="262" y="373"/>
                  </a:lnTo>
                  <a:lnTo>
                    <a:pt x="262" y="361"/>
                  </a:lnTo>
                  <a:lnTo>
                    <a:pt x="262" y="352"/>
                  </a:lnTo>
                  <a:lnTo>
                    <a:pt x="262" y="340"/>
                  </a:lnTo>
                  <a:lnTo>
                    <a:pt x="262" y="352"/>
                  </a:lnTo>
                  <a:lnTo>
                    <a:pt x="253" y="340"/>
                  </a:lnTo>
                  <a:lnTo>
                    <a:pt x="253" y="329"/>
                  </a:lnTo>
                  <a:lnTo>
                    <a:pt x="241" y="329"/>
                  </a:lnTo>
                  <a:lnTo>
                    <a:pt x="241" y="317"/>
                  </a:lnTo>
                  <a:lnTo>
                    <a:pt x="230" y="317"/>
                  </a:lnTo>
                  <a:lnTo>
                    <a:pt x="230" y="306"/>
                  </a:lnTo>
                  <a:lnTo>
                    <a:pt x="230" y="296"/>
                  </a:lnTo>
                  <a:lnTo>
                    <a:pt x="218" y="296"/>
                  </a:lnTo>
                  <a:lnTo>
                    <a:pt x="218" y="285"/>
                  </a:lnTo>
                  <a:lnTo>
                    <a:pt x="209" y="274"/>
                  </a:lnTo>
                  <a:lnTo>
                    <a:pt x="209" y="262"/>
                  </a:lnTo>
                  <a:lnTo>
                    <a:pt x="197" y="262"/>
                  </a:lnTo>
                  <a:lnTo>
                    <a:pt x="186" y="262"/>
                  </a:lnTo>
                  <a:lnTo>
                    <a:pt x="186" y="253"/>
                  </a:lnTo>
                  <a:lnTo>
                    <a:pt x="175" y="253"/>
                  </a:lnTo>
                  <a:lnTo>
                    <a:pt x="175" y="241"/>
                  </a:lnTo>
                  <a:lnTo>
                    <a:pt x="165" y="241"/>
                  </a:lnTo>
                  <a:lnTo>
                    <a:pt x="165" y="230"/>
                  </a:lnTo>
                  <a:lnTo>
                    <a:pt x="165" y="241"/>
                  </a:lnTo>
                  <a:lnTo>
                    <a:pt x="165" y="230"/>
                  </a:lnTo>
                  <a:lnTo>
                    <a:pt x="165" y="218"/>
                  </a:lnTo>
                  <a:lnTo>
                    <a:pt x="154" y="218"/>
                  </a:lnTo>
                  <a:lnTo>
                    <a:pt x="154" y="209"/>
                  </a:lnTo>
                  <a:lnTo>
                    <a:pt x="142" y="209"/>
                  </a:lnTo>
                  <a:lnTo>
                    <a:pt x="131" y="209"/>
                  </a:lnTo>
                  <a:lnTo>
                    <a:pt x="131" y="197"/>
                  </a:lnTo>
                  <a:lnTo>
                    <a:pt x="121" y="186"/>
                  </a:lnTo>
                  <a:lnTo>
                    <a:pt x="110" y="175"/>
                  </a:lnTo>
                  <a:lnTo>
                    <a:pt x="98" y="175"/>
                  </a:lnTo>
                  <a:lnTo>
                    <a:pt x="87" y="165"/>
                  </a:lnTo>
                  <a:lnTo>
                    <a:pt x="78" y="154"/>
                  </a:lnTo>
                  <a:lnTo>
                    <a:pt x="66" y="142"/>
                  </a:lnTo>
                  <a:lnTo>
                    <a:pt x="66" y="131"/>
                  </a:lnTo>
                  <a:lnTo>
                    <a:pt x="55" y="121"/>
                  </a:lnTo>
                  <a:lnTo>
                    <a:pt x="55" y="110"/>
                  </a:lnTo>
                  <a:lnTo>
                    <a:pt x="43" y="110"/>
                  </a:lnTo>
                  <a:lnTo>
                    <a:pt x="34" y="110"/>
                  </a:lnTo>
                  <a:lnTo>
                    <a:pt x="22" y="110"/>
                  </a:lnTo>
                  <a:lnTo>
                    <a:pt x="22" y="98"/>
                  </a:lnTo>
                  <a:lnTo>
                    <a:pt x="11" y="98"/>
                  </a:lnTo>
                  <a:lnTo>
                    <a:pt x="11" y="87"/>
                  </a:lnTo>
                  <a:lnTo>
                    <a:pt x="0" y="87"/>
                  </a:lnTo>
                  <a:lnTo>
                    <a:pt x="0" y="78"/>
                  </a:lnTo>
                  <a:lnTo>
                    <a:pt x="11" y="78"/>
                  </a:lnTo>
                  <a:lnTo>
                    <a:pt x="11" y="66"/>
                  </a:lnTo>
                  <a:lnTo>
                    <a:pt x="11" y="55"/>
                  </a:lnTo>
                  <a:lnTo>
                    <a:pt x="22" y="55"/>
                  </a:lnTo>
                  <a:lnTo>
                    <a:pt x="22" y="43"/>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8" name="Freeform 57"/>
            <p:cNvSpPr>
              <a:spLocks/>
            </p:cNvSpPr>
            <p:nvPr/>
          </p:nvSpPr>
          <p:spPr bwMode="auto">
            <a:xfrm>
              <a:off x="3968" y="2706"/>
              <a:ext cx="525" cy="561"/>
            </a:xfrm>
            <a:custGeom>
              <a:avLst/>
              <a:gdLst/>
              <a:ahLst/>
              <a:cxnLst>
                <a:cxn ang="0">
                  <a:pos x="163" y="11"/>
                </a:cxn>
                <a:cxn ang="0">
                  <a:pos x="250" y="11"/>
                </a:cxn>
                <a:cxn ang="0">
                  <a:pos x="239" y="34"/>
                </a:cxn>
                <a:cxn ang="0">
                  <a:pos x="239" y="43"/>
                </a:cxn>
                <a:cxn ang="0">
                  <a:pos x="250" y="66"/>
                </a:cxn>
                <a:cxn ang="0">
                  <a:pos x="282" y="66"/>
                </a:cxn>
                <a:cxn ang="0">
                  <a:pos x="294" y="99"/>
                </a:cxn>
                <a:cxn ang="0">
                  <a:pos x="326" y="131"/>
                </a:cxn>
                <a:cxn ang="0">
                  <a:pos x="358" y="154"/>
                </a:cxn>
                <a:cxn ang="0">
                  <a:pos x="381" y="165"/>
                </a:cxn>
                <a:cxn ang="0">
                  <a:pos x="393" y="186"/>
                </a:cxn>
                <a:cxn ang="0">
                  <a:pos x="393" y="198"/>
                </a:cxn>
                <a:cxn ang="0">
                  <a:pos x="413" y="209"/>
                </a:cxn>
                <a:cxn ang="0">
                  <a:pos x="436" y="219"/>
                </a:cxn>
                <a:cxn ang="0">
                  <a:pos x="446" y="253"/>
                </a:cxn>
                <a:cxn ang="0">
                  <a:pos x="457" y="274"/>
                </a:cxn>
                <a:cxn ang="0">
                  <a:pos x="480" y="285"/>
                </a:cxn>
                <a:cxn ang="0">
                  <a:pos x="489" y="297"/>
                </a:cxn>
                <a:cxn ang="0">
                  <a:pos x="489" y="329"/>
                </a:cxn>
                <a:cxn ang="0">
                  <a:pos x="489" y="361"/>
                </a:cxn>
                <a:cxn ang="0">
                  <a:pos x="489" y="373"/>
                </a:cxn>
                <a:cxn ang="0">
                  <a:pos x="489" y="396"/>
                </a:cxn>
                <a:cxn ang="0">
                  <a:pos x="489" y="405"/>
                </a:cxn>
                <a:cxn ang="0">
                  <a:pos x="480" y="440"/>
                </a:cxn>
                <a:cxn ang="0">
                  <a:pos x="480" y="449"/>
                </a:cxn>
                <a:cxn ang="0">
                  <a:pos x="468" y="472"/>
                </a:cxn>
                <a:cxn ang="0">
                  <a:pos x="468" y="504"/>
                </a:cxn>
                <a:cxn ang="0">
                  <a:pos x="436" y="493"/>
                </a:cxn>
                <a:cxn ang="0">
                  <a:pos x="425" y="516"/>
                </a:cxn>
                <a:cxn ang="0">
                  <a:pos x="425" y="548"/>
                </a:cxn>
                <a:cxn ang="0">
                  <a:pos x="402" y="548"/>
                </a:cxn>
                <a:cxn ang="0">
                  <a:pos x="381" y="537"/>
                </a:cxn>
                <a:cxn ang="0">
                  <a:pos x="305" y="537"/>
                </a:cxn>
                <a:cxn ang="0">
                  <a:pos x="239" y="537"/>
                </a:cxn>
                <a:cxn ang="0">
                  <a:pos x="184" y="537"/>
                </a:cxn>
                <a:cxn ang="0">
                  <a:pos x="119" y="537"/>
                </a:cxn>
                <a:cxn ang="0">
                  <a:pos x="108" y="504"/>
                </a:cxn>
                <a:cxn ang="0">
                  <a:pos x="96" y="472"/>
                </a:cxn>
                <a:cxn ang="0">
                  <a:pos x="96" y="440"/>
                </a:cxn>
                <a:cxn ang="0">
                  <a:pos x="87" y="405"/>
                </a:cxn>
                <a:cxn ang="0">
                  <a:pos x="87" y="373"/>
                </a:cxn>
                <a:cxn ang="0">
                  <a:pos x="96" y="352"/>
                </a:cxn>
                <a:cxn ang="0">
                  <a:pos x="87" y="329"/>
                </a:cxn>
                <a:cxn ang="0">
                  <a:pos x="75" y="297"/>
                </a:cxn>
                <a:cxn ang="0">
                  <a:pos x="53" y="253"/>
                </a:cxn>
                <a:cxn ang="0">
                  <a:pos x="43" y="186"/>
                </a:cxn>
                <a:cxn ang="0">
                  <a:pos x="32" y="142"/>
                </a:cxn>
                <a:cxn ang="0">
                  <a:pos x="9" y="78"/>
                </a:cxn>
                <a:cxn ang="0">
                  <a:pos x="9" y="34"/>
                </a:cxn>
                <a:cxn ang="0">
                  <a:pos x="64" y="22"/>
                </a:cxn>
                <a:cxn ang="0">
                  <a:pos x="96" y="22"/>
                </a:cxn>
              </a:cxnLst>
              <a:rect l="0" t="0" r="r" b="b"/>
              <a:pathLst>
                <a:path w="525" h="561">
                  <a:moveTo>
                    <a:pt x="131" y="22"/>
                  </a:moveTo>
                  <a:lnTo>
                    <a:pt x="151" y="22"/>
                  </a:lnTo>
                  <a:lnTo>
                    <a:pt x="163" y="11"/>
                  </a:lnTo>
                  <a:lnTo>
                    <a:pt x="206" y="11"/>
                  </a:lnTo>
                  <a:lnTo>
                    <a:pt x="250" y="0"/>
                  </a:lnTo>
                  <a:lnTo>
                    <a:pt x="250" y="11"/>
                  </a:lnTo>
                  <a:lnTo>
                    <a:pt x="239" y="11"/>
                  </a:lnTo>
                  <a:lnTo>
                    <a:pt x="239" y="22"/>
                  </a:lnTo>
                  <a:lnTo>
                    <a:pt x="239" y="34"/>
                  </a:lnTo>
                  <a:lnTo>
                    <a:pt x="227" y="34"/>
                  </a:lnTo>
                  <a:lnTo>
                    <a:pt x="227" y="43"/>
                  </a:lnTo>
                  <a:lnTo>
                    <a:pt x="239" y="43"/>
                  </a:lnTo>
                  <a:lnTo>
                    <a:pt x="239" y="55"/>
                  </a:lnTo>
                  <a:lnTo>
                    <a:pt x="250" y="55"/>
                  </a:lnTo>
                  <a:lnTo>
                    <a:pt x="250" y="66"/>
                  </a:lnTo>
                  <a:lnTo>
                    <a:pt x="262" y="66"/>
                  </a:lnTo>
                  <a:lnTo>
                    <a:pt x="271" y="66"/>
                  </a:lnTo>
                  <a:lnTo>
                    <a:pt x="282" y="66"/>
                  </a:lnTo>
                  <a:lnTo>
                    <a:pt x="282" y="78"/>
                  </a:lnTo>
                  <a:lnTo>
                    <a:pt x="294" y="87"/>
                  </a:lnTo>
                  <a:lnTo>
                    <a:pt x="294" y="99"/>
                  </a:lnTo>
                  <a:lnTo>
                    <a:pt x="305" y="110"/>
                  </a:lnTo>
                  <a:lnTo>
                    <a:pt x="315" y="121"/>
                  </a:lnTo>
                  <a:lnTo>
                    <a:pt x="326" y="131"/>
                  </a:lnTo>
                  <a:lnTo>
                    <a:pt x="337" y="131"/>
                  </a:lnTo>
                  <a:lnTo>
                    <a:pt x="349" y="142"/>
                  </a:lnTo>
                  <a:lnTo>
                    <a:pt x="358" y="154"/>
                  </a:lnTo>
                  <a:lnTo>
                    <a:pt x="358" y="165"/>
                  </a:lnTo>
                  <a:lnTo>
                    <a:pt x="370" y="165"/>
                  </a:lnTo>
                  <a:lnTo>
                    <a:pt x="381" y="165"/>
                  </a:lnTo>
                  <a:lnTo>
                    <a:pt x="381" y="175"/>
                  </a:lnTo>
                  <a:lnTo>
                    <a:pt x="393" y="175"/>
                  </a:lnTo>
                  <a:lnTo>
                    <a:pt x="393" y="186"/>
                  </a:lnTo>
                  <a:lnTo>
                    <a:pt x="393" y="198"/>
                  </a:lnTo>
                  <a:lnTo>
                    <a:pt x="393" y="186"/>
                  </a:lnTo>
                  <a:lnTo>
                    <a:pt x="393" y="198"/>
                  </a:lnTo>
                  <a:lnTo>
                    <a:pt x="402" y="198"/>
                  </a:lnTo>
                  <a:lnTo>
                    <a:pt x="402" y="209"/>
                  </a:lnTo>
                  <a:lnTo>
                    <a:pt x="413" y="209"/>
                  </a:lnTo>
                  <a:lnTo>
                    <a:pt x="413" y="219"/>
                  </a:lnTo>
                  <a:lnTo>
                    <a:pt x="425" y="219"/>
                  </a:lnTo>
                  <a:lnTo>
                    <a:pt x="436" y="219"/>
                  </a:lnTo>
                  <a:lnTo>
                    <a:pt x="436" y="230"/>
                  </a:lnTo>
                  <a:lnTo>
                    <a:pt x="446" y="241"/>
                  </a:lnTo>
                  <a:lnTo>
                    <a:pt x="446" y="253"/>
                  </a:lnTo>
                  <a:lnTo>
                    <a:pt x="457" y="253"/>
                  </a:lnTo>
                  <a:lnTo>
                    <a:pt x="457" y="262"/>
                  </a:lnTo>
                  <a:lnTo>
                    <a:pt x="457" y="274"/>
                  </a:lnTo>
                  <a:lnTo>
                    <a:pt x="468" y="274"/>
                  </a:lnTo>
                  <a:lnTo>
                    <a:pt x="468" y="285"/>
                  </a:lnTo>
                  <a:lnTo>
                    <a:pt x="480" y="285"/>
                  </a:lnTo>
                  <a:lnTo>
                    <a:pt x="480" y="297"/>
                  </a:lnTo>
                  <a:lnTo>
                    <a:pt x="489" y="308"/>
                  </a:lnTo>
                  <a:lnTo>
                    <a:pt x="489" y="297"/>
                  </a:lnTo>
                  <a:lnTo>
                    <a:pt x="489" y="308"/>
                  </a:lnTo>
                  <a:lnTo>
                    <a:pt x="489" y="318"/>
                  </a:lnTo>
                  <a:lnTo>
                    <a:pt x="489" y="329"/>
                  </a:lnTo>
                  <a:lnTo>
                    <a:pt x="524" y="340"/>
                  </a:lnTo>
                  <a:lnTo>
                    <a:pt x="512" y="352"/>
                  </a:lnTo>
                  <a:lnTo>
                    <a:pt x="489" y="361"/>
                  </a:lnTo>
                  <a:lnTo>
                    <a:pt x="501" y="361"/>
                  </a:lnTo>
                  <a:lnTo>
                    <a:pt x="501" y="373"/>
                  </a:lnTo>
                  <a:lnTo>
                    <a:pt x="489" y="373"/>
                  </a:lnTo>
                  <a:lnTo>
                    <a:pt x="480" y="373"/>
                  </a:lnTo>
                  <a:lnTo>
                    <a:pt x="501" y="384"/>
                  </a:lnTo>
                  <a:lnTo>
                    <a:pt x="489" y="396"/>
                  </a:lnTo>
                  <a:lnTo>
                    <a:pt x="489" y="384"/>
                  </a:lnTo>
                  <a:lnTo>
                    <a:pt x="489" y="396"/>
                  </a:lnTo>
                  <a:lnTo>
                    <a:pt x="489" y="405"/>
                  </a:lnTo>
                  <a:lnTo>
                    <a:pt x="489" y="428"/>
                  </a:lnTo>
                  <a:lnTo>
                    <a:pt x="480" y="428"/>
                  </a:lnTo>
                  <a:lnTo>
                    <a:pt x="480" y="440"/>
                  </a:lnTo>
                  <a:lnTo>
                    <a:pt x="480" y="428"/>
                  </a:lnTo>
                  <a:lnTo>
                    <a:pt x="489" y="440"/>
                  </a:lnTo>
                  <a:lnTo>
                    <a:pt x="480" y="449"/>
                  </a:lnTo>
                  <a:lnTo>
                    <a:pt x="468" y="449"/>
                  </a:lnTo>
                  <a:lnTo>
                    <a:pt x="468" y="460"/>
                  </a:lnTo>
                  <a:lnTo>
                    <a:pt x="468" y="472"/>
                  </a:lnTo>
                  <a:lnTo>
                    <a:pt x="468" y="483"/>
                  </a:lnTo>
                  <a:lnTo>
                    <a:pt x="480" y="493"/>
                  </a:lnTo>
                  <a:lnTo>
                    <a:pt x="468" y="504"/>
                  </a:lnTo>
                  <a:lnTo>
                    <a:pt x="457" y="504"/>
                  </a:lnTo>
                  <a:lnTo>
                    <a:pt x="446" y="504"/>
                  </a:lnTo>
                  <a:lnTo>
                    <a:pt x="436" y="493"/>
                  </a:lnTo>
                  <a:lnTo>
                    <a:pt x="425" y="493"/>
                  </a:lnTo>
                  <a:lnTo>
                    <a:pt x="425" y="504"/>
                  </a:lnTo>
                  <a:lnTo>
                    <a:pt x="425" y="516"/>
                  </a:lnTo>
                  <a:lnTo>
                    <a:pt x="425" y="527"/>
                  </a:lnTo>
                  <a:lnTo>
                    <a:pt x="425" y="537"/>
                  </a:lnTo>
                  <a:lnTo>
                    <a:pt x="425" y="548"/>
                  </a:lnTo>
                  <a:lnTo>
                    <a:pt x="425" y="560"/>
                  </a:lnTo>
                  <a:lnTo>
                    <a:pt x="413" y="560"/>
                  </a:lnTo>
                  <a:lnTo>
                    <a:pt x="402" y="548"/>
                  </a:lnTo>
                  <a:lnTo>
                    <a:pt x="402" y="537"/>
                  </a:lnTo>
                  <a:lnTo>
                    <a:pt x="402" y="527"/>
                  </a:lnTo>
                  <a:lnTo>
                    <a:pt x="381" y="537"/>
                  </a:lnTo>
                  <a:lnTo>
                    <a:pt x="358" y="537"/>
                  </a:lnTo>
                  <a:lnTo>
                    <a:pt x="349" y="537"/>
                  </a:lnTo>
                  <a:lnTo>
                    <a:pt x="305" y="537"/>
                  </a:lnTo>
                  <a:lnTo>
                    <a:pt x="294" y="537"/>
                  </a:lnTo>
                  <a:lnTo>
                    <a:pt x="262" y="537"/>
                  </a:lnTo>
                  <a:lnTo>
                    <a:pt x="239" y="537"/>
                  </a:lnTo>
                  <a:lnTo>
                    <a:pt x="218" y="537"/>
                  </a:lnTo>
                  <a:lnTo>
                    <a:pt x="206" y="537"/>
                  </a:lnTo>
                  <a:lnTo>
                    <a:pt x="184" y="537"/>
                  </a:lnTo>
                  <a:lnTo>
                    <a:pt x="174" y="537"/>
                  </a:lnTo>
                  <a:lnTo>
                    <a:pt x="119" y="548"/>
                  </a:lnTo>
                  <a:lnTo>
                    <a:pt x="119" y="537"/>
                  </a:lnTo>
                  <a:lnTo>
                    <a:pt x="119" y="527"/>
                  </a:lnTo>
                  <a:lnTo>
                    <a:pt x="108" y="516"/>
                  </a:lnTo>
                  <a:lnTo>
                    <a:pt x="108" y="504"/>
                  </a:lnTo>
                  <a:lnTo>
                    <a:pt x="96" y="493"/>
                  </a:lnTo>
                  <a:lnTo>
                    <a:pt x="96" y="483"/>
                  </a:lnTo>
                  <a:lnTo>
                    <a:pt x="96" y="472"/>
                  </a:lnTo>
                  <a:lnTo>
                    <a:pt x="96" y="460"/>
                  </a:lnTo>
                  <a:lnTo>
                    <a:pt x="96" y="449"/>
                  </a:lnTo>
                  <a:lnTo>
                    <a:pt x="96" y="440"/>
                  </a:lnTo>
                  <a:lnTo>
                    <a:pt x="87" y="428"/>
                  </a:lnTo>
                  <a:lnTo>
                    <a:pt x="87" y="417"/>
                  </a:lnTo>
                  <a:lnTo>
                    <a:pt x="87" y="405"/>
                  </a:lnTo>
                  <a:lnTo>
                    <a:pt x="87" y="396"/>
                  </a:lnTo>
                  <a:lnTo>
                    <a:pt x="87" y="384"/>
                  </a:lnTo>
                  <a:lnTo>
                    <a:pt x="87" y="373"/>
                  </a:lnTo>
                  <a:lnTo>
                    <a:pt x="96" y="373"/>
                  </a:lnTo>
                  <a:lnTo>
                    <a:pt x="96" y="361"/>
                  </a:lnTo>
                  <a:lnTo>
                    <a:pt x="96" y="352"/>
                  </a:lnTo>
                  <a:lnTo>
                    <a:pt x="87" y="352"/>
                  </a:lnTo>
                  <a:lnTo>
                    <a:pt x="96" y="340"/>
                  </a:lnTo>
                  <a:lnTo>
                    <a:pt x="87" y="329"/>
                  </a:lnTo>
                  <a:lnTo>
                    <a:pt x="75" y="318"/>
                  </a:lnTo>
                  <a:lnTo>
                    <a:pt x="75" y="308"/>
                  </a:lnTo>
                  <a:lnTo>
                    <a:pt x="75" y="297"/>
                  </a:lnTo>
                  <a:lnTo>
                    <a:pt x="64" y="297"/>
                  </a:lnTo>
                  <a:lnTo>
                    <a:pt x="64" y="285"/>
                  </a:lnTo>
                  <a:lnTo>
                    <a:pt x="53" y="253"/>
                  </a:lnTo>
                  <a:lnTo>
                    <a:pt x="53" y="219"/>
                  </a:lnTo>
                  <a:lnTo>
                    <a:pt x="43" y="209"/>
                  </a:lnTo>
                  <a:lnTo>
                    <a:pt x="43" y="186"/>
                  </a:lnTo>
                  <a:lnTo>
                    <a:pt x="32" y="165"/>
                  </a:lnTo>
                  <a:lnTo>
                    <a:pt x="32" y="154"/>
                  </a:lnTo>
                  <a:lnTo>
                    <a:pt x="32" y="142"/>
                  </a:lnTo>
                  <a:lnTo>
                    <a:pt x="20" y="110"/>
                  </a:lnTo>
                  <a:lnTo>
                    <a:pt x="9" y="87"/>
                  </a:lnTo>
                  <a:lnTo>
                    <a:pt x="9" y="78"/>
                  </a:lnTo>
                  <a:lnTo>
                    <a:pt x="0" y="43"/>
                  </a:lnTo>
                  <a:lnTo>
                    <a:pt x="0" y="34"/>
                  </a:lnTo>
                  <a:lnTo>
                    <a:pt x="9" y="34"/>
                  </a:lnTo>
                  <a:lnTo>
                    <a:pt x="20" y="34"/>
                  </a:lnTo>
                  <a:lnTo>
                    <a:pt x="32" y="34"/>
                  </a:lnTo>
                  <a:lnTo>
                    <a:pt x="64" y="22"/>
                  </a:lnTo>
                  <a:lnTo>
                    <a:pt x="75" y="22"/>
                  </a:lnTo>
                  <a:lnTo>
                    <a:pt x="87" y="22"/>
                  </a:lnTo>
                  <a:lnTo>
                    <a:pt x="96" y="22"/>
                  </a:lnTo>
                  <a:lnTo>
                    <a:pt x="131" y="2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59" name="Freeform 58"/>
            <p:cNvSpPr>
              <a:spLocks/>
            </p:cNvSpPr>
            <p:nvPr/>
          </p:nvSpPr>
          <p:spPr bwMode="auto">
            <a:xfrm>
              <a:off x="3706" y="2741"/>
              <a:ext cx="370" cy="591"/>
            </a:xfrm>
            <a:custGeom>
              <a:avLst/>
              <a:gdLst/>
              <a:ahLst/>
              <a:cxnLst>
                <a:cxn ang="0">
                  <a:pos x="20" y="9"/>
                </a:cxn>
                <a:cxn ang="0">
                  <a:pos x="96" y="9"/>
                </a:cxn>
                <a:cxn ang="0">
                  <a:pos x="194" y="0"/>
                </a:cxn>
                <a:cxn ang="0">
                  <a:pos x="261" y="0"/>
                </a:cxn>
                <a:cxn ang="0">
                  <a:pos x="270" y="43"/>
                </a:cxn>
                <a:cxn ang="0">
                  <a:pos x="281" y="76"/>
                </a:cxn>
                <a:cxn ang="0">
                  <a:pos x="293" y="119"/>
                </a:cxn>
                <a:cxn ang="0">
                  <a:pos x="304" y="152"/>
                </a:cxn>
                <a:cxn ang="0">
                  <a:pos x="314" y="184"/>
                </a:cxn>
                <a:cxn ang="0">
                  <a:pos x="325" y="251"/>
                </a:cxn>
                <a:cxn ang="0">
                  <a:pos x="336" y="262"/>
                </a:cxn>
                <a:cxn ang="0">
                  <a:pos x="336" y="283"/>
                </a:cxn>
                <a:cxn ang="0">
                  <a:pos x="357" y="306"/>
                </a:cxn>
                <a:cxn ang="0">
                  <a:pos x="357" y="317"/>
                </a:cxn>
                <a:cxn ang="0">
                  <a:pos x="357" y="338"/>
                </a:cxn>
                <a:cxn ang="0">
                  <a:pos x="348" y="350"/>
                </a:cxn>
                <a:cxn ang="0">
                  <a:pos x="348" y="371"/>
                </a:cxn>
                <a:cxn ang="0">
                  <a:pos x="348" y="393"/>
                </a:cxn>
                <a:cxn ang="0">
                  <a:pos x="357" y="414"/>
                </a:cxn>
                <a:cxn ang="0">
                  <a:pos x="357" y="437"/>
                </a:cxn>
                <a:cxn ang="0">
                  <a:pos x="357" y="458"/>
                </a:cxn>
                <a:cxn ang="0">
                  <a:pos x="369" y="481"/>
                </a:cxn>
                <a:cxn ang="0">
                  <a:pos x="261" y="492"/>
                </a:cxn>
                <a:cxn ang="0">
                  <a:pos x="227" y="492"/>
                </a:cxn>
                <a:cxn ang="0">
                  <a:pos x="183" y="492"/>
                </a:cxn>
                <a:cxn ang="0">
                  <a:pos x="96" y="502"/>
                </a:cxn>
                <a:cxn ang="0">
                  <a:pos x="107" y="525"/>
                </a:cxn>
                <a:cxn ang="0">
                  <a:pos x="119" y="546"/>
                </a:cxn>
                <a:cxn ang="0">
                  <a:pos x="119" y="569"/>
                </a:cxn>
                <a:cxn ang="0">
                  <a:pos x="107" y="580"/>
                </a:cxn>
                <a:cxn ang="0">
                  <a:pos x="87" y="590"/>
                </a:cxn>
                <a:cxn ang="0">
                  <a:pos x="87" y="590"/>
                </a:cxn>
                <a:cxn ang="0">
                  <a:pos x="64" y="546"/>
                </a:cxn>
                <a:cxn ang="0">
                  <a:pos x="43" y="580"/>
                </a:cxn>
                <a:cxn ang="0">
                  <a:pos x="9" y="536"/>
                </a:cxn>
                <a:cxn ang="0">
                  <a:pos x="9" y="492"/>
                </a:cxn>
                <a:cxn ang="0">
                  <a:pos x="0" y="414"/>
                </a:cxn>
                <a:cxn ang="0">
                  <a:pos x="0" y="361"/>
                </a:cxn>
                <a:cxn ang="0">
                  <a:pos x="0" y="317"/>
                </a:cxn>
                <a:cxn ang="0">
                  <a:pos x="0" y="262"/>
                </a:cxn>
                <a:cxn ang="0">
                  <a:pos x="9" y="196"/>
                </a:cxn>
                <a:cxn ang="0">
                  <a:pos x="9" y="131"/>
                </a:cxn>
                <a:cxn ang="0">
                  <a:pos x="9" y="76"/>
                </a:cxn>
                <a:cxn ang="0">
                  <a:pos x="9" y="32"/>
                </a:cxn>
                <a:cxn ang="0">
                  <a:pos x="0" y="9"/>
                </a:cxn>
              </a:cxnLst>
              <a:rect l="0" t="0" r="r" b="b"/>
              <a:pathLst>
                <a:path w="370" h="591">
                  <a:moveTo>
                    <a:pt x="0" y="9"/>
                  </a:moveTo>
                  <a:lnTo>
                    <a:pt x="20" y="9"/>
                  </a:lnTo>
                  <a:lnTo>
                    <a:pt x="64" y="9"/>
                  </a:lnTo>
                  <a:lnTo>
                    <a:pt x="96" y="9"/>
                  </a:lnTo>
                  <a:lnTo>
                    <a:pt x="140" y="9"/>
                  </a:lnTo>
                  <a:lnTo>
                    <a:pt x="194" y="0"/>
                  </a:lnTo>
                  <a:lnTo>
                    <a:pt x="238" y="0"/>
                  </a:lnTo>
                  <a:lnTo>
                    <a:pt x="261" y="0"/>
                  </a:lnTo>
                  <a:lnTo>
                    <a:pt x="261" y="9"/>
                  </a:lnTo>
                  <a:lnTo>
                    <a:pt x="270" y="43"/>
                  </a:lnTo>
                  <a:lnTo>
                    <a:pt x="270" y="53"/>
                  </a:lnTo>
                  <a:lnTo>
                    <a:pt x="281" y="76"/>
                  </a:lnTo>
                  <a:lnTo>
                    <a:pt x="293" y="108"/>
                  </a:lnTo>
                  <a:lnTo>
                    <a:pt x="293" y="119"/>
                  </a:lnTo>
                  <a:lnTo>
                    <a:pt x="293" y="131"/>
                  </a:lnTo>
                  <a:lnTo>
                    <a:pt x="304" y="152"/>
                  </a:lnTo>
                  <a:lnTo>
                    <a:pt x="304" y="175"/>
                  </a:lnTo>
                  <a:lnTo>
                    <a:pt x="314" y="184"/>
                  </a:lnTo>
                  <a:lnTo>
                    <a:pt x="314" y="218"/>
                  </a:lnTo>
                  <a:lnTo>
                    <a:pt x="325" y="251"/>
                  </a:lnTo>
                  <a:lnTo>
                    <a:pt x="325" y="262"/>
                  </a:lnTo>
                  <a:lnTo>
                    <a:pt x="336" y="262"/>
                  </a:lnTo>
                  <a:lnTo>
                    <a:pt x="336" y="274"/>
                  </a:lnTo>
                  <a:lnTo>
                    <a:pt x="336" y="283"/>
                  </a:lnTo>
                  <a:lnTo>
                    <a:pt x="348" y="295"/>
                  </a:lnTo>
                  <a:lnTo>
                    <a:pt x="357" y="306"/>
                  </a:lnTo>
                  <a:lnTo>
                    <a:pt x="348" y="317"/>
                  </a:lnTo>
                  <a:lnTo>
                    <a:pt x="357" y="317"/>
                  </a:lnTo>
                  <a:lnTo>
                    <a:pt x="357" y="327"/>
                  </a:lnTo>
                  <a:lnTo>
                    <a:pt x="357" y="338"/>
                  </a:lnTo>
                  <a:lnTo>
                    <a:pt x="348" y="338"/>
                  </a:lnTo>
                  <a:lnTo>
                    <a:pt x="348" y="350"/>
                  </a:lnTo>
                  <a:lnTo>
                    <a:pt x="348" y="361"/>
                  </a:lnTo>
                  <a:lnTo>
                    <a:pt x="348" y="371"/>
                  </a:lnTo>
                  <a:lnTo>
                    <a:pt x="348" y="382"/>
                  </a:lnTo>
                  <a:lnTo>
                    <a:pt x="348" y="393"/>
                  </a:lnTo>
                  <a:lnTo>
                    <a:pt x="357" y="405"/>
                  </a:lnTo>
                  <a:lnTo>
                    <a:pt x="357" y="414"/>
                  </a:lnTo>
                  <a:lnTo>
                    <a:pt x="357" y="426"/>
                  </a:lnTo>
                  <a:lnTo>
                    <a:pt x="357" y="437"/>
                  </a:lnTo>
                  <a:lnTo>
                    <a:pt x="357" y="449"/>
                  </a:lnTo>
                  <a:lnTo>
                    <a:pt x="357" y="458"/>
                  </a:lnTo>
                  <a:lnTo>
                    <a:pt x="369" y="470"/>
                  </a:lnTo>
                  <a:lnTo>
                    <a:pt x="369" y="481"/>
                  </a:lnTo>
                  <a:lnTo>
                    <a:pt x="314" y="481"/>
                  </a:lnTo>
                  <a:lnTo>
                    <a:pt x="261" y="492"/>
                  </a:lnTo>
                  <a:lnTo>
                    <a:pt x="249" y="492"/>
                  </a:lnTo>
                  <a:lnTo>
                    <a:pt x="227" y="492"/>
                  </a:lnTo>
                  <a:lnTo>
                    <a:pt x="194" y="492"/>
                  </a:lnTo>
                  <a:lnTo>
                    <a:pt x="183" y="492"/>
                  </a:lnTo>
                  <a:lnTo>
                    <a:pt x="140" y="492"/>
                  </a:lnTo>
                  <a:lnTo>
                    <a:pt x="96" y="502"/>
                  </a:lnTo>
                  <a:lnTo>
                    <a:pt x="96" y="513"/>
                  </a:lnTo>
                  <a:lnTo>
                    <a:pt x="107" y="525"/>
                  </a:lnTo>
                  <a:lnTo>
                    <a:pt x="119" y="536"/>
                  </a:lnTo>
                  <a:lnTo>
                    <a:pt x="119" y="546"/>
                  </a:lnTo>
                  <a:lnTo>
                    <a:pt x="119" y="557"/>
                  </a:lnTo>
                  <a:lnTo>
                    <a:pt x="119" y="569"/>
                  </a:lnTo>
                  <a:lnTo>
                    <a:pt x="119" y="580"/>
                  </a:lnTo>
                  <a:lnTo>
                    <a:pt x="107" y="580"/>
                  </a:lnTo>
                  <a:lnTo>
                    <a:pt x="107" y="590"/>
                  </a:lnTo>
                  <a:lnTo>
                    <a:pt x="87" y="590"/>
                  </a:lnTo>
                  <a:lnTo>
                    <a:pt x="64" y="590"/>
                  </a:lnTo>
                  <a:lnTo>
                    <a:pt x="87" y="590"/>
                  </a:lnTo>
                  <a:lnTo>
                    <a:pt x="64" y="569"/>
                  </a:lnTo>
                  <a:lnTo>
                    <a:pt x="64" y="546"/>
                  </a:lnTo>
                  <a:lnTo>
                    <a:pt x="52" y="536"/>
                  </a:lnTo>
                  <a:lnTo>
                    <a:pt x="43" y="580"/>
                  </a:lnTo>
                  <a:lnTo>
                    <a:pt x="20" y="580"/>
                  </a:lnTo>
                  <a:lnTo>
                    <a:pt x="9" y="536"/>
                  </a:lnTo>
                  <a:lnTo>
                    <a:pt x="9" y="502"/>
                  </a:lnTo>
                  <a:lnTo>
                    <a:pt x="9" y="492"/>
                  </a:lnTo>
                  <a:lnTo>
                    <a:pt x="0" y="449"/>
                  </a:lnTo>
                  <a:lnTo>
                    <a:pt x="0" y="414"/>
                  </a:lnTo>
                  <a:lnTo>
                    <a:pt x="0" y="393"/>
                  </a:lnTo>
                  <a:lnTo>
                    <a:pt x="0" y="361"/>
                  </a:lnTo>
                  <a:lnTo>
                    <a:pt x="0" y="350"/>
                  </a:lnTo>
                  <a:lnTo>
                    <a:pt x="0" y="317"/>
                  </a:lnTo>
                  <a:lnTo>
                    <a:pt x="0" y="274"/>
                  </a:lnTo>
                  <a:lnTo>
                    <a:pt x="0" y="262"/>
                  </a:lnTo>
                  <a:lnTo>
                    <a:pt x="9" y="228"/>
                  </a:lnTo>
                  <a:lnTo>
                    <a:pt x="9" y="196"/>
                  </a:lnTo>
                  <a:lnTo>
                    <a:pt x="9" y="175"/>
                  </a:lnTo>
                  <a:lnTo>
                    <a:pt x="9" y="131"/>
                  </a:lnTo>
                  <a:lnTo>
                    <a:pt x="9" y="97"/>
                  </a:lnTo>
                  <a:lnTo>
                    <a:pt x="9" y="76"/>
                  </a:lnTo>
                  <a:lnTo>
                    <a:pt x="9" y="64"/>
                  </a:lnTo>
                  <a:lnTo>
                    <a:pt x="9" y="32"/>
                  </a:lnTo>
                  <a:lnTo>
                    <a:pt x="9" y="20"/>
                  </a:lnTo>
                  <a:lnTo>
                    <a:pt x="0" y="9"/>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60" name="Freeform 59"/>
            <p:cNvSpPr>
              <a:spLocks/>
            </p:cNvSpPr>
            <p:nvPr/>
          </p:nvSpPr>
          <p:spPr bwMode="auto">
            <a:xfrm>
              <a:off x="3374" y="2751"/>
              <a:ext cx="351" cy="604"/>
            </a:xfrm>
            <a:custGeom>
              <a:avLst/>
              <a:gdLst/>
              <a:ahLst/>
              <a:cxnLst>
                <a:cxn ang="0">
                  <a:pos x="186" y="11"/>
                </a:cxn>
                <a:cxn ang="0">
                  <a:pos x="251" y="11"/>
                </a:cxn>
                <a:cxn ang="0">
                  <a:pos x="329" y="0"/>
                </a:cxn>
                <a:cxn ang="0">
                  <a:pos x="338" y="55"/>
                </a:cxn>
                <a:cxn ang="0">
                  <a:pos x="338" y="121"/>
                </a:cxn>
                <a:cxn ang="0">
                  <a:pos x="338" y="218"/>
                </a:cxn>
                <a:cxn ang="0">
                  <a:pos x="329" y="308"/>
                </a:cxn>
                <a:cxn ang="0">
                  <a:pos x="329" y="384"/>
                </a:cxn>
                <a:cxn ang="0">
                  <a:pos x="338" y="483"/>
                </a:cxn>
                <a:cxn ang="0">
                  <a:pos x="350" y="570"/>
                </a:cxn>
                <a:cxn ang="0">
                  <a:pos x="317" y="580"/>
                </a:cxn>
                <a:cxn ang="0">
                  <a:pos x="241" y="580"/>
                </a:cxn>
                <a:cxn ang="0">
                  <a:pos x="241" y="603"/>
                </a:cxn>
                <a:cxn ang="0">
                  <a:pos x="218" y="580"/>
                </a:cxn>
                <a:cxn ang="0">
                  <a:pos x="207" y="559"/>
                </a:cxn>
                <a:cxn ang="0">
                  <a:pos x="197" y="536"/>
                </a:cxn>
                <a:cxn ang="0">
                  <a:pos x="197" y="504"/>
                </a:cxn>
                <a:cxn ang="0">
                  <a:pos x="142" y="504"/>
                </a:cxn>
                <a:cxn ang="0">
                  <a:pos x="66" y="504"/>
                </a:cxn>
                <a:cxn ang="0">
                  <a:pos x="11" y="504"/>
                </a:cxn>
                <a:cxn ang="0">
                  <a:pos x="0" y="483"/>
                </a:cxn>
                <a:cxn ang="0">
                  <a:pos x="11" y="460"/>
                </a:cxn>
                <a:cxn ang="0">
                  <a:pos x="11" y="448"/>
                </a:cxn>
                <a:cxn ang="0">
                  <a:pos x="11" y="439"/>
                </a:cxn>
                <a:cxn ang="0">
                  <a:pos x="22" y="427"/>
                </a:cxn>
                <a:cxn ang="0">
                  <a:pos x="32" y="405"/>
                </a:cxn>
                <a:cxn ang="0">
                  <a:pos x="43" y="405"/>
                </a:cxn>
                <a:cxn ang="0">
                  <a:pos x="55" y="384"/>
                </a:cxn>
                <a:cxn ang="0">
                  <a:pos x="55" y="384"/>
                </a:cxn>
                <a:cxn ang="0">
                  <a:pos x="66" y="361"/>
                </a:cxn>
                <a:cxn ang="0">
                  <a:pos x="43" y="372"/>
                </a:cxn>
                <a:cxn ang="0">
                  <a:pos x="66" y="361"/>
                </a:cxn>
                <a:cxn ang="0">
                  <a:pos x="76" y="340"/>
                </a:cxn>
                <a:cxn ang="0">
                  <a:pos x="55" y="329"/>
                </a:cxn>
                <a:cxn ang="0">
                  <a:pos x="66" y="329"/>
                </a:cxn>
                <a:cxn ang="0">
                  <a:pos x="55" y="308"/>
                </a:cxn>
                <a:cxn ang="0">
                  <a:pos x="55" y="296"/>
                </a:cxn>
                <a:cxn ang="0">
                  <a:pos x="55" y="285"/>
                </a:cxn>
                <a:cxn ang="0">
                  <a:pos x="43" y="264"/>
                </a:cxn>
                <a:cxn ang="0">
                  <a:pos x="43" y="252"/>
                </a:cxn>
                <a:cxn ang="0">
                  <a:pos x="55" y="230"/>
                </a:cxn>
                <a:cxn ang="0">
                  <a:pos x="55" y="218"/>
                </a:cxn>
                <a:cxn ang="0">
                  <a:pos x="43" y="218"/>
                </a:cxn>
                <a:cxn ang="0">
                  <a:pos x="43" y="197"/>
                </a:cxn>
                <a:cxn ang="0">
                  <a:pos x="43" y="186"/>
                </a:cxn>
                <a:cxn ang="0">
                  <a:pos x="43" y="175"/>
                </a:cxn>
                <a:cxn ang="0">
                  <a:pos x="55" y="175"/>
                </a:cxn>
                <a:cxn ang="0">
                  <a:pos x="55" y="175"/>
                </a:cxn>
                <a:cxn ang="0">
                  <a:pos x="43" y="142"/>
                </a:cxn>
                <a:cxn ang="0">
                  <a:pos x="66" y="131"/>
                </a:cxn>
                <a:cxn ang="0">
                  <a:pos x="76" y="121"/>
                </a:cxn>
                <a:cxn ang="0">
                  <a:pos x="66" y="121"/>
                </a:cxn>
                <a:cxn ang="0">
                  <a:pos x="87" y="98"/>
                </a:cxn>
                <a:cxn ang="0">
                  <a:pos x="98" y="66"/>
                </a:cxn>
                <a:cxn ang="0">
                  <a:pos x="110" y="55"/>
                </a:cxn>
                <a:cxn ang="0">
                  <a:pos x="98" y="55"/>
                </a:cxn>
                <a:cxn ang="0">
                  <a:pos x="110" y="34"/>
                </a:cxn>
                <a:cxn ang="0">
                  <a:pos x="119" y="22"/>
                </a:cxn>
              </a:cxnLst>
              <a:rect l="0" t="0" r="r" b="b"/>
              <a:pathLst>
                <a:path w="351" h="604">
                  <a:moveTo>
                    <a:pt x="119" y="22"/>
                  </a:moveTo>
                  <a:lnTo>
                    <a:pt x="175" y="11"/>
                  </a:lnTo>
                  <a:lnTo>
                    <a:pt x="186" y="11"/>
                  </a:lnTo>
                  <a:lnTo>
                    <a:pt x="218" y="11"/>
                  </a:lnTo>
                  <a:lnTo>
                    <a:pt x="230" y="11"/>
                  </a:lnTo>
                  <a:lnTo>
                    <a:pt x="251" y="11"/>
                  </a:lnTo>
                  <a:lnTo>
                    <a:pt x="273" y="11"/>
                  </a:lnTo>
                  <a:lnTo>
                    <a:pt x="317" y="11"/>
                  </a:lnTo>
                  <a:lnTo>
                    <a:pt x="329" y="0"/>
                  </a:lnTo>
                  <a:lnTo>
                    <a:pt x="338" y="11"/>
                  </a:lnTo>
                  <a:lnTo>
                    <a:pt x="338" y="22"/>
                  </a:lnTo>
                  <a:lnTo>
                    <a:pt x="338" y="55"/>
                  </a:lnTo>
                  <a:lnTo>
                    <a:pt x="338" y="66"/>
                  </a:lnTo>
                  <a:lnTo>
                    <a:pt x="338" y="87"/>
                  </a:lnTo>
                  <a:lnTo>
                    <a:pt x="338" y="121"/>
                  </a:lnTo>
                  <a:lnTo>
                    <a:pt x="338" y="165"/>
                  </a:lnTo>
                  <a:lnTo>
                    <a:pt x="338" y="186"/>
                  </a:lnTo>
                  <a:lnTo>
                    <a:pt x="338" y="218"/>
                  </a:lnTo>
                  <a:lnTo>
                    <a:pt x="329" y="252"/>
                  </a:lnTo>
                  <a:lnTo>
                    <a:pt x="329" y="264"/>
                  </a:lnTo>
                  <a:lnTo>
                    <a:pt x="329" y="308"/>
                  </a:lnTo>
                  <a:lnTo>
                    <a:pt x="329" y="340"/>
                  </a:lnTo>
                  <a:lnTo>
                    <a:pt x="329" y="351"/>
                  </a:lnTo>
                  <a:lnTo>
                    <a:pt x="329" y="384"/>
                  </a:lnTo>
                  <a:lnTo>
                    <a:pt x="329" y="405"/>
                  </a:lnTo>
                  <a:lnTo>
                    <a:pt x="329" y="439"/>
                  </a:lnTo>
                  <a:lnTo>
                    <a:pt x="338" y="483"/>
                  </a:lnTo>
                  <a:lnTo>
                    <a:pt x="338" y="492"/>
                  </a:lnTo>
                  <a:lnTo>
                    <a:pt x="338" y="526"/>
                  </a:lnTo>
                  <a:lnTo>
                    <a:pt x="350" y="570"/>
                  </a:lnTo>
                  <a:lnTo>
                    <a:pt x="338" y="580"/>
                  </a:lnTo>
                  <a:lnTo>
                    <a:pt x="329" y="570"/>
                  </a:lnTo>
                  <a:lnTo>
                    <a:pt x="317" y="580"/>
                  </a:lnTo>
                  <a:lnTo>
                    <a:pt x="294" y="570"/>
                  </a:lnTo>
                  <a:lnTo>
                    <a:pt x="251" y="580"/>
                  </a:lnTo>
                  <a:lnTo>
                    <a:pt x="241" y="580"/>
                  </a:lnTo>
                  <a:lnTo>
                    <a:pt x="251" y="580"/>
                  </a:lnTo>
                  <a:lnTo>
                    <a:pt x="241" y="591"/>
                  </a:lnTo>
                  <a:lnTo>
                    <a:pt x="241" y="603"/>
                  </a:lnTo>
                  <a:lnTo>
                    <a:pt x="218" y="603"/>
                  </a:lnTo>
                  <a:lnTo>
                    <a:pt x="218" y="591"/>
                  </a:lnTo>
                  <a:lnTo>
                    <a:pt x="218" y="580"/>
                  </a:lnTo>
                  <a:lnTo>
                    <a:pt x="207" y="580"/>
                  </a:lnTo>
                  <a:lnTo>
                    <a:pt x="207" y="570"/>
                  </a:lnTo>
                  <a:lnTo>
                    <a:pt x="207" y="559"/>
                  </a:lnTo>
                  <a:lnTo>
                    <a:pt x="197" y="559"/>
                  </a:lnTo>
                  <a:lnTo>
                    <a:pt x="197" y="547"/>
                  </a:lnTo>
                  <a:lnTo>
                    <a:pt x="197" y="536"/>
                  </a:lnTo>
                  <a:lnTo>
                    <a:pt x="197" y="526"/>
                  </a:lnTo>
                  <a:lnTo>
                    <a:pt x="197" y="515"/>
                  </a:lnTo>
                  <a:lnTo>
                    <a:pt x="197" y="504"/>
                  </a:lnTo>
                  <a:lnTo>
                    <a:pt x="207" y="504"/>
                  </a:lnTo>
                  <a:lnTo>
                    <a:pt x="197" y="504"/>
                  </a:lnTo>
                  <a:lnTo>
                    <a:pt x="142" y="504"/>
                  </a:lnTo>
                  <a:lnTo>
                    <a:pt x="119" y="504"/>
                  </a:lnTo>
                  <a:lnTo>
                    <a:pt x="87" y="504"/>
                  </a:lnTo>
                  <a:lnTo>
                    <a:pt x="66" y="504"/>
                  </a:lnTo>
                  <a:lnTo>
                    <a:pt x="55" y="504"/>
                  </a:lnTo>
                  <a:lnTo>
                    <a:pt x="0" y="515"/>
                  </a:lnTo>
                  <a:lnTo>
                    <a:pt x="11" y="504"/>
                  </a:lnTo>
                  <a:lnTo>
                    <a:pt x="0" y="492"/>
                  </a:lnTo>
                  <a:lnTo>
                    <a:pt x="11" y="492"/>
                  </a:lnTo>
                  <a:lnTo>
                    <a:pt x="0" y="483"/>
                  </a:lnTo>
                  <a:lnTo>
                    <a:pt x="11" y="483"/>
                  </a:lnTo>
                  <a:lnTo>
                    <a:pt x="11" y="471"/>
                  </a:lnTo>
                  <a:lnTo>
                    <a:pt x="11" y="460"/>
                  </a:lnTo>
                  <a:lnTo>
                    <a:pt x="22" y="460"/>
                  </a:lnTo>
                  <a:lnTo>
                    <a:pt x="11" y="460"/>
                  </a:lnTo>
                  <a:lnTo>
                    <a:pt x="11" y="448"/>
                  </a:lnTo>
                  <a:lnTo>
                    <a:pt x="22" y="448"/>
                  </a:lnTo>
                  <a:lnTo>
                    <a:pt x="22" y="439"/>
                  </a:lnTo>
                  <a:lnTo>
                    <a:pt x="11" y="439"/>
                  </a:lnTo>
                  <a:lnTo>
                    <a:pt x="11" y="427"/>
                  </a:lnTo>
                  <a:lnTo>
                    <a:pt x="22" y="439"/>
                  </a:lnTo>
                  <a:lnTo>
                    <a:pt x="22" y="427"/>
                  </a:lnTo>
                  <a:lnTo>
                    <a:pt x="22" y="416"/>
                  </a:lnTo>
                  <a:lnTo>
                    <a:pt x="32" y="416"/>
                  </a:lnTo>
                  <a:lnTo>
                    <a:pt x="32" y="405"/>
                  </a:lnTo>
                  <a:lnTo>
                    <a:pt x="43" y="405"/>
                  </a:lnTo>
                  <a:lnTo>
                    <a:pt x="32" y="405"/>
                  </a:lnTo>
                  <a:lnTo>
                    <a:pt x="43" y="405"/>
                  </a:lnTo>
                  <a:lnTo>
                    <a:pt x="43" y="395"/>
                  </a:lnTo>
                  <a:lnTo>
                    <a:pt x="43" y="384"/>
                  </a:lnTo>
                  <a:lnTo>
                    <a:pt x="55" y="384"/>
                  </a:lnTo>
                  <a:lnTo>
                    <a:pt x="43" y="372"/>
                  </a:lnTo>
                  <a:lnTo>
                    <a:pt x="55" y="372"/>
                  </a:lnTo>
                  <a:lnTo>
                    <a:pt x="55" y="384"/>
                  </a:lnTo>
                  <a:lnTo>
                    <a:pt x="55" y="372"/>
                  </a:lnTo>
                  <a:lnTo>
                    <a:pt x="66" y="372"/>
                  </a:lnTo>
                  <a:lnTo>
                    <a:pt x="66" y="361"/>
                  </a:lnTo>
                  <a:lnTo>
                    <a:pt x="55" y="361"/>
                  </a:lnTo>
                  <a:lnTo>
                    <a:pt x="55" y="372"/>
                  </a:lnTo>
                  <a:lnTo>
                    <a:pt x="43" y="372"/>
                  </a:lnTo>
                  <a:lnTo>
                    <a:pt x="43" y="361"/>
                  </a:lnTo>
                  <a:lnTo>
                    <a:pt x="55" y="361"/>
                  </a:lnTo>
                  <a:lnTo>
                    <a:pt x="66" y="361"/>
                  </a:lnTo>
                  <a:lnTo>
                    <a:pt x="66" y="351"/>
                  </a:lnTo>
                  <a:lnTo>
                    <a:pt x="76" y="351"/>
                  </a:lnTo>
                  <a:lnTo>
                    <a:pt x="76" y="340"/>
                  </a:lnTo>
                  <a:lnTo>
                    <a:pt x="66" y="340"/>
                  </a:lnTo>
                  <a:lnTo>
                    <a:pt x="66" y="329"/>
                  </a:lnTo>
                  <a:lnTo>
                    <a:pt x="55" y="329"/>
                  </a:lnTo>
                  <a:lnTo>
                    <a:pt x="55" y="317"/>
                  </a:lnTo>
                  <a:lnTo>
                    <a:pt x="55" y="329"/>
                  </a:lnTo>
                  <a:lnTo>
                    <a:pt x="66" y="329"/>
                  </a:lnTo>
                  <a:lnTo>
                    <a:pt x="55" y="317"/>
                  </a:lnTo>
                  <a:lnTo>
                    <a:pt x="66" y="308"/>
                  </a:lnTo>
                  <a:lnTo>
                    <a:pt x="55" y="308"/>
                  </a:lnTo>
                  <a:lnTo>
                    <a:pt x="55" y="317"/>
                  </a:lnTo>
                  <a:lnTo>
                    <a:pt x="43" y="308"/>
                  </a:lnTo>
                  <a:lnTo>
                    <a:pt x="55" y="296"/>
                  </a:lnTo>
                  <a:lnTo>
                    <a:pt x="43" y="296"/>
                  </a:lnTo>
                  <a:lnTo>
                    <a:pt x="43" y="285"/>
                  </a:lnTo>
                  <a:lnTo>
                    <a:pt x="55" y="285"/>
                  </a:lnTo>
                  <a:lnTo>
                    <a:pt x="55" y="273"/>
                  </a:lnTo>
                  <a:lnTo>
                    <a:pt x="55" y="264"/>
                  </a:lnTo>
                  <a:lnTo>
                    <a:pt x="43" y="264"/>
                  </a:lnTo>
                  <a:lnTo>
                    <a:pt x="43" y="273"/>
                  </a:lnTo>
                  <a:lnTo>
                    <a:pt x="43" y="264"/>
                  </a:lnTo>
                  <a:lnTo>
                    <a:pt x="43" y="252"/>
                  </a:lnTo>
                  <a:lnTo>
                    <a:pt x="55" y="252"/>
                  </a:lnTo>
                  <a:lnTo>
                    <a:pt x="55" y="241"/>
                  </a:lnTo>
                  <a:lnTo>
                    <a:pt x="55" y="230"/>
                  </a:lnTo>
                  <a:lnTo>
                    <a:pt x="43" y="230"/>
                  </a:lnTo>
                  <a:lnTo>
                    <a:pt x="43" y="218"/>
                  </a:lnTo>
                  <a:lnTo>
                    <a:pt x="55" y="218"/>
                  </a:lnTo>
                  <a:lnTo>
                    <a:pt x="55" y="209"/>
                  </a:lnTo>
                  <a:lnTo>
                    <a:pt x="43" y="209"/>
                  </a:lnTo>
                  <a:lnTo>
                    <a:pt x="43" y="218"/>
                  </a:lnTo>
                  <a:lnTo>
                    <a:pt x="32" y="218"/>
                  </a:lnTo>
                  <a:lnTo>
                    <a:pt x="43" y="209"/>
                  </a:lnTo>
                  <a:lnTo>
                    <a:pt x="43" y="197"/>
                  </a:lnTo>
                  <a:lnTo>
                    <a:pt x="32" y="197"/>
                  </a:lnTo>
                  <a:lnTo>
                    <a:pt x="43" y="197"/>
                  </a:lnTo>
                  <a:lnTo>
                    <a:pt x="43" y="186"/>
                  </a:lnTo>
                  <a:lnTo>
                    <a:pt x="32" y="186"/>
                  </a:lnTo>
                  <a:lnTo>
                    <a:pt x="32" y="175"/>
                  </a:lnTo>
                  <a:lnTo>
                    <a:pt x="43" y="175"/>
                  </a:lnTo>
                  <a:lnTo>
                    <a:pt x="43" y="186"/>
                  </a:lnTo>
                  <a:lnTo>
                    <a:pt x="55" y="186"/>
                  </a:lnTo>
                  <a:lnTo>
                    <a:pt x="55" y="175"/>
                  </a:lnTo>
                  <a:lnTo>
                    <a:pt x="43" y="175"/>
                  </a:lnTo>
                  <a:lnTo>
                    <a:pt x="55" y="165"/>
                  </a:lnTo>
                  <a:lnTo>
                    <a:pt x="55" y="175"/>
                  </a:lnTo>
                  <a:lnTo>
                    <a:pt x="55" y="165"/>
                  </a:lnTo>
                  <a:lnTo>
                    <a:pt x="55" y="154"/>
                  </a:lnTo>
                  <a:lnTo>
                    <a:pt x="43" y="142"/>
                  </a:lnTo>
                  <a:lnTo>
                    <a:pt x="55" y="142"/>
                  </a:lnTo>
                  <a:lnTo>
                    <a:pt x="66" y="142"/>
                  </a:lnTo>
                  <a:lnTo>
                    <a:pt x="66" y="131"/>
                  </a:lnTo>
                  <a:lnTo>
                    <a:pt x="55" y="121"/>
                  </a:lnTo>
                  <a:lnTo>
                    <a:pt x="66" y="121"/>
                  </a:lnTo>
                  <a:lnTo>
                    <a:pt x="76" y="121"/>
                  </a:lnTo>
                  <a:lnTo>
                    <a:pt x="66" y="121"/>
                  </a:lnTo>
                  <a:lnTo>
                    <a:pt x="66" y="110"/>
                  </a:lnTo>
                  <a:lnTo>
                    <a:pt x="66" y="121"/>
                  </a:lnTo>
                  <a:lnTo>
                    <a:pt x="76" y="110"/>
                  </a:lnTo>
                  <a:lnTo>
                    <a:pt x="76" y="98"/>
                  </a:lnTo>
                  <a:lnTo>
                    <a:pt x="87" y="98"/>
                  </a:lnTo>
                  <a:lnTo>
                    <a:pt x="98" y="87"/>
                  </a:lnTo>
                  <a:lnTo>
                    <a:pt x="98" y="77"/>
                  </a:lnTo>
                  <a:lnTo>
                    <a:pt x="98" y="66"/>
                  </a:lnTo>
                  <a:lnTo>
                    <a:pt x="98" y="55"/>
                  </a:lnTo>
                  <a:lnTo>
                    <a:pt x="98" y="66"/>
                  </a:lnTo>
                  <a:lnTo>
                    <a:pt x="110" y="55"/>
                  </a:lnTo>
                  <a:lnTo>
                    <a:pt x="98" y="55"/>
                  </a:lnTo>
                  <a:lnTo>
                    <a:pt x="98" y="43"/>
                  </a:lnTo>
                  <a:lnTo>
                    <a:pt x="98" y="55"/>
                  </a:lnTo>
                  <a:lnTo>
                    <a:pt x="110" y="55"/>
                  </a:lnTo>
                  <a:lnTo>
                    <a:pt x="110" y="43"/>
                  </a:lnTo>
                  <a:lnTo>
                    <a:pt x="110" y="34"/>
                  </a:lnTo>
                  <a:lnTo>
                    <a:pt x="119" y="34"/>
                  </a:lnTo>
                  <a:lnTo>
                    <a:pt x="131" y="22"/>
                  </a:lnTo>
                  <a:lnTo>
                    <a:pt x="119" y="2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61" name="Freeform 60"/>
            <p:cNvSpPr>
              <a:spLocks/>
            </p:cNvSpPr>
            <p:nvPr/>
          </p:nvSpPr>
          <p:spPr bwMode="auto">
            <a:xfrm>
              <a:off x="3125" y="3014"/>
              <a:ext cx="545" cy="492"/>
            </a:xfrm>
            <a:custGeom>
              <a:avLst/>
              <a:gdLst/>
              <a:ahLst/>
              <a:cxnLst>
                <a:cxn ang="0">
                  <a:pos x="87" y="9"/>
                </a:cxn>
                <a:cxn ang="0">
                  <a:pos x="261" y="0"/>
                </a:cxn>
                <a:cxn ang="0">
                  <a:pos x="293" y="0"/>
                </a:cxn>
                <a:cxn ang="0">
                  <a:pos x="293" y="20"/>
                </a:cxn>
                <a:cxn ang="0">
                  <a:pos x="305" y="53"/>
                </a:cxn>
                <a:cxn ang="0">
                  <a:pos x="316" y="64"/>
                </a:cxn>
                <a:cxn ang="0">
                  <a:pos x="316" y="64"/>
                </a:cxn>
                <a:cxn ang="0">
                  <a:pos x="316" y="87"/>
                </a:cxn>
                <a:cxn ang="0">
                  <a:pos x="293" y="108"/>
                </a:cxn>
                <a:cxn ang="0">
                  <a:pos x="316" y="108"/>
                </a:cxn>
                <a:cxn ang="0">
                  <a:pos x="293" y="108"/>
                </a:cxn>
                <a:cxn ang="0">
                  <a:pos x="293" y="140"/>
                </a:cxn>
                <a:cxn ang="0">
                  <a:pos x="282" y="152"/>
                </a:cxn>
                <a:cxn ang="0">
                  <a:pos x="261" y="163"/>
                </a:cxn>
                <a:cxn ang="0">
                  <a:pos x="261" y="184"/>
                </a:cxn>
                <a:cxn ang="0">
                  <a:pos x="261" y="207"/>
                </a:cxn>
                <a:cxn ang="0">
                  <a:pos x="250" y="228"/>
                </a:cxn>
                <a:cxn ang="0">
                  <a:pos x="316" y="239"/>
                </a:cxn>
                <a:cxn ang="0">
                  <a:pos x="447" y="239"/>
                </a:cxn>
                <a:cxn ang="0">
                  <a:pos x="447" y="262"/>
                </a:cxn>
                <a:cxn ang="0">
                  <a:pos x="456" y="294"/>
                </a:cxn>
                <a:cxn ang="0">
                  <a:pos x="468" y="327"/>
                </a:cxn>
                <a:cxn ang="0">
                  <a:pos x="435" y="327"/>
                </a:cxn>
                <a:cxn ang="0">
                  <a:pos x="380" y="338"/>
                </a:cxn>
                <a:cxn ang="0">
                  <a:pos x="435" y="359"/>
                </a:cxn>
                <a:cxn ang="0">
                  <a:pos x="456" y="350"/>
                </a:cxn>
                <a:cxn ang="0">
                  <a:pos x="447" y="359"/>
                </a:cxn>
                <a:cxn ang="0">
                  <a:pos x="468" y="371"/>
                </a:cxn>
                <a:cxn ang="0">
                  <a:pos x="490" y="359"/>
                </a:cxn>
                <a:cxn ang="0">
                  <a:pos x="500" y="382"/>
                </a:cxn>
                <a:cxn ang="0">
                  <a:pos x="479" y="393"/>
                </a:cxn>
                <a:cxn ang="0">
                  <a:pos x="479" y="403"/>
                </a:cxn>
                <a:cxn ang="0">
                  <a:pos x="479" y="426"/>
                </a:cxn>
                <a:cxn ang="0">
                  <a:pos x="511" y="447"/>
                </a:cxn>
                <a:cxn ang="0">
                  <a:pos x="534" y="447"/>
                </a:cxn>
                <a:cxn ang="0">
                  <a:pos x="523" y="458"/>
                </a:cxn>
                <a:cxn ang="0">
                  <a:pos x="511" y="470"/>
                </a:cxn>
                <a:cxn ang="0">
                  <a:pos x="500" y="458"/>
                </a:cxn>
                <a:cxn ang="0">
                  <a:pos x="479" y="437"/>
                </a:cxn>
                <a:cxn ang="0">
                  <a:pos x="435" y="426"/>
                </a:cxn>
                <a:cxn ang="0">
                  <a:pos x="424" y="426"/>
                </a:cxn>
                <a:cxn ang="0">
                  <a:pos x="435" y="447"/>
                </a:cxn>
                <a:cxn ang="0">
                  <a:pos x="403" y="458"/>
                </a:cxn>
                <a:cxn ang="0">
                  <a:pos x="380" y="447"/>
                </a:cxn>
                <a:cxn ang="0">
                  <a:pos x="360" y="470"/>
                </a:cxn>
                <a:cxn ang="0">
                  <a:pos x="337" y="458"/>
                </a:cxn>
                <a:cxn ang="0">
                  <a:pos x="293" y="426"/>
                </a:cxn>
                <a:cxn ang="0">
                  <a:pos x="261" y="414"/>
                </a:cxn>
                <a:cxn ang="0">
                  <a:pos x="238" y="393"/>
                </a:cxn>
                <a:cxn ang="0">
                  <a:pos x="195" y="403"/>
                </a:cxn>
                <a:cxn ang="0">
                  <a:pos x="87" y="403"/>
                </a:cxn>
                <a:cxn ang="0">
                  <a:pos x="32" y="371"/>
                </a:cxn>
                <a:cxn ang="0">
                  <a:pos x="43" y="338"/>
                </a:cxn>
                <a:cxn ang="0">
                  <a:pos x="43" y="315"/>
                </a:cxn>
                <a:cxn ang="0">
                  <a:pos x="43" y="294"/>
                </a:cxn>
                <a:cxn ang="0">
                  <a:pos x="54" y="262"/>
                </a:cxn>
                <a:cxn ang="0">
                  <a:pos x="43" y="228"/>
                </a:cxn>
                <a:cxn ang="0">
                  <a:pos x="32" y="196"/>
                </a:cxn>
                <a:cxn ang="0">
                  <a:pos x="20" y="163"/>
                </a:cxn>
                <a:cxn ang="0">
                  <a:pos x="0" y="108"/>
                </a:cxn>
                <a:cxn ang="0">
                  <a:pos x="0" y="9"/>
                </a:cxn>
              </a:cxnLst>
              <a:rect l="0" t="0" r="r" b="b"/>
              <a:pathLst>
                <a:path w="545" h="492">
                  <a:moveTo>
                    <a:pt x="0" y="9"/>
                  </a:moveTo>
                  <a:lnTo>
                    <a:pt x="20" y="9"/>
                  </a:lnTo>
                  <a:lnTo>
                    <a:pt x="54" y="9"/>
                  </a:lnTo>
                  <a:lnTo>
                    <a:pt x="87" y="9"/>
                  </a:lnTo>
                  <a:lnTo>
                    <a:pt x="108" y="0"/>
                  </a:lnTo>
                  <a:lnTo>
                    <a:pt x="130" y="0"/>
                  </a:lnTo>
                  <a:lnTo>
                    <a:pt x="195" y="0"/>
                  </a:lnTo>
                  <a:lnTo>
                    <a:pt x="261" y="0"/>
                  </a:lnTo>
                  <a:lnTo>
                    <a:pt x="282" y="0"/>
                  </a:lnTo>
                  <a:lnTo>
                    <a:pt x="293" y="0"/>
                  </a:lnTo>
                  <a:lnTo>
                    <a:pt x="293" y="9"/>
                  </a:lnTo>
                  <a:lnTo>
                    <a:pt x="293" y="0"/>
                  </a:lnTo>
                  <a:lnTo>
                    <a:pt x="305" y="0"/>
                  </a:lnTo>
                  <a:lnTo>
                    <a:pt x="305" y="9"/>
                  </a:lnTo>
                  <a:lnTo>
                    <a:pt x="305" y="20"/>
                  </a:lnTo>
                  <a:lnTo>
                    <a:pt x="293" y="20"/>
                  </a:lnTo>
                  <a:lnTo>
                    <a:pt x="293" y="32"/>
                  </a:lnTo>
                  <a:lnTo>
                    <a:pt x="305" y="32"/>
                  </a:lnTo>
                  <a:lnTo>
                    <a:pt x="293" y="43"/>
                  </a:lnTo>
                  <a:lnTo>
                    <a:pt x="305" y="53"/>
                  </a:lnTo>
                  <a:lnTo>
                    <a:pt x="305" y="43"/>
                  </a:lnTo>
                  <a:lnTo>
                    <a:pt x="316" y="43"/>
                  </a:lnTo>
                  <a:lnTo>
                    <a:pt x="305" y="53"/>
                  </a:lnTo>
                  <a:lnTo>
                    <a:pt x="316" y="64"/>
                  </a:lnTo>
                  <a:lnTo>
                    <a:pt x="305" y="64"/>
                  </a:lnTo>
                  <a:lnTo>
                    <a:pt x="305" y="53"/>
                  </a:lnTo>
                  <a:lnTo>
                    <a:pt x="305" y="64"/>
                  </a:lnTo>
                  <a:lnTo>
                    <a:pt x="316" y="64"/>
                  </a:lnTo>
                  <a:lnTo>
                    <a:pt x="316" y="76"/>
                  </a:lnTo>
                  <a:lnTo>
                    <a:pt x="326" y="76"/>
                  </a:lnTo>
                  <a:lnTo>
                    <a:pt x="326" y="87"/>
                  </a:lnTo>
                  <a:lnTo>
                    <a:pt x="316" y="87"/>
                  </a:lnTo>
                  <a:lnTo>
                    <a:pt x="316" y="97"/>
                  </a:lnTo>
                  <a:lnTo>
                    <a:pt x="305" y="97"/>
                  </a:lnTo>
                  <a:lnTo>
                    <a:pt x="293" y="97"/>
                  </a:lnTo>
                  <a:lnTo>
                    <a:pt x="293" y="108"/>
                  </a:lnTo>
                  <a:lnTo>
                    <a:pt x="305" y="108"/>
                  </a:lnTo>
                  <a:lnTo>
                    <a:pt x="305" y="97"/>
                  </a:lnTo>
                  <a:lnTo>
                    <a:pt x="316" y="97"/>
                  </a:lnTo>
                  <a:lnTo>
                    <a:pt x="316" y="108"/>
                  </a:lnTo>
                  <a:lnTo>
                    <a:pt x="305" y="108"/>
                  </a:lnTo>
                  <a:lnTo>
                    <a:pt x="305" y="119"/>
                  </a:lnTo>
                  <a:lnTo>
                    <a:pt x="305" y="108"/>
                  </a:lnTo>
                  <a:lnTo>
                    <a:pt x="293" y="108"/>
                  </a:lnTo>
                  <a:lnTo>
                    <a:pt x="305" y="119"/>
                  </a:lnTo>
                  <a:lnTo>
                    <a:pt x="293" y="119"/>
                  </a:lnTo>
                  <a:lnTo>
                    <a:pt x="293" y="131"/>
                  </a:lnTo>
                  <a:lnTo>
                    <a:pt x="293" y="140"/>
                  </a:lnTo>
                  <a:lnTo>
                    <a:pt x="282" y="140"/>
                  </a:lnTo>
                  <a:lnTo>
                    <a:pt x="293" y="140"/>
                  </a:lnTo>
                  <a:lnTo>
                    <a:pt x="282" y="140"/>
                  </a:lnTo>
                  <a:lnTo>
                    <a:pt x="282" y="152"/>
                  </a:lnTo>
                  <a:lnTo>
                    <a:pt x="272" y="152"/>
                  </a:lnTo>
                  <a:lnTo>
                    <a:pt x="272" y="163"/>
                  </a:lnTo>
                  <a:lnTo>
                    <a:pt x="272" y="175"/>
                  </a:lnTo>
                  <a:lnTo>
                    <a:pt x="261" y="163"/>
                  </a:lnTo>
                  <a:lnTo>
                    <a:pt x="261" y="175"/>
                  </a:lnTo>
                  <a:lnTo>
                    <a:pt x="272" y="175"/>
                  </a:lnTo>
                  <a:lnTo>
                    <a:pt x="272" y="184"/>
                  </a:lnTo>
                  <a:lnTo>
                    <a:pt x="261" y="184"/>
                  </a:lnTo>
                  <a:lnTo>
                    <a:pt x="261" y="196"/>
                  </a:lnTo>
                  <a:lnTo>
                    <a:pt x="272" y="196"/>
                  </a:lnTo>
                  <a:lnTo>
                    <a:pt x="261" y="196"/>
                  </a:lnTo>
                  <a:lnTo>
                    <a:pt x="261" y="207"/>
                  </a:lnTo>
                  <a:lnTo>
                    <a:pt x="261" y="218"/>
                  </a:lnTo>
                  <a:lnTo>
                    <a:pt x="250" y="218"/>
                  </a:lnTo>
                  <a:lnTo>
                    <a:pt x="261" y="228"/>
                  </a:lnTo>
                  <a:lnTo>
                    <a:pt x="250" y="228"/>
                  </a:lnTo>
                  <a:lnTo>
                    <a:pt x="261" y="239"/>
                  </a:lnTo>
                  <a:lnTo>
                    <a:pt x="250" y="251"/>
                  </a:lnTo>
                  <a:lnTo>
                    <a:pt x="305" y="239"/>
                  </a:lnTo>
                  <a:lnTo>
                    <a:pt x="316" y="239"/>
                  </a:lnTo>
                  <a:lnTo>
                    <a:pt x="337" y="239"/>
                  </a:lnTo>
                  <a:lnTo>
                    <a:pt x="369" y="239"/>
                  </a:lnTo>
                  <a:lnTo>
                    <a:pt x="392" y="239"/>
                  </a:lnTo>
                  <a:lnTo>
                    <a:pt x="447" y="239"/>
                  </a:lnTo>
                  <a:lnTo>
                    <a:pt x="456" y="239"/>
                  </a:lnTo>
                  <a:lnTo>
                    <a:pt x="447" y="239"/>
                  </a:lnTo>
                  <a:lnTo>
                    <a:pt x="447" y="251"/>
                  </a:lnTo>
                  <a:lnTo>
                    <a:pt x="447" y="262"/>
                  </a:lnTo>
                  <a:lnTo>
                    <a:pt x="447" y="272"/>
                  </a:lnTo>
                  <a:lnTo>
                    <a:pt x="447" y="283"/>
                  </a:lnTo>
                  <a:lnTo>
                    <a:pt x="447" y="294"/>
                  </a:lnTo>
                  <a:lnTo>
                    <a:pt x="456" y="294"/>
                  </a:lnTo>
                  <a:lnTo>
                    <a:pt x="456" y="306"/>
                  </a:lnTo>
                  <a:lnTo>
                    <a:pt x="456" y="315"/>
                  </a:lnTo>
                  <a:lnTo>
                    <a:pt x="468" y="315"/>
                  </a:lnTo>
                  <a:lnTo>
                    <a:pt x="468" y="327"/>
                  </a:lnTo>
                  <a:lnTo>
                    <a:pt x="468" y="338"/>
                  </a:lnTo>
                  <a:lnTo>
                    <a:pt x="456" y="338"/>
                  </a:lnTo>
                  <a:lnTo>
                    <a:pt x="456" y="327"/>
                  </a:lnTo>
                  <a:lnTo>
                    <a:pt x="435" y="327"/>
                  </a:lnTo>
                  <a:lnTo>
                    <a:pt x="424" y="315"/>
                  </a:lnTo>
                  <a:lnTo>
                    <a:pt x="403" y="315"/>
                  </a:lnTo>
                  <a:lnTo>
                    <a:pt x="392" y="327"/>
                  </a:lnTo>
                  <a:lnTo>
                    <a:pt x="380" y="338"/>
                  </a:lnTo>
                  <a:lnTo>
                    <a:pt x="392" y="350"/>
                  </a:lnTo>
                  <a:lnTo>
                    <a:pt x="403" y="359"/>
                  </a:lnTo>
                  <a:lnTo>
                    <a:pt x="413" y="359"/>
                  </a:lnTo>
                  <a:lnTo>
                    <a:pt x="435" y="359"/>
                  </a:lnTo>
                  <a:lnTo>
                    <a:pt x="435" y="338"/>
                  </a:lnTo>
                  <a:lnTo>
                    <a:pt x="447" y="350"/>
                  </a:lnTo>
                  <a:lnTo>
                    <a:pt x="456" y="338"/>
                  </a:lnTo>
                  <a:lnTo>
                    <a:pt x="456" y="350"/>
                  </a:lnTo>
                  <a:lnTo>
                    <a:pt x="468" y="338"/>
                  </a:lnTo>
                  <a:lnTo>
                    <a:pt x="468" y="350"/>
                  </a:lnTo>
                  <a:lnTo>
                    <a:pt x="456" y="350"/>
                  </a:lnTo>
                  <a:lnTo>
                    <a:pt x="447" y="359"/>
                  </a:lnTo>
                  <a:lnTo>
                    <a:pt x="447" y="371"/>
                  </a:lnTo>
                  <a:lnTo>
                    <a:pt x="456" y="359"/>
                  </a:lnTo>
                  <a:lnTo>
                    <a:pt x="456" y="371"/>
                  </a:lnTo>
                  <a:lnTo>
                    <a:pt x="468" y="371"/>
                  </a:lnTo>
                  <a:lnTo>
                    <a:pt x="479" y="371"/>
                  </a:lnTo>
                  <a:lnTo>
                    <a:pt x="479" y="359"/>
                  </a:lnTo>
                  <a:lnTo>
                    <a:pt x="490" y="350"/>
                  </a:lnTo>
                  <a:lnTo>
                    <a:pt x="490" y="359"/>
                  </a:lnTo>
                  <a:lnTo>
                    <a:pt x="500" y="359"/>
                  </a:lnTo>
                  <a:lnTo>
                    <a:pt x="490" y="371"/>
                  </a:lnTo>
                  <a:lnTo>
                    <a:pt x="490" y="382"/>
                  </a:lnTo>
                  <a:lnTo>
                    <a:pt x="500" y="382"/>
                  </a:lnTo>
                  <a:lnTo>
                    <a:pt x="490" y="382"/>
                  </a:lnTo>
                  <a:lnTo>
                    <a:pt x="479" y="393"/>
                  </a:lnTo>
                  <a:lnTo>
                    <a:pt x="468" y="393"/>
                  </a:lnTo>
                  <a:lnTo>
                    <a:pt x="479" y="393"/>
                  </a:lnTo>
                  <a:lnTo>
                    <a:pt x="468" y="393"/>
                  </a:lnTo>
                  <a:lnTo>
                    <a:pt x="479" y="403"/>
                  </a:lnTo>
                  <a:lnTo>
                    <a:pt x="490" y="403"/>
                  </a:lnTo>
                  <a:lnTo>
                    <a:pt x="479" y="403"/>
                  </a:lnTo>
                  <a:lnTo>
                    <a:pt x="468" y="393"/>
                  </a:lnTo>
                  <a:lnTo>
                    <a:pt x="468" y="403"/>
                  </a:lnTo>
                  <a:lnTo>
                    <a:pt x="456" y="403"/>
                  </a:lnTo>
                  <a:lnTo>
                    <a:pt x="479" y="426"/>
                  </a:lnTo>
                  <a:lnTo>
                    <a:pt x="479" y="437"/>
                  </a:lnTo>
                  <a:lnTo>
                    <a:pt x="500" y="437"/>
                  </a:lnTo>
                  <a:lnTo>
                    <a:pt x="511" y="437"/>
                  </a:lnTo>
                  <a:lnTo>
                    <a:pt x="511" y="447"/>
                  </a:lnTo>
                  <a:lnTo>
                    <a:pt x="523" y="437"/>
                  </a:lnTo>
                  <a:lnTo>
                    <a:pt x="523" y="447"/>
                  </a:lnTo>
                  <a:lnTo>
                    <a:pt x="523" y="458"/>
                  </a:lnTo>
                  <a:lnTo>
                    <a:pt x="534" y="447"/>
                  </a:lnTo>
                  <a:lnTo>
                    <a:pt x="534" y="458"/>
                  </a:lnTo>
                  <a:lnTo>
                    <a:pt x="544" y="458"/>
                  </a:lnTo>
                  <a:lnTo>
                    <a:pt x="534" y="470"/>
                  </a:lnTo>
                  <a:lnTo>
                    <a:pt x="523" y="458"/>
                  </a:lnTo>
                  <a:lnTo>
                    <a:pt x="534" y="470"/>
                  </a:lnTo>
                  <a:lnTo>
                    <a:pt x="523" y="470"/>
                  </a:lnTo>
                  <a:lnTo>
                    <a:pt x="523" y="481"/>
                  </a:lnTo>
                  <a:lnTo>
                    <a:pt x="511" y="470"/>
                  </a:lnTo>
                  <a:lnTo>
                    <a:pt x="500" y="491"/>
                  </a:lnTo>
                  <a:lnTo>
                    <a:pt x="511" y="458"/>
                  </a:lnTo>
                  <a:lnTo>
                    <a:pt x="500" y="470"/>
                  </a:lnTo>
                  <a:lnTo>
                    <a:pt x="500" y="458"/>
                  </a:lnTo>
                  <a:lnTo>
                    <a:pt x="490" y="458"/>
                  </a:lnTo>
                  <a:lnTo>
                    <a:pt x="490" y="447"/>
                  </a:lnTo>
                  <a:lnTo>
                    <a:pt x="479" y="447"/>
                  </a:lnTo>
                  <a:lnTo>
                    <a:pt x="479" y="437"/>
                  </a:lnTo>
                  <a:lnTo>
                    <a:pt x="456" y="447"/>
                  </a:lnTo>
                  <a:lnTo>
                    <a:pt x="456" y="437"/>
                  </a:lnTo>
                  <a:lnTo>
                    <a:pt x="456" y="426"/>
                  </a:lnTo>
                  <a:lnTo>
                    <a:pt x="435" y="426"/>
                  </a:lnTo>
                  <a:lnTo>
                    <a:pt x="424" y="414"/>
                  </a:lnTo>
                  <a:lnTo>
                    <a:pt x="413" y="414"/>
                  </a:lnTo>
                  <a:lnTo>
                    <a:pt x="413" y="426"/>
                  </a:lnTo>
                  <a:lnTo>
                    <a:pt x="424" y="426"/>
                  </a:lnTo>
                  <a:lnTo>
                    <a:pt x="424" y="437"/>
                  </a:lnTo>
                  <a:lnTo>
                    <a:pt x="435" y="437"/>
                  </a:lnTo>
                  <a:lnTo>
                    <a:pt x="424" y="437"/>
                  </a:lnTo>
                  <a:lnTo>
                    <a:pt x="435" y="447"/>
                  </a:lnTo>
                  <a:lnTo>
                    <a:pt x="424" y="447"/>
                  </a:lnTo>
                  <a:lnTo>
                    <a:pt x="424" y="458"/>
                  </a:lnTo>
                  <a:lnTo>
                    <a:pt x="413" y="470"/>
                  </a:lnTo>
                  <a:lnTo>
                    <a:pt x="403" y="458"/>
                  </a:lnTo>
                  <a:lnTo>
                    <a:pt x="403" y="447"/>
                  </a:lnTo>
                  <a:lnTo>
                    <a:pt x="403" y="458"/>
                  </a:lnTo>
                  <a:lnTo>
                    <a:pt x="392" y="447"/>
                  </a:lnTo>
                  <a:lnTo>
                    <a:pt x="380" y="447"/>
                  </a:lnTo>
                  <a:lnTo>
                    <a:pt x="369" y="447"/>
                  </a:lnTo>
                  <a:lnTo>
                    <a:pt x="369" y="458"/>
                  </a:lnTo>
                  <a:lnTo>
                    <a:pt x="369" y="470"/>
                  </a:lnTo>
                  <a:lnTo>
                    <a:pt x="360" y="470"/>
                  </a:lnTo>
                  <a:lnTo>
                    <a:pt x="348" y="470"/>
                  </a:lnTo>
                  <a:lnTo>
                    <a:pt x="337" y="470"/>
                  </a:lnTo>
                  <a:lnTo>
                    <a:pt x="348" y="458"/>
                  </a:lnTo>
                  <a:lnTo>
                    <a:pt x="337" y="458"/>
                  </a:lnTo>
                  <a:lnTo>
                    <a:pt x="337" y="447"/>
                  </a:lnTo>
                  <a:lnTo>
                    <a:pt x="316" y="447"/>
                  </a:lnTo>
                  <a:lnTo>
                    <a:pt x="305" y="437"/>
                  </a:lnTo>
                  <a:lnTo>
                    <a:pt x="293" y="426"/>
                  </a:lnTo>
                  <a:lnTo>
                    <a:pt x="282" y="426"/>
                  </a:lnTo>
                  <a:lnTo>
                    <a:pt x="272" y="426"/>
                  </a:lnTo>
                  <a:lnTo>
                    <a:pt x="272" y="414"/>
                  </a:lnTo>
                  <a:lnTo>
                    <a:pt x="261" y="414"/>
                  </a:lnTo>
                  <a:lnTo>
                    <a:pt x="261" y="393"/>
                  </a:lnTo>
                  <a:lnTo>
                    <a:pt x="229" y="403"/>
                  </a:lnTo>
                  <a:lnTo>
                    <a:pt x="229" y="393"/>
                  </a:lnTo>
                  <a:lnTo>
                    <a:pt x="238" y="393"/>
                  </a:lnTo>
                  <a:lnTo>
                    <a:pt x="217" y="393"/>
                  </a:lnTo>
                  <a:lnTo>
                    <a:pt x="206" y="403"/>
                  </a:lnTo>
                  <a:lnTo>
                    <a:pt x="206" y="393"/>
                  </a:lnTo>
                  <a:lnTo>
                    <a:pt x="195" y="403"/>
                  </a:lnTo>
                  <a:lnTo>
                    <a:pt x="217" y="414"/>
                  </a:lnTo>
                  <a:lnTo>
                    <a:pt x="185" y="426"/>
                  </a:lnTo>
                  <a:lnTo>
                    <a:pt x="151" y="426"/>
                  </a:lnTo>
                  <a:lnTo>
                    <a:pt x="87" y="403"/>
                  </a:lnTo>
                  <a:lnTo>
                    <a:pt x="32" y="403"/>
                  </a:lnTo>
                  <a:lnTo>
                    <a:pt x="20" y="393"/>
                  </a:lnTo>
                  <a:lnTo>
                    <a:pt x="32" y="393"/>
                  </a:lnTo>
                  <a:lnTo>
                    <a:pt x="32" y="371"/>
                  </a:lnTo>
                  <a:lnTo>
                    <a:pt x="32" y="359"/>
                  </a:lnTo>
                  <a:lnTo>
                    <a:pt x="43" y="359"/>
                  </a:lnTo>
                  <a:lnTo>
                    <a:pt x="32" y="350"/>
                  </a:lnTo>
                  <a:lnTo>
                    <a:pt x="43" y="338"/>
                  </a:lnTo>
                  <a:lnTo>
                    <a:pt x="32" y="338"/>
                  </a:lnTo>
                  <a:lnTo>
                    <a:pt x="32" y="327"/>
                  </a:lnTo>
                  <a:lnTo>
                    <a:pt x="32" y="315"/>
                  </a:lnTo>
                  <a:lnTo>
                    <a:pt x="43" y="315"/>
                  </a:lnTo>
                  <a:lnTo>
                    <a:pt x="32" y="315"/>
                  </a:lnTo>
                  <a:lnTo>
                    <a:pt x="32" y="306"/>
                  </a:lnTo>
                  <a:lnTo>
                    <a:pt x="43" y="306"/>
                  </a:lnTo>
                  <a:lnTo>
                    <a:pt x="43" y="294"/>
                  </a:lnTo>
                  <a:lnTo>
                    <a:pt x="43" y="283"/>
                  </a:lnTo>
                  <a:lnTo>
                    <a:pt x="54" y="283"/>
                  </a:lnTo>
                  <a:lnTo>
                    <a:pt x="54" y="272"/>
                  </a:lnTo>
                  <a:lnTo>
                    <a:pt x="54" y="262"/>
                  </a:lnTo>
                  <a:lnTo>
                    <a:pt x="54" y="251"/>
                  </a:lnTo>
                  <a:lnTo>
                    <a:pt x="54" y="239"/>
                  </a:lnTo>
                  <a:lnTo>
                    <a:pt x="54" y="228"/>
                  </a:lnTo>
                  <a:lnTo>
                    <a:pt x="43" y="228"/>
                  </a:lnTo>
                  <a:lnTo>
                    <a:pt x="43" y="218"/>
                  </a:lnTo>
                  <a:lnTo>
                    <a:pt x="43" y="207"/>
                  </a:lnTo>
                  <a:lnTo>
                    <a:pt x="32" y="207"/>
                  </a:lnTo>
                  <a:lnTo>
                    <a:pt x="32" y="196"/>
                  </a:lnTo>
                  <a:lnTo>
                    <a:pt x="32" y="184"/>
                  </a:lnTo>
                  <a:lnTo>
                    <a:pt x="20" y="184"/>
                  </a:lnTo>
                  <a:lnTo>
                    <a:pt x="20" y="175"/>
                  </a:lnTo>
                  <a:lnTo>
                    <a:pt x="20" y="163"/>
                  </a:lnTo>
                  <a:lnTo>
                    <a:pt x="20" y="152"/>
                  </a:lnTo>
                  <a:lnTo>
                    <a:pt x="11" y="140"/>
                  </a:lnTo>
                  <a:lnTo>
                    <a:pt x="0" y="131"/>
                  </a:lnTo>
                  <a:lnTo>
                    <a:pt x="0" y="108"/>
                  </a:lnTo>
                  <a:lnTo>
                    <a:pt x="0" y="87"/>
                  </a:lnTo>
                  <a:lnTo>
                    <a:pt x="0" y="43"/>
                  </a:lnTo>
                  <a:lnTo>
                    <a:pt x="0" y="20"/>
                  </a:lnTo>
                  <a:lnTo>
                    <a:pt x="0" y="9"/>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62" name="Freeform 61"/>
            <p:cNvSpPr>
              <a:spLocks/>
            </p:cNvSpPr>
            <p:nvPr/>
          </p:nvSpPr>
          <p:spPr bwMode="auto">
            <a:xfrm>
              <a:off x="516" y="737"/>
              <a:ext cx="671" cy="482"/>
            </a:xfrm>
            <a:custGeom>
              <a:avLst/>
              <a:gdLst/>
              <a:ahLst/>
              <a:cxnLst>
                <a:cxn ang="0">
                  <a:pos x="43" y="317"/>
                </a:cxn>
                <a:cxn ang="0">
                  <a:pos x="11" y="294"/>
                </a:cxn>
                <a:cxn ang="0">
                  <a:pos x="22" y="262"/>
                </a:cxn>
                <a:cxn ang="0">
                  <a:pos x="22" y="273"/>
                </a:cxn>
                <a:cxn ang="0">
                  <a:pos x="34" y="250"/>
                </a:cxn>
                <a:cxn ang="0">
                  <a:pos x="22" y="250"/>
                </a:cxn>
                <a:cxn ang="0">
                  <a:pos x="22" y="230"/>
                </a:cxn>
                <a:cxn ang="0">
                  <a:pos x="34" y="218"/>
                </a:cxn>
                <a:cxn ang="0">
                  <a:pos x="22" y="186"/>
                </a:cxn>
                <a:cxn ang="0">
                  <a:pos x="22" y="142"/>
                </a:cxn>
                <a:cxn ang="0">
                  <a:pos x="11" y="98"/>
                </a:cxn>
                <a:cxn ang="0">
                  <a:pos x="22" y="32"/>
                </a:cxn>
                <a:cxn ang="0">
                  <a:pos x="122" y="87"/>
                </a:cxn>
                <a:cxn ang="0">
                  <a:pos x="175" y="98"/>
                </a:cxn>
                <a:cxn ang="0">
                  <a:pos x="175" y="142"/>
                </a:cxn>
                <a:cxn ang="0">
                  <a:pos x="154" y="153"/>
                </a:cxn>
                <a:cxn ang="0">
                  <a:pos x="122" y="186"/>
                </a:cxn>
                <a:cxn ang="0">
                  <a:pos x="131" y="174"/>
                </a:cxn>
                <a:cxn ang="0">
                  <a:pos x="166" y="153"/>
                </a:cxn>
                <a:cxn ang="0">
                  <a:pos x="187" y="153"/>
                </a:cxn>
                <a:cxn ang="0">
                  <a:pos x="175" y="186"/>
                </a:cxn>
                <a:cxn ang="0">
                  <a:pos x="166" y="218"/>
                </a:cxn>
                <a:cxn ang="0">
                  <a:pos x="166" y="197"/>
                </a:cxn>
                <a:cxn ang="0">
                  <a:pos x="154" y="218"/>
                </a:cxn>
                <a:cxn ang="0">
                  <a:pos x="154" y="197"/>
                </a:cxn>
                <a:cxn ang="0">
                  <a:pos x="122" y="207"/>
                </a:cxn>
                <a:cxn ang="0">
                  <a:pos x="143" y="230"/>
                </a:cxn>
                <a:cxn ang="0">
                  <a:pos x="175" y="218"/>
                </a:cxn>
                <a:cxn ang="0">
                  <a:pos x="187" y="186"/>
                </a:cxn>
                <a:cxn ang="0">
                  <a:pos x="198" y="153"/>
                </a:cxn>
                <a:cxn ang="0">
                  <a:pos x="209" y="110"/>
                </a:cxn>
                <a:cxn ang="0">
                  <a:pos x="209" y="119"/>
                </a:cxn>
                <a:cxn ang="0">
                  <a:pos x="209" y="98"/>
                </a:cxn>
                <a:cxn ang="0">
                  <a:pos x="209" y="64"/>
                </a:cxn>
                <a:cxn ang="0">
                  <a:pos x="219" y="43"/>
                </a:cxn>
                <a:cxn ang="0">
                  <a:pos x="209" y="11"/>
                </a:cxn>
                <a:cxn ang="0">
                  <a:pos x="362" y="43"/>
                </a:cxn>
                <a:cxn ang="0">
                  <a:pos x="637" y="110"/>
                </a:cxn>
                <a:cxn ang="0">
                  <a:pos x="649" y="230"/>
                </a:cxn>
                <a:cxn ang="0">
                  <a:pos x="626" y="328"/>
                </a:cxn>
                <a:cxn ang="0">
                  <a:pos x="605" y="425"/>
                </a:cxn>
                <a:cxn ang="0">
                  <a:pos x="605" y="460"/>
                </a:cxn>
                <a:cxn ang="0">
                  <a:pos x="561" y="469"/>
                </a:cxn>
                <a:cxn ang="0">
                  <a:pos x="429" y="448"/>
                </a:cxn>
                <a:cxn ang="0">
                  <a:pos x="395" y="448"/>
                </a:cxn>
                <a:cxn ang="0">
                  <a:pos x="362" y="448"/>
                </a:cxn>
                <a:cxn ang="0">
                  <a:pos x="330" y="448"/>
                </a:cxn>
                <a:cxn ang="0">
                  <a:pos x="297" y="448"/>
                </a:cxn>
                <a:cxn ang="0">
                  <a:pos x="274" y="448"/>
                </a:cxn>
                <a:cxn ang="0">
                  <a:pos x="230" y="448"/>
                </a:cxn>
                <a:cxn ang="0">
                  <a:pos x="219" y="425"/>
                </a:cxn>
                <a:cxn ang="0">
                  <a:pos x="187" y="425"/>
                </a:cxn>
                <a:cxn ang="0">
                  <a:pos x="154" y="425"/>
                </a:cxn>
                <a:cxn ang="0">
                  <a:pos x="110" y="416"/>
                </a:cxn>
                <a:cxn ang="0">
                  <a:pos x="99" y="393"/>
                </a:cxn>
                <a:cxn ang="0">
                  <a:pos x="99" y="361"/>
                </a:cxn>
                <a:cxn ang="0">
                  <a:pos x="87" y="338"/>
                </a:cxn>
                <a:cxn ang="0">
                  <a:pos x="66" y="338"/>
                </a:cxn>
              </a:cxnLst>
              <a:rect l="0" t="0" r="r" b="b"/>
              <a:pathLst>
                <a:path w="671" h="482">
                  <a:moveTo>
                    <a:pt x="66" y="338"/>
                  </a:moveTo>
                  <a:lnTo>
                    <a:pt x="55" y="317"/>
                  </a:lnTo>
                  <a:lnTo>
                    <a:pt x="43" y="317"/>
                  </a:lnTo>
                  <a:lnTo>
                    <a:pt x="34" y="306"/>
                  </a:lnTo>
                  <a:lnTo>
                    <a:pt x="22" y="306"/>
                  </a:lnTo>
                  <a:lnTo>
                    <a:pt x="11" y="294"/>
                  </a:lnTo>
                  <a:lnTo>
                    <a:pt x="0" y="294"/>
                  </a:lnTo>
                  <a:lnTo>
                    <a:pt x="22" y="250"/>
                  </a:lnTo>
                  <a:lnTo>
                    <a:pt x="22" y="262"/>
                  </a:lnTo>
                  <a:lnTo>
                    <a:pt x="11" y="285"/>
                  </a:lnTo>
                  <a:lnTo>
                    <a:pt x="34" y="285"/>
                  </a:lnTo>
                  <a:lnTo>
                    <a:pt x="22" y="273"/>
                  </a:lnTo>
                  <a:lnTo>
                    <a:pt x="34" y="273"/>
                  </a:lnTo>
                  <a:lnTo>
                    <a:pt x="22" y="262"/>
                  </a:lnTo>
                  <a:lnTo>
                    <a:pt x="34" y="250"/>
                  </a:lnTo>
                  <a:lnTo>
                    <a:pt x="43" y="250"/>
                  </a:lnTo>
                  <a:lnTo>
                    <a:pt x="34" y="250"/>
                  </a:lnTo>
                  <a:lnTo>
                    <a:pt x="22" y="250"/>
                  </a:lnTo>
                  <a:lnTo>
                    <a:pt x="22" y="241"/>
                  </a:lnTo>
                  <a:lnTo>
                    <a:pt x="22" y="218"/>
                  </a:lnTo>
                  <a:lnTo>
                    <a:pt x="22" y="230"/>
                  </a:lnTo>
                  <a:lnTo>
                    <a:pt x="34" y="230"/>
                  </a:lnTo>
                  <a:lnTo>
                    <a:pt x="55" y="218"/>
                  </a:lnTo>
                  <a:lnTo>
                    <a:pt x="34" y="218"/>
                  </a:lnTo>
                  <a:lnTo>
                    <a:pt x="34" y="207"/>
                  </a:lnTo>
                  <a:lnTo>
                    <a:pt x="22" y="218"/>
                  </a:lnTo>
                  <a:lnTo>
                    <a:pt x="22" y="186"/>
                  </a:lnTo>
                  <a:lnTo>
                    <a:pt x="22" y="174"/>
                  </a:lnTo>
                  <a:lnTo>
                    <a:pt x="22" y="163"/>
                  </a:lnTo>
                  <a:lnTo>
                    <a:pt x="22" y="142"/>
                  </a:lnTo>
                  <a:lnTo>
                    <a:pt x="22" y="131"/>
                  </a:lnTo>
                  <a:lnTo>
                    <a:pt x="22" y="110"/>
                  </a:lnTo>
                  <a:lnTo>
                    <a:pt x="11" y="98"/>
                  </a:lnTo>
                  <a:lnTo>
                    <a:pt x="11" y="55"/>
                  </a:lnTo>
                  <a:lnTo>
                    <a:pt x="22" y="43"/>
                  </a:lnTo>
                  <a:lnTo>
                    <a:pt x="22" y="32"/>
                  </a:lnTo>
                  <a:lnTo>
                    <a:pt x="34" y="32"/>
                  </a:lnTo>
                  <a:lnTo>
                    <a:pt x="78" y="76"/>
                  </a:lnTo>
                  <a:lnTo>
                    <a:pt x="122" y="87"/>
                  </a:lnTo>
                  <a:lnTo>
                    <a:pt x="143" y="98"/>
                  </a:lnTo>
                  <a:lnTo>
                    <a:pt x="166" y="110"/>
                  </a:lnTo>
                  <a:lnTo>
                    <a:pt x="175" y="98"/>
                  </a:lnTo>
                  <a:lnTo>
                    <a:pt x="175" y="110"/>
                  </a:lnTo>
                  <a:lnTo>
                    <a:pt x="175" y="131"/>
                  </a:lnTo>
                  <a:lnTo>
                    <a:pt x="175" y="142"/>
                  </a:lnTo>
                  <a:lnTo>
                    <a:pt x="166" y="142"/>
                  </a:lnTo>
                  <a:lnTo>
                    <a:pt x="154" y="142"/>
                  </a:lnTo>
                  <a:lnTo>
                    <a:pt x="154" y="153"/>
                  </a:lnTo>
                  <a:lnTo>
                    <a:pt x="143" y="163"/>
                  </a:lnTo>
                  <a:lnTo>
                    <a:pt x="122" y="174"/>
                  </a:lnTo>
                  <a:lnTo>
                    <a:pt x="122" y="186"/>
                  </a:lnTo>
                  <a:lnTo>
                    <a:pt x="131" y="197"/>
                  </a:lnTo>
                  <a:lnTo>
                    <a:pt x="122" y="186"/>
                  </a:lnTo>
                  <a:lnTo>
                    <a:pt x="131" y="174"/>
                  </a:lnTo>
                  <a:lnTo>
                    <a:pt x="143" y="163"/>
                  </a:lnTo>
                  <a:lnTo>
                    <a:pt x="166" y="163"/>
                  </a:lnTo>
                  <a:lnTo>
                    <a:pt x="166" y="153"/>
                  </a:lnTo>
                  <a:lnTo>
                    <a:pt x="175" y="142"/>
                  </a:lnTo>
                  <a:lnTo>
                    <a:pt x="187" y="131"/>
                  </a:lnTo>
                  <a:lnTo>
                    <a:pt x="187" y="153"/>
                  </a:lnTo>
                  <a:lnTo>
                    <a:pt x="175" y="163"/>
                  </a:lnTo>
                  <a:lnTo>
                    <a:pt x="175" y="174"/>
                  </a:lnTo>
                  <a:lnTo>
                    <a:pt x="175" y="186"/>
                  </a:lnTo>
                  <a:lnTo>
                    <a:pt x="166" y="197"/>
                  </a:lnTo>
                  <a:lnTo>
                    <a:pt x="166" y="207"/>
                  </a:lnTo>
                  <a:lnTo>
                    <a:pt x="166" y="218"/>
                  </a:lnTo>
                  <a:lnTo>
                    <a:pt x="166" y="207"/>
                  </a:lnTo>
                  <a:lnTo>
                    <a:pt x="154" y="207"/>
                  </a:lnTo>
                  <a:lnTo>
                    <a:pt x="166" y="197"/>
                  </a:lnTo>
                  <a:lnTo>
                    <a:pt x="154" y="197"/>
                  </a:lnTo>
                  <a:lnTo>
                    <a:pt x="143" y="207"/>
                  </a:lnTo>
                  <a:lnTo>
                    <a:pt x="154" y="218"/>
                  </a:lnTo>
                  <a:lnTo>
                    <a:pt x="143" y="218"/>
                  </a:lnTo>
                  <a:lnTo>
                    <a:pt x="143" y="207"/>
                  </a:lnTo>
                  <a:lnTo>
                    <a:pt x="154" y="197"/>
                  </a:lnTo>
                  <a:lnTo>
                    <a:pt x="143" y="197"/>
                  </a:lnTo>
                  <a:lnTo>
                    <a:pt x="143" y="207"/>
                  </a:lnTo>
                  <a:lnTo>
                    <a:pt x="122" y="207"/>
                  </a:lnTo>
                  <a:lnTo>
                    <a:pt x="122" y="218"/>
                  </a:lnTo>
                  <a:lnTo>
                    <a:pt x="131" y="230"/>
                  </a:lnTo>
                  <a:lnTo>
                    <a:pt x="143" y="230"/>
                  </a:lnTo>
                  <a:lnTo>
                    <a:pt x="166" y="230"/>
                  </a:lnTo>
                  <a:lnTo>
                    <a:pt x="166" y="207"/>
                  </a:lnTo>
                  <a:lnTo>
                    <a:pt x="175" y="218"/>
                  </a:lnTo>
                  <a:lnTo>
                    <a:pt x="175" y="207"/>
                  </a:lnTo>
                  <a:lnTo>
                    <a:pt x="187" y="207"/>
                  </a:lnTo>
                  <a:lnTo>
                    <a:pt x="187" y="186"/>
                  </a:lnTo>
                  <a:lnTo>
                    <a:pt x="187" y="174"/>
                  </a:lnTo>
                  <a:lnTo>
                    <a:pt x="187" y="163"/>
                  </a:lnTo>
                  <a:lnTo>
                    <a:pt x="198" y="153"/>
                  </a:lnTo>
                  <a:lnTo>
                    <a:pt x="209" y="142"/>
                  </a:lnTo>
                  <a:lnTo>
                    <a:pt x="219" y="131"/>
                  </a:lnTo>
                  <a:lnTo>
                    <a:pt x="209" y="110"/>
                  </a:lnTo>
                  <a:lnTo>
                    <a:pt x="209" y="98"/>
                  </a:lnTo>
                  <a:lnTo>
                    <a:pt x="198" y="110"/>
                  </a:lnTo>
                  <a:lnTo>
                    <a:pt x="209" y="119"/>
                  </a:lnTo>
                  <a:lnTo>
                    <a:pt x="198" y="110"/>
                  </a:lnTo>
                  <a:lnTo>
                    <a:pt x="198" y="98"/>
                  </a:lnTo>
                  <a:lnTo>
                    <a:pt x="209" y="98"/>
                  </a:lnTo>
                  <a:lnTo>
                    <a:pt x="198" y="76"/>
                  </a:lnTo>
                  <a:lnTo>
                    <a:pt x="198" y="64"/>
                  </a:lnTo>
                  <a:lnTo>
                    <a:pt x="209" y="64"/>
                  </a:lnTo>
                  <a:lnTo>
                    <a:pt x="209" y="55"/>
                  </a:lnTo>
                  <a:lnTo>
                    <a:pt x="219" y="55"/>
                  </a:lnTo>
                  <a:lnTo>
                    <a:pt x="219" y="43"/>
                  </a:lnTo>
                  <a:lnTo>
                    <a:pt x="219" y="32"/>
                  </a:lnTo>
                  <a:lnTo>
                    <a:pt x="209" y="20"/>
                  </a:lnTo>
                  <a:lnTo>
                    <a:pt x="209" y="11"/>
                  </a:lnTo>
                  <a:lnTo>
                    <a:pt x="198" y="0"/>
                  </a:lnTo>
                  <a:lnTo>
                    <a:pt x="209" y="0"/>
                  </a:lnTo>
                  <a:lnTo>
                    <a:pt x="362" y="43"/>
                  </a:lnTo>
                  <a:lnTo>
                    <a:pt x="526" y="76"/>
                  </a:lnTo>
                  <a:lnTo>
                    <a:pt x="582" y="87"/>
                  </a:lnTo>
                  <a:lnTo>
                    <a:pt x="637" y="110"/>
                  </a:lnTo>
                  <a:lnTo>
                    <a:pt x="670" y="110"/>
                  </a:lnTo>
                  <a:lnTo>
                    <a:pt x="670" y="131"/>
                  </a:lnTo>
                  <a:lnTo>
                    <a:pt x="649" y="230"/>
                  </a:lnTo>
                  <a:lnTo>
                    <a:pt x="649" y="241"/>
                  </a:lnTo>
                  <a:lnTo>
                    <a:pt x="626" y="317"/>
                  </a:lnTo>
                  <a:lnTo>
                    <a:pt x="626" y="328"/>
                  </a:lnTo>
                  <a:lnTo>
                    <a:pt x="626" y="338"/>
                  </a:lnTo>
                  <a:lnTo>
                    <a:pt x="605" y="416"/>
                  </a:lnTo>
                  <a:lnTo>
                    <a:pt x="605" y="425"/>
                  </a:lnTo>
                  <a:lnTo>
                    <a:pt x="605" y="437"/>
                  </a:lnTo>
                  <a:lnTo>
                    <a:pt x="605" y="448"/>
                  </a:lnTo>
                  <a:lnTo>
                    <a:pt x="605" y="460"/>
                  </a:lnTo>
                  <a:lnTo>
                    <a:pt x="605" y="469"/>
                  </a:lnTo>
                  <a:lnTo>
                    <a:pt x="605" y="481"/>
                  </a:lnTo>
                  <a:lnTo>
                    <a:pt x="561" y="469"/>
                  </a:lnTo>
                  <a:lnTo>
                    <a:pt x="549" y="469"/>
                  </a:lnTo>
                  <a:lnTo>
                    <a:pt x="517" y="460"/>
                  </a:lnTo>
                  <a:lnTo>
                    <a:pt x="429" y="448"/>
                  </a:lnTo>
                  <a:lnTo>
                    <a:pt x="418" y="448"/>
                  </a:lnTo>
                  <a:lnTo>
                    <a:pt x="406" y="448"/>
                  </a:lnTo>
                  <a:lnTo>
                    <a:pt x="395" y="448"/>
                  </a:lnTo>
                  <a:lnTo>
                    <a:pt x="385" y="448"/>
                  </a:lnTo>
                  <a:lnTo>
                    <a:pt x="374" y="448"/>
                  </a:lnTo>
                  <a:lnTo>
                    <a:pt x="362" y="448"/>
                  </a:lnTo>
                  <a:lnTo>
                    <a:pt x="351" y="448"/>
                  </a:lnTo>
                  <a:lnTo>
                    <a:pt x="341" y="448"/>
                  </a:lnTo>
                  <a:lnTo>
                    <a:pt x="330" y="448"/>
                  </a:lnTo>
                  <a:lnTo>
                    <a:pt x="318" y="448"/>
                  </a:lnTo>
                  <a:lnTo>
                    <a:pt x="307" y="448"/>
                  </a:lnTo>
                  <a:lnTo>
                    <a:pt x="297" y="448"/>
                  </a:lnTo>
                  <a:lnTo>
                    <a:pt x="286" y="448"/>
                  </a:lnTo>
                  <a:lnTo>
                    <a:pt x="274" y="437"/>
                  </a:lnTo>
                  <a:lnTo>
                    <a:pt x="274" y="448"/>
                  </a:lnTo>
                  <a:lnTo>
                    <a:pt x="253" y="448"/>
                  </a:lnTo>
                  <a:lnTo>
                    <a:pt x="242" y="448"/>
                  </a:lnTo>
                  <a:lnTo>
                    <a:pt x="230" y="448"/>
                  </a:lnTo>
                  <a:lnTo>
                    <a:pt x="230" y="437"/>
                  </a:lnTo>
                  <a:lnTo>
                    <a:pt x="219" y="437"/>
                  </a:lnTo>
                  <a:lnTo>
                    <a:pt x="219" y="425"/>
                  </a:lnTo>
                  <a:lnTo>
                    <a:pt x="209" y="425"/>
                  </a:lnTo>
                  <a:lnTo>
                    <a:pt x="198" y="425"/>
                  </a:lnTo>
                  <a:lnTo>
                    <a:pt x="187" y="425"/>
                  </a:lnTo>
                  <a:lnTo>
                    <a:pt x="175" y="425"/>
                  </a:lnTo>
                  <a:lnTo>
                    <a:pt x="166" y="425"/>
                  </a:lnTo>
                  <a:lnTo>
                    <a:pt x="154" y="425"/>
                  </a:lnTo>
                  <a:lnTo>
                    <a:pt x="131" y="425"/>
                  </a:lnTo>
                  <a:lnTo>
                    <a:pt x="122" y="425"/>
                  </a:lnTo>
                  <a:lnTo>
                    <a:pt x="110" y="416"/>
                  </a:lnTo>
                  <a:lnTo>
                    <a:pt x="99" y="416"/>
                  </a:lnTo>
                  <a:lnTo>
                    <a:pt x="99" y="404"/>
                  </a:lnTo>
                  <a:lnTo>
                    <a:pt x="99" y="393"/>
                  </a:lnTo>
                  <a:lnTo>
                    <a:pt x="99" y="382"/>
                  </a:lnTo>
                  <a:lnTo>
                    <a:pt x="99" y="372"/>
                  </a:lnTo>
                  <a:lnTo>
                    <a:pt x="99" y="361"/>
                  </a:lnTo>
                  <a:lnTo>
                    <a:pt x="99" y="349"/>
                  </a:lnTo>
                  <a:lnTo>
                    <a:pt x="87" y="349"/>
                  </a:lnTo>
                  <a:lnTo>
                    <a:pt x="87" y="338"/>
                  </a:lnTo>
                  <a:lnTo>
                    <a:pt x="78" y="338"/>
                  </a:lnTo>
                  <a:lnTo>
                    <a:pt x="78" y="328"/>
                  </a:lnTo>
                  <a:lnTo>
                    <a:pt x="66" y="338"/>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63" name="Freeform 62"/>
            <p:cNvSpPr>
              <a:spLocks/>
            </p:cNvSpPr>
            <p:nvPr/>
          </p:nvSpPr>
          <p:spPr bwMode="auto">
            <a:xfrm>
              <a:off x="3801" y="3199"/>
              <a:ext cx="869" cy="680"/>
            </a:xfrm>
            <a:custGeom>
              <a:avLst/>
              <a:gdLst/>
              <a:ahLst/>
              <a:cxnLst>
                <a:cxn ang="0">
                  <a:pos x="286" y="55"/>
                </a:cxn>
                <a:cxn ang="0">
                  <a:pos x="385" y="43"/>
                </a:cxn>
                <a:cxn ang="0">
                  <a:pos x="473" y="43"/>
                </a:cxn>
                <a:cxn ang="0">
                  <a:pos x="570" y="34"/>
                </a:cxn>
                <a:cxn ang="0">
                  <a:pos x="593" y="66"/>
                </a:cxn>
                <a:cxn ang="0">
                  <a:pos x="593" y="22"/>
                </a:cxn>
                <a:cxn ang="0">
                  <a:pos x="614" y="11"/>
                </a:cxn>
                <a:cxn ang="0">
                  <a:pos x="648" y="34"/>
                </a:cxn>
                <a:cxn ang="0">
                  <a:pos x="658" y="66"/>
                </a:cxn>
                <a:cxn ang="0">
                  <a:pos x="692" y="131"/>
                </a:cxn>
                <a:cxn ang="0">
                  <a:pos x="757" y="241"/>
                </a:cxn>
                <a:cxn ang="0">
                  <a:pos x="801" y="349"/>
                </a:cxn>
                <a:cxn ang="0">
                  <a:pos x="833" y="405"/>
                </a:cxn>
                <a:cxn ang="0">
                  <a:pos x="856" y="437"/>
                </a:cxn>
                <a:cxn ang="0">
                  <a:pos x="868" y="568"/>
                </a:cxn>
                <a:cxn ang="0">
                  <a:pos x="856" y="635"/>
                </a:cxn>
                <a:cxn ang="0">
                  <a:pos x="824" y="679"/>
                </a:cxn>
                <a:cxn ang="0">
                  <a:pos x="768" y="679"/>
                </a:cxn>
                <a:cxn ang="0">
                  <a:pos x="789" y="656"/>
                </a:cxn>
                <a:cxn ang="0">
                  <a:pos x="745" y="602"/>
                </a:cxn>
                <a:cxn ang="0">
                  <a:pos x="681" y="547"/>
                </a:cxn>
                <a:cxn ang="0">
                  <a:pos x="658" y="524"/>
                </a:cxn>
                <a:cxn ang="0">
                  <a:pos x="658" y="524"/>
                </a:cxn>
                <a:cxn ang="0">
                  <a:pos x="648" y="481"/>
                </a:cxn>
                <a:cxn ang="0">
                  <a:pos x="648" y="471"/>
                </a:cxn>
                <a:cxn ang="0">
                  <a:pos x="637" y="492"/>
                </a:cxn>
                <a:cxn ang="0">
                  <a:pos x="604" y="471"/>
                </a:cxn>
                <a:cxn ang="0">
                  <a:pos x="581" y="437"/>
                </a:cxn>
                <a:cxn ang="0">
                  <a:pos x="581" y="416"/>
                </a:cxn>
                <a:cxn ang="0">
                  <a:pos x="581" y="405"/>
                </a:cxn>
                <a:cxn ang="0">
                  <a:pos x="581" y="361"/>
                </a:cxn>
                <a:cxn ang="0">
                  <a:pos x="560" y="361"/>
                </a:cxn>
                <a:cxn ang="0">
                  <a:pos x="549" y="372"/>
                </a:cxn>
                <a:cxn ang="0">
                  <a:pos x="549" y="306"/>
                </a:cxn>
                <a:cxn ang="0">
                  <a:pos x="526" y="218"/>
                </a:cxn>
                <a:cxn ang="0">
                  <a:pos x="482" y="197"/>
                </a:cxn>
                <a:cxn ang="0">
                  <a:pos x="438" y="154"/>
                </a:cxn>
                <a:cxn ang="0">
                  <a:pos x="373" y="121"/>
                </a:cxn>
                <a:cxn ang="0">
                  <a:pos x="341" y="131"/>
                </a:cxn>
                <a:cxn ang="0">
                  <a:pos x="307" y="165"/>
                </a:cxn>
                <a:cxn ang="0">
                  <a:pos x="253" y="174"/>
                </a:cxn>
                <a:cxn ang="0">
                  <a:pos x="230" y="142"/>
                </a:cxn>
                <a:cxn ang="0">
                  <a:pos x="230" y="131"/>
                </a:cxn>
                <a:cxn ang="0">
                  <a:pos x="209" y="110"/>
                </a:cxn>
                <a:cxn ang="0">
                  <a:pos x="209" y="131"/>
                </a:cxn>
                <a:cxn ang="0">
                  <a:pos x="131" y="98"/>
                </a:cxn>
                <a:cxn ang="0">
                  <a:pos x="154" y="87"/>
                </a:cxn>
                <a:cxn ang="0">
                  <a:pos x="99" y="98"/>
                </a:cxn>
                <a:cxn ang="0">
                  <a:pos x="78" y="98"/>
                </a:cxn>
                <a:cxn ang="0">
                  <a:pos x="55" y="87"/>
                </a:cxn>
                <a:cxn ang="0">
                  <a:pos x="22" y="121"/>
                </a:cxn>
                <a:cxn ang="0">
                  <a:pos x="22" y="87"/>
                </a:cxn>
                <a:cxn ang="0">
                  <a:pos x="0" y="43"/>
                </a:cxn>
                <a:cxn ang="0">
                  <a:pos x="131" y="34"/>
                </a:cxn>
                <a:cxn ang="0">
                  <a:pos x="274" y="22"/>
                </a:cxn>
              </a:cxnLst>
              <a:rect l="0" t="0" r="r" b="b"/>
              <a:pathLst>
                <a:path w="869" h="680">
                  <a:moveTo>
                    <a:pt x="274" y="22"/>
                  </a:moveTo>
                  <a:lnTo>
                    <a:pt x="286" y="34"/>
                  </a:lnTo>
                  <a:lnTo>
                    <a:pt x="286" y="43"/>
                  </a:lnTo>
                  <a:lnTo>
                    <a:pt x="286" y="55"/>
                  </a:lnTo>
                  <a:lnTo>
                    <a:pt x="341" y="43"/>
                  </a:lnTo>
                  <a:lnTo>
                    <a:pt x="351" y="43"/>
                  </a:lnTo>
                  <a:lnTo>
                    <a:pt x="373" y="43"/>
                  </a:lnTo>
                  <a:lnTo>
                    <a:pt x="385" y="43"/>
                  </a:lnTo>
                  <a:lnTo>
                    <a:pt x="406" y="43"/>
                  </a:lnTo>
                  <a:lnTo>
                    <a:pt x="429" y="43"/>
                  </a:lnTo>
                  <a:lnTo>
                    <a:pt x="461" y="43"/>
                  </a:lnTo>
                  <a:lnTo>
                    <a:pt x="473" y="43"/>
                  </a:lnTo>
                  <a:lnTo>
                    <a:pt x="516" y="43"/>
                  </a:lnTo>
                  <a:lnTo>
                    <a:pt x="526" y="43"/>
                  </a:lnTo>
                  <a:lnTo>
                    <a:pt x="549" y="43"/>
                  </a:lnTo>
                  <a:lnTo>
                    <a:pt x="570" y="34"/>
                  </a:lnTo>
                  <a:lnTo>
                    <a:pt x="570" y="43"/>
                  </a:lnTo>
                  <a:lnTo>
                    <a:pt x="570" y="55"/>
                  </a:lnTo>
                  <a:lnTo>
                    <a:pt x="581" y="66"/>
                  </a:lnTo>
                  <a:lnTo>
                    <a:pt x="593" y="66"/>
                  </a:lnTo>
                  <a:lnTo>
                    <a:pt x="593" y="55"/>
                  </a:lnTo>
                  <a:lnTo>
                    <a:pt x="593" y="43"/>
                  </a:lnTo>
                  <a:lnTo>
                    <a:pt x="593" y="34"/>
                  </a:lnTo>
                  <a:lnTo>
                    <a:pt x="593" y="22"/>
                  </a:lnTo>
                  <a:lnTo>
                    <a:pt x="593" y="11"/>
                  </a:lnTo>
                  <a:lnTo>
                    <a:pt x="593" y="0"/>
                  </a:lnTo>
                  <a:lnTo>
                    <a:pt x="604" y="0"/>
                  </a:lnTo>
                  <a:lnTo>
                    <a:pt x="614" y="11"/>
                  </a:lnTo>
                  <a:lnTo>
                    <a:pt x="625" y="11"/>
                  </a:lnTo>
                  <a:lnTo>
                    <a:pt x="637" y="11"/>
                  </a:lnTo>
                  <a:lnTo>
                    <a:pt x="648" y="22"/>
                  </a:lnTo>
                  <a:lnTo>
                    <a:pt x="648" y="34"/>
                  </a:lnTo>
                  <a:lnTo>
                    <a:pt x="648" y="43"/>
                  </a:lnTo>
                  <a:lnTo>
                    <a:pt x="648" y="55"/>
                  </a:lnTo>
                  <a:lnTo>
                    <a:pt x="658" y="55"/>
                  </a:lnTo>
                  <a:lnTo>
                    <a:pt x="658" y="66"/>
                  </a:lnTo>
                  <a:lnTo>
                    <a:pt x="681" y="110"/>
                  </a:lnTo>
                  <a:lnTo>
                    <a:pt x="681" y="121"/>
                  </a:lnTo>
                  <a:lnTo>
                    <a:pt x="692" y="121"/>
                  </a:lnTo>
                  <a:lnTo>
                    <a:pt x="692" y="131"/>
                  </a:lnTo>
                  <a:lnTo>
                    <a:pt x="702" y="165"/>
                  </a:lnTo>
                  <a:lnTo>
                    <a:pt x="713" y="174"/>
                  </a:lnTo>
                  <a:lnTo>
                    <a:pt x="745" y="230"/>
                  </a:lnTo>
                  <a:lnTo>
                    <a:pt x="757" y="241"/>
                  </a:lnTo>
                  <a:lnTo>
                    <a:pt x="745" y="230"/>
                  </a:lnTo>
                  <a:lnTo>
                    <a:pt x="757" y="285"/>
                  </a:lnTo>
                  <a:lnTo>
                    <a:pt x="801" y="340"/>
                  </a:lnTo>
                  <a:lnTo>
                    <a:pt x="801" y="349"/>
                  </a:lnTo>
                  <a:lnTo>
                    <a:pt x="801" y="340"/>
                  </a:lnTo>
                  <a:lnTo>
                    <a:pt x="812" y="361"/>
                  </a:lnTo>
                  <a:lnTo>
                    <a:pt x="824" y="372"/>
                  </a:lnTo>
                  <a:lnTo>
                    <a:pt x="833" y="405"/>
                  </a:lnTo>
                  <a:lnTo>
                    <a:pt x="833" y="416"/>
                  </a:lnTo>
                  <a:lnTo>
                    <a:pt x="845" y="416"/>
                  </a:lnTo>
                  <a:lnTo>
                    <a:pt x="845" y="427"/>
                  </a:lnTo>
                  <a:lnTo>
                    <a:pt x="856" y="437"/>
                  </a:lnTo>
                  <a:lnTo>
                    <a:pt x="856" y="448"/>
                  </a:lnTo>
                  <a:lnTo>
                    <a:pt x="868" y="460"/>
                  </a:lnTo>
                  <a:lnTo>
                    <a:pt x="868" y="524"/>
                  </a:lnTo>
                  <a:lnTo>
                    <a:pt x="868" y="568"/>
                  </a:lnTo>
                  <a:lnTo>
                    <a:pt x="868" y="591"/>
                  </a:lnTo>
                  <a:lnTo>
                    <a:pt x="856" y="612"/>
                  </a:lnTo>
                  <a:lnTo>
                    <a:pt x="856" y="623"/>
                  </a:lnTo>
                  <a:lnTo>
                    <a:pt x="856" y="635"/>
                  </a:lnTo>
                  <a:lnTo>
                    <a:pt x="856" y="656"/>
                  </a:lnTo>
                  <a:lnTo>
                    <a:pt x="856" y="667"/>
                  </a:lnTo>
                  <a:lnTo>
                    <a:pt x="833" y="667"/>
                  </a:lnTo>
                  <a:lnTo>
                    <a:pt x="824" y="679"/>
                  </a:lnTo>
                  <a:lnTo>
                    <a:pt x="801" y="667"/>
                  </a:lnTo>
                  <a:lnTo>
                    <a:pt x="789" y="679"/>
                  </a:lnTo>
                  <a:lnTo>
                    <a:pt x="780" y="679"/>
                  </a:lnTo>
                  <a:lnTo>
                    <a:pt x="768" y="679"/>
                  </a:lnTo>
                  <a:lnTo>
                    <a:pt x="768" y="667"/>
                  </a:lnTo>
                  <a:lnTo>
                    <a:pt x="768" y="656"/>
                  </a:lnTo>
                  <a:lnTo>
                    <a:pt x="789" y="667"/>
                  </a:lnTo>
                  <a:lnTo>
                    <a:pt x="789" y="656"/>
                  </a:lnTo>
                  <a:lnTo>
                    <a:pt x="768" y="646"/>
                  </a:lnTo>
                  <a:lnTo>
                    <a:pt x="745" y="612"/>
                  </a:lnTo>
                  <a:lnTo>
                    <a:pt x="757" y="612"/>
                  </a:lnTo>
                  <a:lnTo>
                    <a:pt x="745" y="602"/>
                  </a:lnTo>
                  <a:lnTo>
                    <a:pt x="713" y="591"/>
                  </a:lnTo>
                  <a:lnTo>
                    <a:pt x="692" y="591"/>
                  </a:lnTo>
                  <a:lnTo>
                    <a:pt x="681" y="568"/>
                  </a:lnTo>
                  <a:lnTo>
                    <a:pt x="681" y="547"/>
                  </a:lnTo>
                  <a:lnTo>
                    <a:pt x="669" y="547"/>
                  </a:lnTo>
                  <a:lnTo>
                    <a:pt x="669" y="536"/>
                  </a:lnTo>
                  <a:lnTo>
                    <a:pt x="658" y="536"/>
                  </a:lnTo>
                  <a:lnTo>
                    <a:pt x="658" y="524"/>
                  </a:lnTo>
                  <a:lnTo>
                    <a:pt x="669" y="515"/>
                  </a:lnTo>
                  <a:lnTo>
                    <a:pt x="681" y="504"/>
                  </a:lnTo>
                  <a:lnTo>
                    <a:pt x="669" y="504"/>
                  </a:lnTo>
                  <a:lnTo>
                    <a:pt x="658" y="524"/>
                  </a:lnTo>
                  <a:lnTo>
                    <a:pt x="648" y="524"/>
                  </a:lnTo>
                  <a:lnTo>
                    <a:pt x="648" y="504"/>
                  </a:lnTo>
                  <a:lnTo>
                    <a:pt x="648" y="492"/>
                  </a:lnTo>
                  <a:lnTo>
                    <a:pt x="648" y="481"/>
                  </a:lnTo>
                  <a:lnTo>
                    <a:pt x="637" y="481"/>
                  </a:lnTo>
                  <a:lnTo>
                    <a:pt x="648" y="471"/>
                  </a:lnTo>
                  <a:lnTo>
                    <a:pt x="648" y="460"/>
                  </a:lnTo>
                  <a:lnTo>
                    <a:pt x="648" y="471"/>
                  </a:lnTo>
                  <a:lnTo>
                    <a:pt x="637" y="481"/>
                  </a:lnTo>
                  <a:lnTo>
                    <a:pt x="614" y="471"/>
                  </a:lnTo>
                  <a:lnTo>
                    <a:pt x="625" y="481"/>
                  </a:lnTo>
                  <a:lnTo>
                    <a:pt x="637" y="492"/>
                  </a:lnTo>
                  <a:lnTo>
                    <a:pt x="614" y="492"/>
                  </a:lnTo>
                  <a:lnTo>
                    <a:pt x="614" y="481"/>
                  </a:lnTo>
                  <a:lnTo>
                    <a:pt x="604" y="481"/>
                  </a:lnTo>
                  <a:lnTo>
                    <a:pt x="604" y="471"/>
                  </a:lnTo>
                  <a:lnTo>
                    <a:pt x="593" y="448"/>
                  </a:lnTo>
                  <a:lnTo>
                    <a:pt x="581" y="448"/>
                  </a:lnTo>
                  <a:lnTo>
                    <a:pt x="593" y="448"/>
                  </a:lnTo>
                  <a:lnTo>
                    <a:pt x="581" y="437"/>
                  </a:lnTo>
                  <a:lnTo>
                    <a:pt x="581" y="427"/>
                  </a:lnTo>
                  <a:lnTo>
                    <a:pt x="570" y="416"/>
                  </a:lnTo>
                  <a:lnTo>
                    <a:pt x="593" y="416"/>
                  </a:lnTo>
                  <a:lnTo>
                    <a:pt x="581" y="416"/>
                  </a:lnTo>
                  <a:lnTo>
                    <a:pt x="570" y="416"/>
                  </a:lnTo>
                  <a:lnTo>
                    <a:pt x="581" y="405"/>
                  </a:lnTo>
                  <a:lnTo>
                    <a:pt x="570" y="405"/>
                  </a:lnTo>
                  <a:lnTo>
                    <a:pt x="581" y="405"/>
                  </a:lnTo>
                  <a:lnTo>
                    <a:pt x="581" y="393"/>
                  </a:lnTo>
                  <a:lnTo>
                    <a:pt x="593" y="372"/>
                  </a:lnTo>
                  <a:lnTo>
                    <a:pt x="593" y="361"/>
                  </a:lnTo>
                  <a:lnTo>
                    <a:pt x="581" y="361"/>
                  </a:lnTo>
                  <a:lnTo>
                    <a:pt x="581" y="372"/>
                  </a:lnTo>
                  <a:lnTo>
                    <a:pt x="570" y="361"/>
                  </a:lnTo>
                  <a:lnTo>
                    <a:pt x="560" y="349"/>
                  </a:lnTo>
                  <a:lnTo>
                    <a:pt x="560" y="361"/>
                  </a:lnTo>
                  <a:lnTo>
                    <a:pt x="570" y="372"/>
                  </a:lnTo>
                  <a:lnTo>
                    <a:pt x="570" y="393"/>
                  </a:lnTo>
                  <a:lnTo>
                    <a:pt x="560" y="393"/>
                  </a:lnTo>
                  <a:lnTo>
                    <a:pt x="549" y="372"/>
                  </a:lnTo>
                  <a:lnTo>
                    <a:pt x="560" y="393"/>
                  </a:lnTo>
                  <a:lnTo>
                    <a:pt x="549" y="372"/>
                  </a:lnTo>
                  <a:lnTo>
                    <a:pt x="549" y="340"/>
                  </a:lnTo>
                  <a:lnTo>
                    <a:pt x="549" y="306"/>
                  </a:lnTo>
                  <a:lnTo>
                    <a:pt x="549" y="273"/>
                  </a:lnTo>
                  <a:lnTo>
                    <a:pt x="549" y="252"/>
                  </a:lnTo>
                  <a:lnTo>
                    <a:pt x="537" y="230"/>
                  </a:lnTo>
                  <a:lnTo>
                    <a:pt x="526" y="218"/>
                  </a:lnTo>
                  <a:lnTo>
                    <a:pt x="505" y="218"/>
                  </a:lnTo>
                  <a:lnTo>
                    <a:pt x="494" y="209"/>
                  </a:lnTo>
                  <a:lnTo>
                    <a:pt x="494" y="197"/>
                  </a:lnTo>
                  <a:lnTo>
                    <a:pt x="482" y="197"/>
                  </a:lnTo>
                  <a:lnTo>
                    <a:pt x="482" y="186"/>
                  </a:lnTo>
                  <a:lnTo>
                    <a:pt x="461" y="174"/>
                  </a:lnTo>
                  <a:lnTo>
                    <a:pt x="461" y="165"/>
                  </a:lnTo>
                  <a:lnTo>
                    <a:pt x="438" y="154"/>
                  </a:lnTo>
                  <a:lnTo>
                    <a:pt x="429" y="131"/>
                  </a:lnTo>
                  <a:lnTo>
                    <a:pt x="394" y="121"/>
                  </a:lnTo>
                  <a:lnTo>
                    <a:pt x="385" y="121"/>
                  </a:lnTo>
                  <a:lnTo>
                    <a:pt x="373" y="121"/>
                  </a:lnTo>
                  <a:lnTo>
                    <a:pt x="362" y="121"/>
                  </a:lnTo>
                  <a:lnTo>
                    <a:pt x="351" y="121"/>
                  </a:lnTo>
                  <a:lnTo>
                    <a:pt x="351" y="131"/>
                  </a:lnTo>
                  <a:lnTo>
                    <a:pt x="341" y="131"/>
                  </a:lnTo>
                  <a:lnTo>
                    <a:pt x="341" y="142"/>
                  </a:lnTo>
                  <a:lnTo>
                    <a:pt x="351" y="142"/>
                  </a:lnTo>
                  <a:lnTo>
                    <a:pt x="341" y="142"/>
                  </a:lnTo>
                  <a:lnTo>
                    <a:pt x="307" y="165"/>
                  </a:lnTo>
                  <a:lnTo>
                    <a:pt x="297" y="165"/>
                  </a:lnTo>
                  <a:lnTo>
                    <a:pt x="286" y="174"/>
                  </a:lnTo>
                  <a:lnTo>
                    <a:pt x="263" y="174"/>
                  </a:lnTo>
                  <a:lnTo>
                    <a:pt x="253" y="174"/>
                  </a:lnTo>
                  <a:lnTo>
                    <a:pt x="253" y="165"/>
                  </a:lnTo>
                  <a:lnTo>
                    <a:pt x="242" y="154"/>
                  </a:lnTo>
                  <a:lnTo>
                    <a:pt x="219" y="131"/>
                  </a:lnTo>
                  <a:lnTo>
                    <a:pt x="230" y="142"/>
                  </a:lnTo>
                  <a:lnTo>
                    <a:pt x="242" y="142"/>
                  </a:lnTo>
                  <a:lnTo>
                    <a:pt x="242" y="131"/>
                  </a:lnTo>
                  <a:lnTo>
                    <a:pt x="230" y="142"/>
                  </a:lnTo>
                  <a:lnTo>
                    <a:pt x="230" y="131"/>
                  </a:lnTo>
                  <a:lnTo>
                    <a:pt x="209" y="121"/>
                  </a:lnTo>
                  <a:lnTo>
                    <a:pt x="209" y="110"/>
                  </a:lnTo>
                  <a:lnTo>
                    <a:pt x="219" y="110"/>
                  </a:lnTo>
                  <a:lnTo>
                    <a:pt x="209" y="110"/>
                  </a:lnTo>
                  <a:lnTo>
                    <a:pt x="198" y="110"/>
                  </a:lnTo>
                  <a:lnTo>
                    <a:pt x="186" y="110"/>
                  </a:lnTo>
                  <a:lnTo>
                    <a:pt x="198" y="121"/>
                  </a:lnTo>
                  <a:lnTo>
                    <a:pt x="209" y="131"/>
                  </a:lnTo>
                  <a:lnTo>
                    <a:pt x="175" y="121"/>
                  </a:lnTo>
                  <a:lnTo>
                    <a:pt x="131" y="110"/>
                  </a:lnTo>
                  <a:lnTo>
                    <a:pt x="122" y="98"/>
                  </a:lnTo>
                  <a:lnTo>
                    <a:pt x="131" y="98"/>
                  </a:lnTo>
                  <a:lnTo>
                    <a:pt x="154" y="98"/>
                  </a:lnTo>
                  <a:lnTo>
                    <a:pt x="143" y="98"/>
                  </a:lnTo>
                  <a:lnTo>
                    <a:pt x="165" y="98"/>
                  </a:lnTo>
                  <a:lnTo>
                    <a:pt x="154" y="87"/>
                  </a:lnTo>
                  <a:lnTo>
                    <a:pt x="131" y="98"/>
                  </a:lnTo>
                  <a:lnTo>
                    <a:pt x="122" y="87"/>
                  </a:lnTo>
                  <a:lnTo>
                    <a:pt x="110" y="98"/>
                  </a:lnTo>
                  <a:lnTo>
                    <a:pt x="99" y="98"/>
                  </a:lnTo>
                  <a:lnTo>
                    <a:pt x="87" y="110"/>
                  </a:lnTo>
                  <a:lnTo>
                    <a:pt x="66" y="110"/>
                  </a:lnTo>
                  <a:lnTo>
                    <a:pt x="43" y="121"/>
                  </a:lnTo>
                  <a:lnTo>
                    <a:pt x="78" y="98"/>
                  </a:lnTo>
                  <a:lnTo>
                    <a:pt x="66" y="98"/>
                  </a:lnTo>
                  <a:lnTo>
                    <a:pt x="66" y="87"/>
                  </a:lnTo>
                  <a:lnTo>
                    <a:pt x="55" y="98"/>
                  </a:lnTo>
                  <a:lnTo>
                    <a:pt x="55" y="87"/>
                  </a:lnTo>
                  <a:lnTo>
                    <a:pt x="43" y="87"/>
                  </a:lnTo>
                  <a:lnTo>
                    <a:pt x="55" y="98"/>
                  </a:lnTo>
                  <a:lnTo>
                    <a:pt x="43" y="121"/>
                  </a:lnTo>
                  <a:lnTo>
                    <a:pt x="22" y="121"/>
                  </a:lnTo>
                  <a:lnTo>
                    <a:pt x="22" y="110"/>
                  </a:lnTo>
                  <a:lnTo>
                    <a:pt x="34" y="110"/>
                  </a:lnTo>
                  <a:lnTo>
                    <a:pt x="22" y="98"/>
                  </a:lnTo>
                  <a:lnTo>
                    <a:pt x="22" y="87"/>
                  </a:lnTo>
                  <a:lnTo>
                    <a:pt x="22" y="77"/>
                  </a:lnTo>
                  <a:lnTo>
                    <a:pt x="11" y="66"/>
                  </a:lnTo>
                  <a:lnTo>
                    <a:pt x="0" y="55"/>
                  </a:lnTo>
                  <a:lnTo>
                    <a:pt x="0" y="43"/>
                  </a:lnTo>
                  <a:lnTo>
                    <a:pt x="43" y="34"/>
                  </a:lnTo>
                  <a:lnTo>
                    <a:pt x="87" y="34"/>
                  </a:lnTo>
                  <a:lnTo>
                    <a:pt x="99" y="34"/>
                  </a:lnTo>
                  <a:lnTo>
                    <a:pt x="131" y="34"/>
                  </a:lnTo>
                  <a:lnTo>
                    <a:pt x="154" y="34"/>
                  </a:lnTo>
                  <a:lnTo>
                    <a:pt x="165" y="34"/>
                  </a:lnTo>
                  <a:lnTo>
                    <a:pt x="219" y="22"/>
                  </a:lnTo>
                  <a:lnTo>
                    <a:pt x="274" y="22"/>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64" name="Freeform 63"/>
            <p:cNvSpPr>
              <a:spLocks/>
            </p:cNvSpPr>
            <p:nvPr/>
          </p:nvSpPr>
          <p:spPr bwMode="auto">
            <a:xfrm>
              <a:off x="516" y="737"/>
              <a:ext cx="671" cy="482"/>
            </a:xfrm>
            <a:custGeom>
              <a:avLst/>
              <a:gdLst/>
              <a:ahLst/>
              <a:cxnLst>
                <a:cxn ang="0">
                  <a:pos x="43" y="317"/>
                </a:cxn>
                <a:cxn ang="0">
                  <a:pos x="11" y="294"/>
                </a:cxn>
                <a:cxn ang="0">
                  <a:pos x="22" y="262"/>
                </a:cxn>
                <a:cxn ang="0">
                  <a:pos x="22" y="273"/>
                </a:cxn>
                <a:cxn ang="0">
                  <a:pos x="34" y="250"/>
                </a:cxn>
                <a:cxn ang="0">
                  <a:pos x="22" y="250"/>
                </a:cxn>
                <a:cxn ang="0">
                  <a:pos x="22" y="230"/>
                </a:cxn>
                <a:cxn ang="0">
                  <a:pos x="34" y="218"/>
                </a:cxn>
                <a:cxn ang="0">
                  <a:pos x="22" y="186"/>
                </a:cxn>
                <a:cxn ang="0">
                  <a:pos x="22" y="142"/>
                </a:cxn>
                <a:cxn ang="0">
                  <a:pos x="11" y="98"/>
                </a:cxn>
                <a:cxn ang="0">
                  <a:pos x="22" y="32"/>
                </a:cxn>
                <a:cxn ang="0">
                  <a:pos x="122" y="87"/>
                </a:cxn>
                <a:cxn ang="0">
                  <a:pos x="175" y="98"/>
                </a:cxn>
                <a:cxn ang="0">
                  <a:pos x="175" y="142"/>
                </a:cxn>
                <a:cxn ang="0">
                  <a:pos x="154" y="153"/>
                </a:cxn>
                <a:cxn ang="0">
                  <a:pos x="122" y="186"/>
                </a:cxn>
                <a:cxn ang="0">
                  <a:pos x="131" y="174"/>
                </a:cxn>
                <a:cxn ang="0">
                  <a:pos x="166" y="153"/>
                </a:cxn>
                <a:cxn ang="0">
                  <a:pos x="187" y="153"/>
                </a:cxn>
                <a:cxn ang="0">
                  <a:pos x="175" y="186"/>
                </a:cxn>
                <a:cxn ang="0">
                  <a:pos x="166" y="218"/>
                </a:cxn>
                <a:cxn ang="0">
                  <a:pos x="166" y="197"/>
                </a:cxn>
                <a:cxn ang="0">
                  <a:pos x="154" y="218"/>
                </a:cxn>
                <a:cxn ang="0">
                  <a:pos x="154" y="197"/>
                </a:cxn>
                <a:cxn ang="0">
                  <a:pos x="122" y="207"/>
                </a:cxn>
                <a:cxn ang="0">
                  <a:pos x="143" y="230"/>
                </a:cxn>
                <a:cxn ang="0">
                  <a:pos x="175" y="218"/>
                </a:cxn>
                <a:cxn ang="0">
                  <a:pos x="187" y="186"/>
                </a:cxn>
                <a:cxn ang="0">
                  <a:pos x="198" y="153"/>
                </a:cxn>
                <a:cxn ang="0">
                  <a:pos x="209" y="110"/>
                </a:cxn>
                <a:cxn ang="0">
                  <a:pos x="209" y="119"/>
                </a:cxn>
                <a:cxn ang="0">
                  <a:pos x="209" y="98"/>
                </a:cxn>
                <a:cxn ang="0">
                  <a:pos x="209" y="64"/>
                </a:cxn>
                <a:cxn ang="0">
                  <a:pos x="219" y="43"/>
                </a:cxn>
                <a:cxn ang="0">
                  <a:pos x="209" y="11"/>
                </a:cxn>
                <a:cxn ang="0">
                  <a:pos x="362" y="43"/>
                </a:cxn>
                <a:cxn ang="0">
                  <a:pos x="637" y="110"/>
                </a:cxn>
                <a:cxn ang="0">
                  <a:pos x="649" y="230"/>
                </a:cxn>
                <a:cxn ang="0">
                  <a:pos x="626" y="328"/>
                </a:cxn>
                <a:cxn ang="0">
                  <a:pos x="605" y="425"/>
                </a:cxn>
                <a:cxn ang="0">
                  <a:pos x="605" y="460"/>
                </a:cxn>
                <a:cxn ang="0">
                  <a:pos x="561" y="469"/>
                </a:cxn>
                <a:cxn ang="0">
                  <a:pos x="429" y="448"/>
                </a:cxn>
                <a:cxn ang="0">
                  <a:pos x="395" y="448"/>
                </a:cxn>
                <a:cxn ang="0">
                  <a:pos x="362" y="448"/>
                </a:cxn>
                <a:cxn ang="0">
                  <a:pos x="330" y="448"/>
                </a:cxn>
                <a:cxn ang="0">
                  <a:pos x="297" y="448"/>
                </a:cxn>
                <a:cxn ang="0">
                  <a:pos x="274" y="448"/>
                </a:cxn>
                <a:cxn ang="0">
                  <a:pos x="230" y="448"/>
                </a:cxn>
                <a:cxn ang="0">
                  <a:pos x="219" y="425"/>
                </a:cxn>
                <a:cxn ang="0">
                  <a:pos x="187" y="425"/>
                </a:cxn>
                <a:cxn ang="0">
                  <a:pos x="154" y="425"/>
                </a:cxn>
                <a:cxn ang="0">
                  <a:pos x="110" y="416"/>
                </a:cxn>
                <a:cxn ang="0">
                  <a:pos x="99" y="393"/>
                </a:cxn>
                <a:cxn ang="0">
                  <a:pos x="99" y="361"/>
                </a:cxn>
                <a:cxn ang="0">
                  <a:pos x="87" y="338"/>
                </a:cxn>
                <a:cxn ang="0">
                  <a:pos x="66" y="338"/>
                </a:cxn>
              </a:cxnLst>
              <a:rect l="0" t="0" r="r" b="b"/>
              <a:pathLst>
                <a:path w="671" h="482">
                  <a:moveTo>
                    <a:pt x="66" y="338"/>
                  </a:moveTo>
                  <a:lnTo>
                    <a:pt x="55" y="317"/>
                  </a:lnTo>
                  <a:lnTo>
                    <a:pt x="43" y="317"/>
                  </a:lnTo>
                  <a:lnTo>
                    <a:pt x="34" y="306"/>
                  </a:lnTo>
                  <a:lnTo>
                    <a:pt x="22" y="306"/>
                  </a:lnTo>
                  <a:lnTo>
                    <a:pt x="11" y="294"/>
                  </a:lnTo>
                  <a:lnTo>
                    <a:pt x="0" y="294"/>
                  </a:lnTo>
                  <a:lnTo>
                    <a:pt x="22" y="250"/>
                  </a:lnTo>
                  <a:lnTo>
                    <a:pt x="22" y="262"/>
                  </a:lnTo>
                  <a:lnTo>
                    <a:pt x="11" y="285"/>
                  </a:lnTo>
                  <a:lnTo>
                    <a:pt x="34" y="285"/>
                  </a:lnTo>
                  <a:lnTo>
                    <a:pt x="22" y="273"/>
                  </a:lnTo>
                  <a:lnTo>
                    <a:pt x="34" y="273"/>
                  </a:lnTo>
                  <a:lnTo>
                    <a:pt x="22" y="262"/>
                  </a:lnTo>
                  <a:lnTo>
                    <a:pt x="34" y="250"/>
                  </a:lnTo>
                  <a:lnTo>
                    <a:pt x="43" y="250"/>
                  </a:lnTo>
                  <a:lnTo>
                    <a:pt x="34" y="250"/>
                  </a:lnTo>
                  <a:lnTo>
                    <a:pt x="22" y="250"/>
                  </a:lnTo>
                  <a:lnTo>
                    <a:pt x="22" y="241"/>
                  </a:lnTo>
                  <a:lnTo>
                    <a:pt x="22" y="218"/>
                  </a:lnTo>
                  <a:lnTo>
                    <a:pt x="22" y="230"/>
                  </a:lnTo>
                  <a:lnTo>
                    <a:pt x="34" y="230"/>
                  </a:lnTo>
                  <a:lnTo>
                    <a:pt x="55" y="218"/>
                  </a:lnTo>
                  <a:lnTo>
                    <a:pt x="34" y="218"/>
                  </a:lnTo>
                  <a:lnTo>
                    <a:pt x="34" y="207"/>
                  </a:lnTo>
                  <a:lnTo>
                    <a:pt x="22" y="218"/>
                  </a:lnTo>
                  <a:lnTo>
                    <a:pt x="22" y="186"/>
                  </a:lnTo>
                  <a:lnTo>
                    <a:pt x="22" y="174"/>
                  </a:lnTo>
                  <a:lnTo>
                    <a:pt x="22" y="163"/>
                  </a:lnTo>
                  <a:lnTo>
                    <a:pt x="22" y="142"/>
                  </a:lnTo>
                  <a:lnTo>
                    <a:pt x="22" y="131"/>
                  </a:lnTo>
                  <a:lnTo>
                    <a:pt x="22" y="110"/>
                  </a:lnTo>
                  <a:lnTo>
                    <a:pt x="11" y="98"/>
                  </a:lnTo>
                  <a:lnTo>
                    <a:pt x="11" y="55"/>
                  </a:lnTo>
                  <a:lnTo>
                    <a:pt x="22" y="43"/>
                  </a:lnTo>
                  <a:lnTo>
                    <a:pt x="22" y="32"/>
                  </a:lnTo>
                  <a:lnTo>
                    <a:pt x="34" y="32"/>
                  </a:lnTo>
                  <a:lnTo>
                    <a:pt x="78" y="76"/>
                  </a:lnTo>
                  <a:lnTo>
                    <a:pt x="122" y="87"/>
                  </a:lnTo>
                  <a:lnTo>
                    <a:pt x="143" y="98"/>
                  </a:lnTo>
                  <a:lnTo>
                    <a:pt x="166" y="110"/>
                  </a:lnTo>
                  <a:lnTo>
                    <a:pt x="175" y="98"/>
                  </a:lnTo>
                  <a:lnTo>
                    <a:pt x="175" y="110"/>
                  </a:lnTo>
                  <a:lnTo>
                    <a:pt x="175" y="131"/>
                  </a:lnTo>
                  <a:lnTo>
                    <a:pt x="175" y="142"/>
                  </a:lnTo>
                  <a:lnTo>
                    <a:pt x="166" y="142"/>
                  </a:lnTo>
                  <a:lnTo>
                    <a:pt x="154" y="142"/>
                  </a:lnTo>
                  <a:lnTo>
                    <a:pt x="154" y="153"/>
                  </a:lnTo>
                  <a:lnTo>
                    <a:pt x="143" y="163"/>
                  </a:lnTo>
                  <a:lnTo>
                    <a:pt x="122" y="174"/>
                  </a:lnTo>
                  <a:lnTo>
                    <a:pt x="122" y="186"/>
                  </a:lnTo>
                  <a:lnTo>
                    <a:pt x="131" y="197"/>
                  </a:lnTo>
                  <a:lnTo>
                    <a:pt x="122" y="186"/>
                  </a:lnTo>
                  <a:lnTo>
                    <a:pt x="131" y="174"/>
                  </a:lnTo>
                  <a:lnTo>
                    <a:pt x="143" y="163"/>
                  </a:lnTo>
                  <a:lnTo>
                    <a:pt x="166" y="163"/>
                  </a:lnTo>
                  <a:lnTo>
                    <a:pt x="166" y="153"/>
                  </a:lnTo>
                  <a:lnTo>
                    <a:pt x="175" y="142"/>
                  </a:lnTo>
                  <a:lnTo>
                    <a:pt x="187" y="131"/>
                  </a:lnTo>
                  <a:lnTo>
                    <a:pt x="187" y="153"/>
                  </a:lnTo>
                  <a:lnTo>
                    <a:pt x="175" y="163"/>
                  </a:lnTo>
                  <a:lnTo>
                    <a:pt x="175" y="174"/>
                  </a:lnTo>
                  <a:lnTo>
                    <a:pt x="175" y="186"/>
                  </a:lnTo>
                  <a:lnTo>
                    <a:pt x="166" y="197"/>
                  </a:lnTo>
                  <a:lnTo>
                    <a:pt x="166" y="207"/>
                  </a:lnTo>
                  <a:lnTo>
                    <a:pt x="166" y="218"/>
                  </a:lnTo>
                  <a:lnTo>
                    <a:pt x="166" y="207"/>
                  </a:lnTo>
                  <a:lnTo>
                    <a:pt x="154" y="207"/>
                  </a:lnTo>
                  <a:lnTo>
                    <a:pt x="166" y="197"/>
                  </a:lnTo>
                  <a:lnTo>
                    <a:pt x="154" y="197"/>
                  </a:lnTo>
                  <a:lnTo>
                    <a:pt x="143" y="207"/>
                  </a:lnTo>
                  <a:lnTo>
                    <a:pt x="154" y="218"/>
                  </a:lnTo>
                  <a:lnTo>
                    <a:pt x="143" y="218"/>
                  </a:lnTo>
                  <a:lnTo>
                    <a:pt x="143" y="207"/>
                  </a:lnTo>
                  <a:lnTo>
                    <a:pt x="154" y="197"/>
                  </a:lnTo>
                  <a:lnTo>
                    <a:pt x="143" y="197"/>
                  </a:lnTo>
                  <a:lnTo>
                    <a:pt x="143" y="207"/>
                  </a:lnTo>
                  <a:lnTo>
                    <a:pt x="122" y="207"/>
                  </a:lnTo>
                  <a:lnTo>
                    <a:pt x="122" y="218"/>
                  </a:lnTo>
                  <a:lnTo>
                    <a:pt x="131" y="230"/>
                  </a:lnTo>
                  <a:lnTo>
                    <a:pt x="143" y="230"/>
                  </a:lnTo>
                  <a:lnTo>
                    <a:pt x="166" y="230"/>
                  </a:lnTo>
                  <a:lnTo>
                    <a:pt x="166" y="207"/>
                  </a:lnTo>
                  <a:lnTo>
                    <a:pt x="175" y="218"/>
                  </a:lnTo>
                  <a:lnTo>
                    <a:pt x="175" y="207"/>
                  </a:lnTo>
                  <a:lnTo>
                    <a:pt x="187" y="207"/>
                  </a:lnTo>
                  <a:lnTo>
                    <a:pt x="187" y="186"/>
                  </a:lnTo>
                  <a:lnTo>
                    <a:pt x="187" y="174"/>
                  </a:lnTo>
                  <a:lnTo>
                    <a:pt x="187" y="163"/>
                  </a:lnTo>
                  <a:lnTo>
                    <a:pt x="198" y="153"/>
                  </a:lnTo>
                  <a:lnTo>
                    <a:pt x="209" y="142"/>
                  </a:lnTo>
                  <a:lnTo>
                    <a:pt x="219" y="131"/>
                  </a:lnTo>
                  <a:lnTo>
                    <a:pt x="209" y="110"/>
                  </a:lnTo>
                  <a:lnTo>
                    <a:pt x="209" y="98"/>
                  </a:lnTo>
                  <a:lnTo>
                    <a:pt x="198" y="110"/>
                  </a:lnTo>
                  <a:lnTo>
                    <a:pt x="209" y="119"/>
                  </a:lnTo>
                  <a:lnTo>
                    <a:pt x="198" y="110"/>
                  </a:lnTo>
                  <a:lnTo>
                    <a:pt x="198" y="98"/>
                  </a:lnTo>
                  <a:lnTo>
                    <a:pt x="209" y="98"/>
                  </a:lnTo>
                  <a:lnTo>
                    <a:pt x="198" y="76"/>
                  </a:lnTo>
                  <a:lnTo>
                    <a:pt x="198" y="64"/>
                  </a:lnTo>
                  <a:lnTo>
                    <a:pt x="209" y="64"/>
                  </a:lnTo>
                  <a:lnTo>
                    <a:pt x="209" y="55"/>
                  </a:lnTo>
                  <a:lnTo>
                    <a:pt x="219" y="55"/>
                  </a:lnTo>
                  <a:lnTo>
                    <a:pt x="219" y="43"/>
                  </a:lnTo>
                  <a:lnTo>
                    <a:pt x="219" y="32"/>
                  </a:lnTo>
                  <a:lnTo>
                    <a:pt x="209" y="20"/>
                  </a:lnTo>
                  <a:lnTo>
                    <a:pt x="209" y="11"/>
                  </a:lnTo>
                  <a:lnTo>
                    <a:pt x="198" y="0"/>
                  </a:lnTo>
                  <a:lnTo>
                    <a:pt x="209" y="0"/>
                  </a:lnTo>
                  <a:lnTo>
                    <a:pt x="362" y="43"/>
                  </a:lnTo>
                  <a:lnTo>
                    <a:pt x="526" y="76"/>
                  </a:lnTo>
                  <a:lnTo>
                    <a:pt x="582" y="87"/>
                  </a:lnTo>
                  <a:lnTo>
                    <a:pt x="637" y="110"/>
                  </a:lnTo>
                  <a:lnTo>
                    <a:pt x="670" y="110"/>
                  </a:lnTo>
                  <a:lnTo>
                    <a:pt x="670" y="131"/>
                  </a:lnTo>
                  <a:lnTo>
                    <a:pt x="649" y="230"/>
                  </a:lnTo>
                  <a:lnTo>
                    <a:pt x="649" y="241"/>
                  </a:lnTo>
                  <a:lnTo>
                    <a:pt x="626" y="317"/>
                  </a:lnTo>
                  <a:lnTo>
                    <a:pt x="626" y="328"/>
                  </a:lnTo>
                  <a:lnTo>
                    <a:pt x="626" y="338"/>
                  </a:lnTo>
                  <a:lnTo>
                    <a:pt x="605" y="416"/>
                  </a:lnTo>
                  <a:lnTo>
                    <a:pt x="605" y="425"/>
                  </a:lnTo>
                  <a:lnTo>
                    <a:pt x="605" y="437"/>
                  </a:lnTo>
                  <a:lnTo>
                    <a:pt x="605" y="448"/>
                  </a:lnTo>
                  <a:lnTo>
                    <a:pt x="605" y="460"/>
                  </a:lnTo>
                  <a:lnTo>
                    <a:pt x="605" y="469"/>
                  </a:lnTo>
                  <a:lnTo>
                    <a:pt x="605" y="481"/>
                  </a:lnTo>
                  <a:lnTo>
                    <a:pt x="561" y="469"/>
                  </a:lnTo>
                  <a:lnTo>
                    <a:pt x="549" y="469"/>
                  </a:lnTo>
                  <a:lnTo>
                    <a:pt x="517" y="460"/>
                  </a:lnTo>
                  <a:lnTo>
                    <a:pt x="429" y="448"/>
                  </a:lnTo>
                  <a:lnTo>
                    <a:pt x="418" y="448"/>
                  </a:lnTo>
                  <a:lnTo>
                    <a:pt x="406" y="448"/>
                  </a:lnTo>
                  <a:lnTo>
                    <a:pt x="395" y="448"/>
                  </a:lnTo>
                  <a:lnTo>
                    <a:pt x="385" y="448"/>
                  </a:lnTo>
                  <a:lnTo>
                    <a:pt x="374" y="448"/>
                  </a:lnTo>
                  <a:lnTo>
                    <a:pt x="362" y="448"/>
                  </a:lnTo>
                  <a:lnTo>
                    <a:pt x="351" y="448"/>
                  </a:lnTo>
                  <a:lnTo>
                    <a:pt x="341" y="448"/>
                  </a:lnTo>
                  <a:lnTo>
                    <a:pt x="330" y="448"/>
                  </a:lnTo>
                  <a:lnTo>
                    <a:pt x="318" y="448"/>
                  </a:lnTo>
                  <a:lnTo>
                    <a:pt x="307" y="448"/>
                  </a:lnTo>
                  <a:lnTo>
                    <a:pt x="297" y="448"/>
                  </a:lnTo>
                  <a:lnTo>
                    <a:pt x="286" y="448"/>
                  </a:lnTo>
                  <a:lnTo>
                    <a:pt x="274" y="437"/>
                  </a:lnTo>
                  <a:lnTo>
                    <a:pt x="274" y="448"/>
                  </a:lnTo>
                  <a:lnTo>
                    <a:pt x="253" y="448"/>
                  </a:lnTo>
                  <a:lnTo>
                    <a:pt x="242" y="448"/>
                  </a:lnTo>
                  <a:lnTo>
                    <a:pt x="230" y="448"/>
                  </a:lnTo>
                  <a:lnTo>
                    <a:pt x="230" y="437"/>
                  </a:lnTo>
                  <a:lnTo>
                    <a:pt x="219" y="437"/>
                  </a:lnTo>
                  <a:lnTo>
                    <a:pt x="219" y="425"/>
                  </a:lnTo>
                  <a:lnTo>
                    <a:pt x="209" y="425"/>
                  </a:lnTo>
                  <a:lnTo>
                    <a:pt x="198" y="425"/>
                  </a:lnTo>
                  <a:lnTo>
                    <a:pt x="187" y="425"/>
                  </a:lnTo>
                  <a:lnTo>
                    <a:pt x="175" y="425"/>
                  </a:lnTo>
                  <a:lnTo>
                    <a:pt x="166" y="425"/>
                  </a:lnTo>
                  <a:lnTo>
                    <a:pt x="154" y="425"/>
                  </a:lnTo>
                  <a:lnTo>
                    <a:pt x="131" y="425"/>
                  </a:lnTo>
                  <a:lnTo>
                    <a:pt x="122" y="425"/>
                  </a:lnTo>
                  <a:lnTo>
                    <a:pt x="110" y="416"/>
                  </a:lnTo>
                  <a:lnTo>
                    <a:pt x="99" y="416"/>
                  </a:lnTo>
                  <a:lnTo>
                    <a:pt x="99" y="404"/>
                  </a:lnTo>
                  <a:lnTo>
                    <a:pt x="99" y="393"/>
                  </a:lnTo>
                  <a:lnTo>
                    <a:pt x="99" y="382"/>
                  </a:lnTo>
                  <a:lnTo>
                    <a:pt x="99" y="372"/>
                  </a:lnTo>
                  <a:lnTo>
                    <a:pt x="99" y="361"/>
                  </a:lnTo>
                  <a:lnTo>
                    <a:pt x="99" y="349"/>
                  </a:lnTo>
                  <a:lnTo>
                    <a:pt x="87" y="349"/>
                  </a:lnTo>
                  <a:lnTo>
                    <a:pt x="87" y="338"/>
                  </a:lnTo>
                  <a:lnTo>
                    <a:pt x="78" y="338"/>
                  </a:lnTo>
                  <a:lnTo>
                    <a:pt x="78" y="328"/>
                  </a:lnTo>
                  <a:lnTo>
                    <a:pt x="66" y="338"/>
                  </a:lnTo>
                </a:path>
              </a:pathLst>
            </a:custGeom>
            <a:solidFill>
              <a:schemeClr val="tx2"/>
            </a:solidFill>
            <a:ln w="3175" cap="rnd" cmpd="sng">
              <a:solidFill>
                <a:schemeClr val="bg1"/>
              </a:solidFill>
              <a:prstDash val="solid"/>
              <a:round/>
              <a:headEnd type="none" w="sm" len="sm"/>
              <a:tailEnd type="none" w="sm" len="sm"/>
            </a:ln>
            <a:effectLst/>
          </p:spPr>
          <p:txBody>
            <a:bodyPr/>
            <a:lstStyle/>
            <a:p>
              <a:pPr>
                <a:defRPr/>
              </a:pPr>
              <a:endParaRPr lang="en-US"/>
            </a:p>
          </p:txBody>
        </p:sp>
        <p:grpSp>
          <p:nvGrpSpPr>
            <p:cNvPr id="65" name="Group 58"/>
            <p:cNvGrpSpPr>
              <a:grpSpLocks/>
            </p:cNvGrpSpPr>
            <p:nvPr/>
          </p:nvGrpSpPr>
          <p:grpSpPr bwMode="auto">
            <a:xfrm>
              <a:off x="144" y="3024"/>
              <a:ext cx="1152" cy="841"/>
              <a:chOff x="1189" y="1427"/>
              <a:chExt cx="2154" cy="1574"/>
            </a:xfrm>
            <a:grpFill/>
          </p:grpSpPr>
          <p:sp>
            <p:nvSpPr>
              <p:cNvPr id="75" name="Freeform 59"/>
              <p:cNvSpPr>
                <a:spLocks/>
              </p:cNvSpPr>
              <p:nvPr/>
            </p:nvSpPr>
            <p:spPr bwMode="auto">
              <a:xfrm>
                <a:off x="1836" y="1427"/>
                <a:ext cx="1507" cy="1574"/>
              </a:xfrm>
              <a:custGeom>
                <a:avLst/>
                <a:gdLst/>
                <a:ahLst/>
                <a:cxnLst>
                  <a:cxn ang="0">
                    <a:pos x="1177" y="1066"/>
                  </a:cxn>
                  <a:cxn ang="0">
                    <a:pos x="1235" y="1151"/>
                  </a:cxn>
                  <a:cxn ang="0">
                    <a:pos x="1306" y="1173"/>
                  </a:cxn>
                  <a:cxn ang="0">
                    <a:pos x="1360" y="1226"/>
                  </a:cxn>
                  <a:cxn ang="0">
                    <a:pos x="1413" y="1320"/>
                  </a:cxn>
                  <a:cxn ang="0">
                    <a:pos x="1435" y="1413"/>
                  </a:cxn>
                  <a:cxn ang="0">
                    <a:pos x="1502" y="1502"/>
                  </a:cxn>
                  <a:cxn ang="0">
                    <a:pos x="1448" y="1569"/>
                  </a:cxn>
                  <a:cxn ang="0">
                    <a:pos x="1355" y="1542"/>
                  </a:cxn>
                  <a:cxn ang="0">
                    <a:pos x="1333" y="1462"/>
                  </a:cxn>
                  <a:cxn ang="0">
                    <a:pos x="1297" y="1409"/>
                  </a:cxn>
                  <a:cxn ang="0">
                    <a:pos x="1271" y="1311"/>
                  </a:cxn>
                  <a:cxn ang="0">
                    <a:pos x="1222" y="1217"/>
                  </a:cxn>
                  <a:cxn ang="0">
                    <a:pos x="1146" y="1133"/>
                  </a:cxn>
                  <a:cxn ang="0">
                    <a:pos x="1075" y="1066"/>
                  </a:cxn>
                  <a:cxn ang="0">
                    <a:pos x="991" y="1035"/>
                  </a:cxn>
                  <a:cxn ang="0">
                    <a:pos x="920" y="937"/>
                  </a:cxn>
                  <a:cxn ang="0">
                    <a:pos x="848" y="977"/>
                  </a:cxn>
                  <a:cxn ang="0">
                    <a:pos x="760" y="995"/>
                  </a:cxn>
                  <a:cxn ang="0">
                    <a:pos x="675" y="986"/>
                  </a:cxn>
                  <a:cxn ang="0">
                    <a:pos x="737" y="911"/>
                  </a:cxn>
                  <a:cxn ang="0">
                    <a:pos x="733" y="866"/>
                  </a:cxn>
                  <a:cxn ang="0">
                    <a:pos x="640" y="933"/>
                  </a:cxn>
                  <a:cxn ang="0">
                    <a:pos x="595" y="1000"/>
                  </a:cxn>
                  <a:cxn ang="0">
                    <a:pos x="506" y="1035"/>
                  </a:cxn>
                  <a:cxn ang="0">
                    <a:pos x="404" y="1080"/>
                  </a:cxn>
                  <a:cxn ang="0">
                    <a:pos x="311" y="1102"/>
                  </a:cxn>
                  <a:cxn ang="0">
                    <a:pos x="208" y="1084"/>
                  </a:cxn>
                  <a:cxn ang="0">
                    <a:pos x="111" y="1089"/>
                  </a:cxn>
                  <a:cxn ang="0">
                    <a:pos x="13" y="1080"/>
                  </a:cxn>
                  <a:cxn ang="0">
                    <a:pos x="84" y="1053"/>
                  </a:cxn>
                  <a:cxn ang="0">
                    <a:pos x="191" y="1044"/>
                  </a:cxn>
                  <a:cxn ang="0">
                    <a:pos x="284" y="1040"/>
                  </a:cxn>
                  <a:cxn ang="0">
                    <a:pos x="382" y="1017"/>
                  </a:cxn>
                  <a:cxn ang="0">
                    <a:pos x="448" y="951"/>
                  </a:cxn>
                  <a:cxn ang="0">
                    <a:pos x="382" y="920"/>
                  </a:cxn>
                  <a:cxn ang="0">
                    <a:pos x="333" y="866"/>
                  </a:cxn>
                  <a:cxn ang="0">
                    <a:pos x="293" y="840"/>
                  </a:cxn>
                  <a:cxn ang="0">
                    <a:pos x="311" y="746"/>
                  </a:cxn>
                  <a:cxn ang="0">
                    <a:pos x="244" y="684"/>
                  </a:cxn>
                  <a:cxn ang="0">
                    <a:pos x="257" y="600"/>
                  </a:cxn>
                  <a:cxn ang="0">
                    <a:pos x="306" y="533"/>
                  </a:cxn>
                  <a:cxn ang="0">
                    <a:pos x="391" y="489"/>
                  </a:cxn>
                  <a:cxn ang="0">
                    <a:pos x="484" y="511"/>
                  </a:cxn>
                  <a:cxn ang="0">
                    <a:pos x="524" y="462"/>
                  </a:cxn>
                  <a:cxn ang="0">
                    <a:pos x="493" y="426"/>
                  </a:cxn>
                  <a:cxn ang="0">
                    <a:pos x="413" y="382"/>
                  </a:cxn>
                  <a:cxn ang="0">
                    <a:pos x="395" y="293"/>
                  </a:cxn>
                  <a:cxn ang="0">
                    <a:pos x="422" y="235"/>
                  </a:cxn>
                  <a:cxn ang="0">
                    <a:pos x="515" y="231"/>
                  </a:cxn>
                  <a:cxn ang="0">
                    <a:pos x="582" y="182"/>
                  </a:cxn>
                  <a:cxn ang="0">
                    <a:pos x="555" y="89"/>
                  </a:cxn>
                  <a:cxn ang="0">
                    <a:pos x="613" y="57"/>
                  </a:cxn>
                  <a:cxn ang="0">
                    <a:pos x="706" y="57"/>
                  </a:cxn>
                  <a:cxn ang="0">
                    <a:pos x="791" y="13"/>
                  </a:cxn>
                  <a:cxn ang="0">
                    <a:pos x="888" y="13"/>
                  </a:cxn>
                  <a:cxn ang="0">
                    <a:pos x="977" y="35"/>
                  </a:cxn>
                  <a:cxn ang="0">
                    <a:pos x="1040" y="120"/>
                  </a:cxn>
                  <a:cxn ang="0">
                    <a:pos x="1133" y="191"/>
                  </a:cxn>
                  <a:cxn ang="0">
                    <a:pos x="1222" y="240"/>
                  </a:cxn>
                  <a:cxn ang="0">
                    <a:pos x="1288" y="293"/>
                  </a:cxn>
                </a:cxnLst>
                <a:rect l="0" t="0" r="r" b="b"/>
                <a:pathLst>
                  <a:path w="1507" h="1574">
                    <a:moveTo>
                      <a:pt x="1315" y="306"/>
                    </a:moveTo>
                    <a:lnTo>
                      <a:pt x="1120" y="1057"/>
                    </a:lnTo>
                    <a:lnTo>
                      <a:pt x="1124" y="1057"/>
                    </a:lnTo>
                    <a:lnTo>
                      <a:pt x="1137" y="1057"/>
                    </a:lnTo>
                    <a:lnTo>
                      <a:pt x="1151" y="1062"/>
                    </a:lnTo>
                    <a:lnTo>
                      <a:pt x="1164" y="1066"/>
                    </a:lnTo>
                    <a:lnTo>
                      <a:pt x="1177" y="1066"/>
                    </a:lnTo>
                    <a:lnTo>
                      <a:pt x="1195" y="1071"/>
                    </a:lnTo>
                    <a:lnTo>
                      <a:pt x="1208" y="1084"/>
                    </a:lnTo>
                    <a:lnTo>
                      <a:pt x="1213" y="1097"/>
                    </a:lnTo>
                    <a:lnTo>
                      <a:pt x="1213" y="1111"/>
                    </a:lnTo>
                    <a:lnTo>
                      <a:pt x="1222" y="1124"/>
                    </a:lnTo>
                    <a:lnTo>
                      <a:pt x="1231" y="1137"/>
                    </a:lnTo>
                    <a:lnTo>
                      <a:pt x="1235" y="1151"/>
                    </a:lnTo>
                    <a:lnTo>
                      <a:pt x="1235" y="1164"/>
                    </a:lnTo>
                    <a:lnTo>
                      <a:pt x="1244" y="1177"/>
                    </a:lnTo>
                    <a:lnTo>
                      <a:pt x="1253" y="1191"/>
                    </a:lnTo>
                    <a:lnTo>
                      <a:pt x="1266" y="1191"/>
                    </a:lnTo>
                    <a:lnTo>
                      <a:pt x="1284" y="1186"/>
                    </a:lnTo>
                    <a:lnTo>
                      <a:pt x="1297" y="1186"/>
                    </a:lnTo>
                    <a:lnTo>
                      <a:pt x="1306" y="1173"/>
                    </a:lnTo>
                    <a:lnTo>
                      <a:pt x="1320" y="1169"/>
                    </a:lnTo>
                    <a:lnTo>
                      <a:pt x="1337" y="1160"/>
                    </a:lnTo>
                    <a:lnTo>
                      <a:pt x="1342" y="1173"/>
                    </a:lnTo>
                    <a:lnTo>
                      <a:pt x="1346" y="1186"/>
                    </a:lnTo>
                    <a:lnTo>
                      <a:pt x="1355" y="1200"/>
                    </a:lnTo>
                    <a:lnTo>
                      <a:pt x="1360" y="1213"/>
                    </a:lnTo>
                    <a:lnTo>
                      <a:pt x="1360" y="1226"/>
                    </a:lnTo>
                    <a:lnTo>
                      <a:pt x="1368" y="1240"/>
                    </a:lnTo>
                    <a:lnTo>
                      <a:pt x="1373" y="1253"/>
                    </a:lnTo>
                    <a:lnTo>
                      <a:pt x="1382" y="1266"/>
                    </a:lnTo>
                    <a:lnTo>
                      <a:pt x="1386" y="1280"/>
                    </a:lnTo>
                    <a:lnTo>
                      <a:pt x="1395" y="1293"/>
                    </a:lnTo>
                    <a:lnTo>
                      <a:pt x="1408" y="1306"/>
                    </a:lnTo>
                    <a:lnTo>
                      <a:pt x="1413" y="1320"/>
                    </a:lnTo>
                    <a:lnTo>
                      <a:pt x="1422" y="1333"/>
                    </a:lnTo>
                    <a:lnTo>
                      <a:pt x="1426" y="1346"/>
                    </a:lnTo>
                    <a:lnTo>
                      <a:pt x="1426" y="1360"/>
                    </a:lnTo>
                    <a:lnTo>
                      <a:pt x="1431" y="1373"/>
                    </a:lnTo>
                    <a:lnTo>
                      <a:pt x="1431" y="1386"/>
                    </a:lnTo>
                    <a:lnTo>
                      <a:pt x="1431" y="1400"/>
                    </a:lnTo>
                    <a:lnTo>
                      <a:pt x="1435" y="1413"/>
                    </a:lnTo>
                    <a:lnTo>
                      <a:pt x="1448" y="1431"/>
                    </a:lnTo>
                    <a:lnTo>
                      <a:pt x="1462" y="1440"/>
                    </a:lnTo>
                    <a:lnTo>
                      <a:pt x="1475" y="1453"/>
                    </a:lnTo>
                    <a:lnTo>
                      <a:pt x="1493" y="1462"/>
                    </a:lnTo>
                    <a:lnTo>
                      <a:pt x="1506" y="1475"/>
                    </a:lnTo>
                    <a:lnTo>
                      <a:pt x="1506" y="1489"/>
                    </a:lnTo>
                    <a:lnTo>
                      <a:pt x="1502" y="1502"/>
                    </a:lnTo>
                    <a:lnTo>
                      <a:pt x="1502" y="1515"/>
                    </a:lnTo>
                    <a:lnTo>
                      <a:pt x="1502" y="1529"/>
                    </a:lnTo>
                    <a:lnTo>
                      <a:pt x="1497" y="1542"/>
                    </a:lnTo>
                    <a:lnTo>
                      <a:pt x="1488" y="1555"/>
                    </a:lnTo>
                    <a:lnTo>
                      <a:pt x="1475" y="1569"/>
                    </a:lnTo>
                    <a:lnTo>
                      <a:pt x="1462" y="1573"/>
                    </a:lnTo>
                    <a:lnTo>
                      <a:pt x="1448" y="1569"/>
                    </a:lnTo>
                    <a:lnTo>
                      <a:pt x="1435" y="1555"/>
                    </a:lnTo>
                    <a:lnTo>
                      <a:pt x="1422" y="1555"/>
                    </a:lnTo>
                    <a:lnTo>
                      <a:pt x="1404" y="1560"/>
                    </a:lnTo>
                    <a:lnTo>
                      <a:pt x="1391" y="1569"/>
                    </a:lnTo>
                    <a:lnTo>
                      <a:pt x="1368" y="1569"/>
                    </a:lnTo>
                    <a:lnTo>
                      <a:pt x="1360" y="1555"/>
                    </a:lnTo>
                    <a:lnTo>
                      <a:pt x="1355" y="1542"/>
                    </a:lnTo>
                    <a:lnTo>
                      <a:pt x="1351" y="1529"/>
                    </a:lnTo>
                    <a:lnTo>
                      <a:pt x="1337" y="1520"/>
                    </a:lnTo>
                    <a:lnTo>
                      <a:pt x="1328" y="1506"/>
                    </a:lnTo>
                    <a:lnTo>
                      <a:pt x="1342" y="1502"/>
                    </a:lnTo>
                    <a:lnTo>
                      <a:pt x="1342" y="1489"/>
                    </a:lnTo>
                    <a:lnTo>
                      <a:pt x="1337" y="1475"/>
                    </a:lnTo>
                    <a:lnTo>
                      <a:pt x="1333" y="1462"/>
                    </a:lnTo>
                    <a:lnTo>
                      <a:pt x="1328" y="1449"/>
                    </a:lnTo>
                    <a:lnTo>
                      <a:pt x="1324" y="1435"/>
                    </a:lnTo>
                    <a:lnTo>
                      <a:pt x="1333" y="1422"/>
                    </a:lnTo>
                    <a:lnTo>
                      <a:pt x="1320" y="1422"/>
                    </a:lnTo>
                    <a:lnTo>
                      <a:pt x="1315" y="1435"/>
                    </a:lnTo>
                    <a:lnTo>
                      <a:pt x="1306" y="1422"/>
                    </a:lnTo>
                    <a:lnTo>
                      <a:pt x="1297" y="1409"/>
                    </a:lnTo>
                    <a:lnTo>
                      <a:pt x="1293" y="1395"/>
                    </a:lnTo>
                    <a:lnTo>
                      <a:pt x="1280" y="1377"/>
                    </a:lnTo>
                    <a:lnTo>
                      <a:pt x="1275" y="1364"/>
                    </a:lnTo>
                    <a:lnTo>
                      <a:pt x="1275" y="1351"/>
                    </a:lnTo>
                    <a:lnTo>
                      <a:pt x="1271" y="1337"/>
                    </a:lnTo>
                    <a:lnTo>
                      <a:pt x="1271" y="1324"/>
                    </a:lnTo>
                    <a:lnTo>
                      <a:pt x="1271" y="1311"/>
                    </a:lnTo>
                    <a:lnTo>
                      <a:pt x="1262" y="1297"/>
                    </a:lnTo>
                    <a:lnTo>
                      <a:pt x="1257" y="1284"/>
                    </a:lnTo>
                    <a:lnTo>
                      <a:pt x="1257" y="1271"/>
                    </a:lnTo>
                    <a:lnTo>
                      <a:pt x="1253" y="1257"/>
                    </a:lnTo>
                    <a:lnTo>
                      <a:pt x="1244" y="1244"/>
                    </a:lnTo>
                    <a:lnTo>
                      <a:pt x="1231" y="1231"/>
                    </a:lnTo>
                    <a:lnTo>
                      <a:pt x="1222" y="1217"/>
                    </a:lnTo>
                    <a:lnTo>
                      <a:pt x="1213" y="1204"/>
                    </a:lnTo>
                    <a:lnTo>
                      <a:pt x="1204" y="1191"/>
                    </a:lnTo>
                    <a:lnTo>
                      <a:pt x="1191" y="1182"/>
                    </a:lnTo>
                    <a:lnTo>
                      <a:pt x="1173" y="1169"/>
                    </a:lnTo>
                    <a:lnTo>
                      <a:pt x="1177" y="1155"/>
                    </a:lnTo>
                    <a:lnTo>
                      <a:pt x="1164" y="1146"/>
                    </a:lnTo>
                    <a:lnTo>
                      <a:pt x="1146" y="1133"/>
                    </a:lnTo>
                    <a:lnTo>
                      <a:pt x="1151" y="1120"/>
                    </a:lnTo>
                    <a:lnTo>
                      <a:pt x="1146" y="1106"/>
                    </a:lnTo>
                    <a:lnTo>
                      <a:pt x="1133" y="1106"/>
                    </a:lnTo>
                    <a:lnTo>
                      <a:pt x="1115" y="1102"/>
                    </a:lnTo>
                    <a:lnTo>
                      <a:pt x="1102" y="1097"/>
                    </a:lnTo>
                    <a:lnTo>
                      <a:pt x="1088" y="1080"/>
                    </a:lnTo>
                    <a:lnTo>
                      <a:pt x="1075" y="1066"/>
                    </a:lnTo>
                    <a:lnTo>
                      <a:pt x="1062" y="1062"/>
                    </a:lnTo>
                    <a:lnTo>
                      <a:pt x="1044" y="1057"/>
                    </a:lnTo>
                    <a:lnTo>
                      <a:pt x="1031" y="1053"/>
                    </a:lnTo>
                    <a:lnTo>
                      <a:pt x="1017" y="1049"/>
                    </a:lnTo>
                    <a:lnTo>
                      <a:pt x="1004" y="1049"/>
                    </a:lnTo>
                    <a:lnTo>
                      <a:pt x="991" y="1049"/>
                    </a:lnTo>
                    <a:lnTo>
                      <a:pt x="991" y="1035"/>
                    </a:lnTo>
                    <a:lnTo>
                      <a:pt x="986" y="1022"/>
                    </a:lnTo>
                    <a:lnTo>
                      <a:pt x="973" y="1009"/>
                    </a:lnTo>
                    <a:lnTo>
                      <a:pt x="968" y="995"/>
                    </a:lnTo>
                    <a:lnTo>
                      <a:pt x="955" y="982"/>
                    </a:lnTo>
                    <a:lnTo>
                      <a:pt x="942" y="969"/>
                    </a:lnTo>
                    <a:lnTo>
                      <a:pt x="928" y="951"/>
                    </a:lnTo>
                    <a:lnTo>
                      <a:pt x="920" y="937"/>
                    </a:lnTo>
                    <a:lnTo>
                      <a:pt x="906" y="937"/>
                    </a:lnTo>
                    <a:lnTo>
                      <a:pt x="893" y="929"/>
                    </a:lnTo>
                    <a:lnTo>
                      <a:pt x="880" y="929"/>
                    </a:lnTo>
                    <a:lnTo>
                      <a:pt x="866" y="937"/>
                    </a:lnTo>
                    <a:lnTo>
                      <a:pt x="857" y="951"/>
                    </a:lnTo>
                    <a:lnTo>
                      <a:pt x="853" y="964"/>
                    </a:lnTo>
                    <a:lnTo>
                      <a:pt x="848" y="977"/>
                    </a:lnTo>
                    <a:lnTo>
                      <a:pt x="840" y="991"/>
                    </a:lnTo>
                    <a:lnTo>
                      <a:pt x="826" y="991"/>
                    </a:lnTo>
                    <a:lnTo>
                      <a:pt x="813" y="982"/>
                    </a:lnTo>
                    <a:lnTo>
                      <a:pt x="800" y="982"/>
                    </a:lnTo>
                    <a:lnTo>
                      <a:pt x="786" y="982"/>
                    </a:lnTo>
                    <a:lnTo>
                      <a:pt x="773" y="986"/>
                    </a:lnTo>
                    <a:lnTo>
                      <a:pt x="760" y="995"/>
                    </a:lnTo>
                    <a:lnTo>
                      <a:pt x="746" y="1000"/>
                    </a:lnTo>
                    <a:lnTo>
                      <a:pt x="737" y="1013"/>
                    </a:lnTo>
                    <a:lnTo>
                      <a:pt x="724" y="1017"/>
                    </a:lnTo>
                    <a:lnTo>
                      <a:pt x="711" y="1004"/>
                    </a:lnTo>
                    <a:lnTo>
                      <a:pt x="697" y="1004"/>
                    </a:lnTo>
                    <a:lnTo>
                      <a:pt x="684" y="1000"/>
                    </a:lnTo>
                    <a:lnTo>
                      <a:pt x="675" y="986"/>
                    </a:lnTo>
                    <a:lnTo>
                      <a:pt x="688" y="977"/>
                    </a:lnTo>
                    <a:lnTo>
                      <a:pt x="693" y="964"/>
                    </a:lnTo>
                    <a:lnTo>
                      <a:pt x="697" y="951"/>
                    </a:lnTo>
                    <a:lnTo>
                      <a:pt x="711" y="946"/>
                    </a:lnTo>
                    <a:lnTo>
                      <a:pt x="720" y="933"/>
                    </a:lnTo>
                    <a:lnTo>
                      <a:pt x="733" y="924"/>
                    </a:lnTo>
                    <a:lnTo>
                      <a:pt x="737" y="911"/>
                    </a:lnTo>
                    <a:lnTo>
                      <a:pt x="751" y="902"/>
                    </a:lnTo>
                    <a:lnTo>
                      <a:pt x="764" y="902"/>
                    </a:lnTo>
                    <a:lnTo>
                      <a:pt x="773" y="889"/>
                    </a:lnTo>
                    <a:lnTo>
                      <a:pt x="773" y="875"/>
                    </a:lnTo>
                    <a:lnTo>
                      <a:pt x="760" y="866"/>
                    </a:lnTo>
                    <a:lnTo>
                      <a:pt x="746" y="862"/>
                    </a:lnTo>
                    <a:lnTo>
                      <a:pt x="733" y="866"/>
                    </a:lnTo>
                    <a:lnTo>
                      <a:pt x="720" y="875"/>
                    </a:lnTo>
                    <a:lnTo>
                      <a:pt x="706" y="880"/>
                    </a:lnTo>
                    <a:lnTo>
                      <a:pt x="693" y="889"/>
                    </a:lnTo>
                    <a:lnTo>
                      <a:pt x="680" y="897"/>
                    </a:lnTo>
                    <a:lnTo>
                      <a:pt x="666" y="906"/>
                    </a:lnTo>
                    <a:lnTo>
                      <a:pt x="653" y="920"/>
                    </a:lnTo>
                    <a:lnTo>
                      <a:pt x="640" y="933"/>
                    </a:lnTo>
                    <a:lnTo>
                      <a:pt x="626" y="942"/>
                    </a:lnTo>
                    <a:lnTo>
                      <a:pt x="613" y="946"/>
                    </a:lnTo>
                    <a:lnTo>
                      <a:pt x="600" y="960"/>
                    </a:lnTo>
                    <a:lnTo>
                      <a:pt x="586" y="969"/>
                    </a:lnTo>
                    <a:lnTo>
                      <a:pt x="582" y="982"/>
                    </a:lnTo>
                    <a:lnTo>
                      <a:pt x="595" y="986"/>
                    </a:lnTo>
                    <a:lnTo>
                      <a:pt x="595" y="1000"/>
                    </a:lnTo>
                    <a:lnTo>
                      <a:pt x="582" y="1004"/>
                    </a:lnTo>
                    <a:lnTo>
                      <a:pt x="568" y="1009"/>
                    </a:lnTo>
                    <a:lnTo>
                      <a:pt x="555" y="1013"/>
                    </a:lnTo>
                    <a:lnTo>
                      <a:pt x="542" y="1022"/>
                    </a:lnTo>
                    <a:lnTo>
                      <a:pt x="533" y="1035"/>
                    </a:lnTo>
                    <a:lnTo>
                      <a:pt x="520" y="1035"/>
                    </a:lnTo>
                    <a:lnTo>
                      <a:pt x="506" y="1035"/>
                    </a:lnTo>
                    <a:lnTo>
                      <a:pt x="488" y="1040"/>
                    </a:lnTo>
                    <a:lnTo>
                      <a:pt x="475" y="1049"/>
                    </a:lnTo>
                    <a:lnTo>
                      <a:pt x="457" y="1049"/>
                    </a:lnTo>
                    <a:lnTo>
                      <a:pt x="444" y="1053"/>
                    </a:lnTo>
                    <a:lnTo>
                      <a:pt x="431" y="1062"/>
                    </a:lnTo>
                    <a:lnTo>
                      <a:pt x="417" y="1071"/>
                    </a:lnTo>
                    <a:lnTo>
                      <a:pt x="404" y="1080"/>
                    </a:lnTo>
                    <a:lnTo>
                      <a:pt x="391" y="1084"/>
                    </a:lnTo>
                    <a:lnTo>
                      <a:pt x="377" y="1084"/>
                    </a:lnTo>
                    <a:lnTo>
                      <a:pt x="364" y="1089"/>
                    </a:lnTo>
                    <a:lnTo>
                      <a:pt x="351" y="1093"/>
                    </a:lnTo>
                    <a:lnTo>
                      <a:pt x="337" y="1097"/>
                    </a:lnTo>
                    <a:lnTo>
                      <a:pt x="324" y="1102"/>
                    </a:lnTo>
                    <a:lnTo>
                      <a:pt x="311" y="1102"/>
                    </a:lnTo>
                    <a:lnTo>
                      <a:pt x="297" y="1102"/>
                    </a:lnTo>
                    <a:lnTo>
                      <a:pt x="284" y="1102"/>
                    </a:lnTo>
                    <a:lnTo>
                      <a:pt x="266" y="1102"/>
                    </a:lnTo>
                    <a:lnTo>
                      <a:pt x="253" y="1097"/>
                    </a:lnTo>
                    <a:lnTo>
                      <a:pt x="240" y="1093"/>
                    </a:lnTo>
                    <a:lnTo>
                      <a:pt x="226" y="1089"/>
                    </a:lnTo>
                    <a:lnTo>
                      <a:pt x="208" y="1084"/>
                    </a:lnTo>
                    <a:lnTo>
                      <a:pt x="195" y="1084"/>
                    </a:lnTo>
                    <a:lnTo>
                      <a:pt x="182" y="1084"/>
                    </a:lnTo>
                    <a:lnTo>
                      <a:pt x="168" y="1084"/>
                    </a:lnTo>
                    <a:lnTo>
                      <a:pt x="155" y="1084"/>
                    </a:lnTo>
                    <a:lnTo>
                      <a:pt x="137" y="1089"/>
                    </a:lnTo>
                    <a:lnTo>
                      <a:pt x="124" y="1089"/>
                    </a:lnTo>
                    <a:lnTo>
                      <a:pt x="111" y="1089"/>
                    </a:lnTo>
                    <a:lnTo>
                      <a:pt x="97" y="1089"/>
                    </a:lnTo>
                    <a:lnTo>
                      <a:pt x="80" y="1089"/>
                    </a:lnTo>
                    <a:lnTo>
                      <a:pt x="66" y="1084"/>
                    </a:lnTo>
                    <a:lnTo>
                      <a:pt x="53" y="1084"/>
                    </a:lnTo>
                    <a:lnTo>
                      <a:pt x="40" y="1080"/>
                    </a:lnTo>
                    <a:lnTo>
                      <a:pt x="26" y="1080"/>
                    </a:lnTo>
                    <a:lnTo>
                      <a:pt x="13" y="1080"/>
                    </a:lnTo>
                    <a:lnTo>
                      <a:pt x="0" y="1075"/>
                    </a:lnTo>
                    <a:lnTo>
                      <a:pt x="13" y="1066"/>
                    </a:lnTo>
                    <a:lnTo>
                      <a:pt x="26" y="1062"/>
                    </a:lnTo>
                    <a:lnTo>
                      <a:pt x="40" y="1057"/>
                    </a:lnTo>
                    <a:lnTo>
                      <a:pt x="53" y="1053"/>
                    </a:lnTo>
                    <a:lnTo>
                      <a:pt x="66" y="1053"/>
                    </a:lnTo>
                    <a:lnTo>
                      <a:pt x="84" y="1053"/>
                    </a:lnTo>
                    <a:lnTo>
                      <a:pt x="102" y="1057"/>
                    </a:lnTo>
                    <a:lnTo>
                      <a:pt x="115" y="1057"/>
                    </a:lnTo>
                    <a:lnTo>
                      <a:pt x="133" y="1057"/>
                    </a:lnTo>
                    <a:lnTo>
                      <a:pt x="146" y="1057"/>
                    </a:lnTo>
                    <a:lnTo>
                      <a:pt x="160" y="1049"/>
                    </a:lnTo>
                    <a:lnTo>
                      <a:pt x="173" y="1044"/>
                    </a:lnTo>
                    <a:lnTo>
                      <a:pt x="191" y="1044"/>
                    </a:lnTo>
                    <a:lnTo>
                      <a:pt x="208" y="1044"/>
                    </a:lnTo>
                    <a:lnTo>
                      <a:pt x="217" y="1057"/>
                    </a:lnTo>
                    <a:lnTo>
                      <a:pt x="231" y="1057"/>
                    </a:lnTo>
                    <a:lnTo>
                      <a:pt x="244" y="1049"/>
                    </a:lnTo>
                    <a:lnTo>
                      <a:pt x="257" y="1044"/>
                    </a:lnTo>
                    <a:lnTo>
                      <a:pt x="271" y="1040"/>
                    </a:lnTo>
                    <a:lnTo>
                      <a:pt x="284" y="1040"/>
                    </a:lnTo>
                    <a:lnTo>
                      <a:pt x="297" y="1035"/>
                    </a:lnTo>
                    <a:lnTo>
                      <a:pt x="311" y="1035"/>
                    </a:lnTo>
                    <a:lnTo>
                      <a:pt x="324" y="1026"/>
                    </a:lnTo>
                    <a:lnTo>
                      <a:pt x="337" y="1022"/>
                    </a:lnTo>
                    <a:lnTo>
                      <a:pt x="355" y="1022"/>
                    </a:lnTo>
                    <a:lnTo>
                      <a:pt x="368" y="1017"/>
                    </a:lnTo>
                    <a:lnTo>
                      <a:pt x="382" y="1017"/>
                    </a:lnTo>
                    <a:lnTo>
                      <a:pt x="395" y="1017"/>
                    </a:lnTo>
                    <a:lnTo>
                      <a:pt x="395" y="1004"/>
                    </a:lnTo>
                    <a:lnTo>
                      <a:pt x="400" y="991"/>
                    </a:lnTo>
                    <a:lnTo>
                      <a:pt x="413" y="982"/>
                    </a:lnTo>
                    <a:lnTo>
                      <a:pt x="426" y="973"/>
                    </a:lnTo>
                    <a:lnTo>
                      <a:pt x="435" y="960"/>
                    </a:lnTo>
                    <a:lnTo>
                      <a:pt x="448" y="951"/>
                    </a:lnTo>
                    <a:lnTo>
                      <a:pt x="457" y="933"/>
                    </a:lnTo>
                    <a:lnTo>
                      <a:pt x="444" y="924"/>
                    </a:lnTo>
                    <a:lnTo>
                      <a:pt x="426" y="924"/>
                    </a:lnTo>
                    <a:lnTo>
                      <a:pt x="413" y="924"/>
                    </a:lnTo>
                    <a:lnTo>
                      <a:pt x="404" y="911"/>
                    </a:lnTo>
                    <a:lnTo>
                      <a:pt x="391" y="906"/>
                    </a:lnTo>
                    <a:lnTo>
                      <a:pt x="382" y="920"/>
                    </a:lnTo>
                    <a:lnTo>
                      <a:pt x="377" y="933"/>
                    </a:lnTo>
                    <a:lnTo>
                      <a:pt x="364" y="933"/>
                    </a:lnTo>
                    <a:lnTo>
                      <a:pt x="368" y="920"/>
                    </a:lnTo>
                    <a:lnTo>
                      <a:pt x="373" y="906"/>
                    </a:lnTo>
                    <a:lnTo>
                      <a:pt x="360" y="889"/>
                    </a:lnTo>
                    <a:lnTo>
                      <a:pt x="346" y="875"/>
                    </a:lnTo>
                    <a:lnTo>
                      <a:pt x="333" y="866"/>
                    </a:lnTo>
                    <a:lnTo>
                      <a:pt x="320" y="857"/>
                    </a:lnTo>
                    <a:lnTo>
                      <a:pt x="306" y="862"/>
                    </a:lnTo>
                    <a:lnTo>
                      <a:pt x="293" y="862"/>
                    </a:lnTo>
                    <a:lnTo>
                      <a:pt x="280" y="866"/>
                    </a:lnTo>
                    <a:lnTo>
                      <a:pt x="280" y="853"/>
                    </a:lnTo>
                    <a:lnTo>
                      <a:pt x="293" y="853"/>
                    </a:lnTo>
                    <a:lnTo>
                      <a:pt x="293" y="840"/>
                    </a:lnTo>
                    <a:lnTo>
                      <a:pt x="293" y="826"/>
                    </a:lnTo>
                    <a:lnTo>
                      <a:pt x="306" y="813"/>
                    </a:lnTo>
                    <a:lnTo>
                      <a:pt x="315" y="800"/>
                    </a:lnTo>
                    <a:lnTo>
                      <a:pt x="315" y="786"/>
                    </a:lnTo>
                    <a:lnTo>
                      <a:pt x="315" y="773"/>
                    </a:lnTo>
                    <a:lnTo>
                      <a:pt x="315" y="760"/>
                    </a:lnTo>
                    <a:lnTo>
                      <a:pt x="311" y="746"/>
                    </a:lnTo>
                    <a:lnTo>
                      <a:pt x="297" y="746"/>
                    </a:lnTo>
                    <a:lnTo>
                      <a:pt x="280" y="737"/>
                    </a:lnTo>
                    <a:lnTo>
                      <a:pt x="266" y="737"/>
                    </a:lnTo>
                    <a:lnTo>
                      <a:pt x="257" y="724"/>
                    </a:lnTo>
                    <a:lnTo>
                      <a:pt x="257" y="711"/>
                    </a:lnTo>
                    <a:lnTo>
                      <a:pt x="253" y="697"/>
                    </a:lnTo>
                    <a:lnTo>
                      <a:pt x="244" y="684"/>
                    </a:lnTo>
                    <a:lnTo>
                      <a:pt x="240" y="671"/>
                    </a:lnTo>
                    <a:lnTo>
                      <a:pt x="235" y="657"/>
                    </a:lnTo>
                    <a:lnTo>
                      <a:pt x="240" y="644"/>
                    </a:lnTo>
                    <a:lnTo>
                      <a:pt x="253" y="640"/>
                    </a:lnTo>
                    <a:lnTo>
                      <a:pt x="257" y="626"/>
                    </a:lnTo>
                    <a:lnTo>
                      <a:pt x="257" y="613"/>
                    </a:lnTo>
                    <a:lnTo>
                      <a:pt x="257" y="600"/>
                    </a:lnTo>
                    <a:lnTo>
                      <a:pt x="257" y="586"/>
                    </a:lnTo>
                    <a:lnTo>
                      <a:pt x="253" y="573"/>
                    </a:lnTo>
                    <a:lnTo>
                      <a:pt x="257" y="560"/>
                    </a:lnTo>
                    <a:lnTo>
                      <a:pt x="271" y="551"/>
                    </a:lnTo>
                    <a:lnTo>
                      <a:pt x="288" y="546"/>
                    </a:lnTo>
                    <a:lnTo>
                      <a:pt x="293" y="533"/>
                    </a:lnTo>
                    <a:lnTo>
                      <a:pt x="306" y="533"/>
                    </a:lnTo>
                    <a:lnTo>
                      <a:pt x="311" y="520"/>
                    </a:lnTo>
                    <a:lnTo>
                      <a:pt x="324" y="515"/>
                    </a:lnTo>
                    <a:lnTo>
                      <a:pt x="337" y="511"/>
                    </a:lnTo>
                    <a:lnTo>
                      <a:pt x="351" y="502"/>
                    </a:lnTo>
                    <a:lnTo>
                      <a:pt x="364" y="497"/>
                    </a:lnTo>
                    <a:lnTo>
                      <a:pt x="377" y="493"/>
                    </a:lnTo>
                    <a:lnTo>
                      <a:pt x="391" y="489"/>
                    </a:lnTo>
                    <a:lnTo>
                      <a:pt x="404" y="502"/>
                    </a:lnTo>
                    <a:lnTo>
                      <a:pt x="413" y="515"/>
                    </a:lnTo>
                    <a:lnTo>
                      <a:pt x="431" y="524"/>
                    </a:lnTo>
                    <a:lnTo>
                      <a:pt x="444" y="515"/>
                    </a:lnTo>
                    <a:lnTo>
                      <a:pt x="457" y="506"/>
                    </a:lnTo>
                    <a:lnTo>
                      <a:pt x="471" y="506"/>
                    </a:lnTo>
                    <a:lnTo>
                      <a:pt x="484" y="511"/>
                    </a:lnTo>
                    <a:lnTo>
                      <a:pt x="497" y="515"/>
                    </a:lnTo>
                    <a:lnTo>
                      <a:pt x="511" y="520"/>
                    </a:lnTo>
                    <a:lnTo>
                      <a:pt x="524" y="515"/>
                    </a:lnTo>
                    <a:lnTo>
                      <a:pt x="533" y="502"/>
                    </a:lnTo>
                    <a:lnTo>
                      <a:pt x="528" y="489"/>
                    </a:lnTo>
                    <a:lnTo>
                      <a:pt x="524" y="475"/>
                    </a:lnTo>
                    <a:lnTo>
                      <a:pt x="524" y="462"/>
                    </a:lnTo>
                    <a:lnTo>
                      <a:pt x="537" y="449"/>
                    </a:lnTo>
                    <a:lnTo>
                      <a:pt x="551" y="449"/>
                    </a:lnTo>
                    <a:lnTo>
                      <a:pt x="560" y="435"/>
                    </a:lnTo>
                    <a:lnTo>
                      <a:pt x="542" y="431"/>
                    </a:lnTo>
                    <a:lnTo>
                      <a:pt x="524" y="426"/>
                    </a:lnTo>
                    <a:lnTo>
                      <a:pt x="506" y="422"/>
                    </a:lnTo>
                    <a:lnTo>
                      <a:pt x="493" y="426"/>
                    </a:lnTo>
                    <a:lnTo>
                      <a:pt x="480" y="435"/>
                    </a:lnTo>
                    <a:lnTo>
                      <a:pt x="471" y="422"/>
                    </a:lnTo>
                    <a:lnTo>
                      <a:pt x="466" y="409"/>
                    </a:lnTo>
                    <a:lnTo>
                      <a:pt x="457" y="395"/>
                    </a:lnTo>
                    <a:lnTo>
                      <a:pt x="444" y="391"/>
                    </a:lnTo>
                    <a:lnTo>
                      <a:pt x="431" y="391"/>
                    </a:lnTo>
                    <a:lnTo>
                      <a:pt x="413" y="382"/>
                    </a:lnTo>
                    <a:lnTo>
                      <a:pt x="404" y="369"/>
                    </a:lnTo>
                    <a:lnTo>
                      <a:pt x="400" y="355"/>
                    </a:lnTo>
                    <a:lnTo>
                      <a:pt x="386" y="346"/>
                    </a:lnTo>
                    <a:lnTo>
                      <a:pt x="377" y="333"/>
                    </a:lnTo>
                    <a:lnTo>
                      <a:pt x="382" y="320"/>
                    </a:lnTo>
                    <a:lnTo>
                      <a:pt x="391" y="306"/>
                    </a:lnTo>
                    <a:lnTo>
                      <a:pt x="395" y="293"/>
                    </a:lnTo>
                    <a:lnTo>
                      <a:pt x="400" y="280"/>
                    </a:lnTo>
                    <a:lnTo>
                      <a:pt x="395" y="266"/>
                    </a:lnTo>
                    <a:lnTo>
                      <a:pt x="382" y="257"/>
                    </a:lnTo>
                    <a:lnTo>
                      <a:pt x="382" y="244"/>
                    </a:lnTo>
                    <a:lnTo>
                      <a:pt x="395" y="235"/>
                    </a:lnTo>
                    <a:lnTo>
                      <a:pt x="408" y="235"/>
                    </a:lnTo>
                    <a:lnTo>
                      <a:pt x="422" y="235"/>
                    </a:lnTo>
                    <a:lnTo>
                      <a:pt x="435" y="235"/>
                    </a:lnTo>
                    <a:lnTo>
                      <a:pt x="448" y="235"/>
                    </a:lnTo>
                    <a:lnTo>
                      <a:pt x="462" y="235"/>
                    </a:lnTo>
                    <a:lnTo>
                      <a:pt x="475" y="235"/>
                    </a:lnTo>
                    <a:lnTo>
                      <a:pt x="488" y="235"/>
                    </a:lnTo>
                    <a:lnTo>
                      <a:pt x="502" y="235"/>
                    </a:lnTo>
                    <a:lnTo>
                      <a:pt x="515" y="231"/>
                    </a:lnTo>
                    <a:lnTo>
                      <a:pt x="528" y="231"/>
                    </a:lnTo>
                    <a:lnTo>
                      <a:pt x="542" y="231"/>
                    </a:lnTo>
                    <a:lnTo>
                      <a:pt x="560" y="231"/>
                    </a:lnTo>
                    <a:lnTo>
                      <a:pt x="573" y="222"/>
                    </a:lnTo>
                    <a:lnTo>
                      <a:pt x="577" y="209"/>
                    </a:lnTo>
                    <a:lnTo>
                      <a:pt x="582" y="195"/>
                    </a:lnTo>
                    <a:lnTo>
                      <a:pt x="582" y="182"/>
                    </a:lnTo>
                    <a:lnTo>
                      <a:pt x="582" y="169"/>
                    </a:lnTo>
                    <a:lnTo>
                      <a:pt x="586" y="155"/>
                    </a:lnTo>
                    <a:lnTo>
                      <a:pt x="586" y="142"/>
                    </a:lnTo>
                    <a:lnTo>
                      <a:pt x="577" y="129"/>
                    </a:lnTo>
                    <a:lnTo>
                      <a:pt x="573" y="115"/>
                    </a:lnTo>
                    <a:lnTo>
                      <a:pt x="564" y="102"/>
                    </a:lnTo>
                    <a:lnTo>
                      <a:pt x="555" y="89"/>
                    </a:lnTo>
                    <a:lnTo>
                      <a:pt x="551" y="75"/>
                    </a:lnTo>
                    <a:lnTo>
                      <a:pt x="546" y="62"/>
                    </a:lnTo>
                    <a:lnTo>
                      <a:pt x="560" y="57"/>
                    </a:lnTo>
                    <a:lnTo>
                      <a:pt x="573" y="53"/>
                    </a:lnTo>
                    <a:lnTo>
                      <a:pt x="586" y="53"/>
                    </a:lnTo>
                    <a:lnTo>
                      <a:pt x="600" y="53"/>
                    </a:lnTo>
                    <a:lnTo>
                      <a:pt x="613" y="57"/>
                    </a:lnTo>
                    <a:lnTo>
                      <a:pt x="626" y="66"/>
                    </a:lnTo>
                    <a:lnTo>
                      <a:pt x="640" y="66"/>
                    </a:lnTo>
                    <a:lnTo>
                      <a:pt x="653" y="71"/>
                    </a:lnTo>
                    <a:lnTo>
                      <a:pt x="666" y="71"/>
                    </a:lnTo>
                    <a:lnTo>
                      <a:pt x="680" y="75"/>
                    </a:lnTo>
                    <a:lnTo>
                      <a:pt x="693" y="66"/>
                    </a:lnTo>
                    <a:lnTo>
                      <a:pt x="706" y="57"/>
                    </a:lnTo>
                    <a:lnTo>
                      <a:pt x="715" y="44"/>
                    </a:lnTo>
                    <a:lnTo>
                      <a:pt x="724" y="31"/>
                    </a:lnTo>
                    <a:lnTo>
                      <a:pt x="737" y="22"/>
                    </a:lnTo>
                    <a:lnTo>
                      <a:pt x="751" y="13"/>
                    </a:lnTo>
                    <a:lnTo>
                      <a:pt x="764" y="13"/>
                    </a:lnTo>
                    <a:lnTo>
                      <a:pt x="777" y="9"/>
                    </a:lnTo>
                    <a:lnTo>
                      <a:pt x="791" y="13"/>
                    </a:lnTo>
                    <a:lnTo>
                      <a:pt x="804" y="17"/>
                    </a:lnTo>
                    <a:lnTo>
                      <a:pt x="822" y="22"/>
                    </a:lnTo>
                    <a:lnTo>
                      <a:pt x="835" y="17"/>
                    </a:lnTo>
                    <a:lnTo>
                      <a:pt x="848" y="4"/>
                    </a:lnTo>
                    <a:lnTo>
                      <a:pt x="862" y="0"/>
                    </a:lnTo>
                    <a:lnTo>
                      <a:pt x="875" y="9"/>
                    </a:lnTo>
                    <a:lnTo>
                      <a:pt x="888" y="13"/>
                    </a:lnTo>
                    <a:lnTo>
                      <a:pt x="902" y="13"/>
                    </a:lnTo>
                    <a:lnTo>
                      <a:pt x="915" y="13"/>
                    </a:lnTo>
                    <a:lnTo>
                      <a:pt x="928" y="9"/>
                    </a:lnTo>
                    <a:lnTo>
                      <a:pt x="942" y="4"/>
                    </a:lnTo>
                    <a:lnTo>
                      <a:pt x="955" y="9"/>
                    </a:lnTo>
                    <a:lnTo>
                      <a:pt x="964" y="22"/>
                    </a:lnTo>
                    <a:lnTo>
                      <a:pt x="977" y="35"/>
                    </a:lnTo>
                    <a:lnTo>
                      <a:pt x="995" y="49"/>
                    </a:lnTo>
                    <a:lnTo>
                      <a:pt x="1000" y="62"/>
                    </a:lnTo>
                    <a:lnTo>
                      <a:pt x="1004" y="75"/>
                    </a:lnTo>
                    <a:lnTo>
                      <a:pt x="1017" y="84"/>
                    </a:lnTo>
                    <a:lnTo>
                      <a:pt x="1022" y="97"/>
                    </a:lnTo>
                    <a:lnTo>
                      <a:pt x="1040" y="106"/>
                    </a:lnTo>
                    <a:lnTo>
                      <a:pt x="1040" y="120"/>
                    </a:lnTo>
                    <a:lnTo>
                      <a:pt x="1044" y="133"/>
                    </a:lnTo>
                    <a:lnTo>
                      <a:pt x="1075" y="137"/>
                    </a:lnTo>
                    <a:lnTo>
                      <a:pt x="1088" y="142"/>
                    </a:lnTo>
                    <a:lnTo>
                      <a:pt x="1097" y="155"/>
                    </a:lnTo>
                    <a:lnTo>
                      <a:pt x="1111" y="164"/>
                    </a:lnTo>
                    <a:lnTo>
                      <a:pt x="1120" y="177"/>
                    </a:lnTo>
                    <a:lnTo>
                      <a:pt x="1133" y="191"/>
                    </a:lnTo>
                    <a:lnTo>
                      <a:pt x="1142" y="204"/>
                    </a:lnTo>
                    <a:lnTo>
                      <a:pt x="1155" y="213"/>
                    </a:lnTo>
                    <a:lnTo>
                      <a:pt x="1168" y="217"/>
                    </a:lnTo>
                    <a:lnTo>
                      <a:pt x="1182" y="226"/>
                    </a:lnTo>
                    <a:lnTo>
                      <a:pt x="1195" y="235"/>
                    </a:lnTo>
                    <a:lnTo>
                      <a:pt x="1208" y="240"/>
                    </a:lnTo>
                    <a:lnTo>
                      <a:pt x="1222" y="240"/>
                    </a:lnTo>
                    <a:lnTo>
                      <a:pt x="1235" y="240"/>
                    </a:lnTo>
                    <a:lnTo>
                      <a:pt x="1248" y="235"/>
                    </a:lnTo>
                    <a:lnTo>
                      <a:pt x="1262" y="240"/>
                    </a:lnTo>
                    <a:lnTo>
                      <a:pt x="1271" y="253"/>
                    </a:lnTo>
                    <a:lnTo>
                      <a:pt x="1275" y="266"/>
                    </a:lnTo>
                    <a:lnTo>
                      <a:pt x="1280" y="280"/>
                    </a:lnTo>
                    <a:lnTo>
                      <a:pt x="1288" y="293"/>
                    </a:lnTo>
                    <a:lnTo>
                      <a:pt x="1315" y="306"/>
                    </a:lnTo>
                    <a:lnTo>
                      <a:pt x="1315" y="306"/>
                    </a:lnTo>
                  </a:path>
                </a:pathLst>
              </a:custGeom>
              <a:grpFill/>
              <a:ln w="3175" cap="rnd" cmpd="sng">
                <a:solidFill>
                  <a:schemeClr val="tx1"/>
                </a:solidFill>
                <a:prstDash val="solid"/>
                <a:round/>
                <a:headEnd/>
                <a:tailEnd/>
              </a:ln>
              <a:effectLst/>
            </p:spPr>
            <p:txBody>
              <a:bodyPr/>
              <a:lstStyle/>
              <a:p>
                <a:pPr>
                  <a:defRPr/>
                </a:pPr>
                <a:endParaRPr lang="en-US"/>
              </a:p>
            </p:txBody>
          </p:sp>
          <p:sp>
            <p:nvSpPr>
              <p:cNvPr id="76" name="Freeform 60"/>
              <p:cNvSpPr>
                <a:spLocks/>
              </p:cNvSpPr>
              <p:nvPr/>
            </p:nvSpPr>
            <p:spPr bwMode="auto">
              <a:xfrm>
                <a:off x="2325" y="2453"/>
                <a:ext cx="149" cy="116"/>
              </a:xfrm>
              <a:custGeom>
                <a:avLst/>
                <a:gdLst/>
                <a:ahLst/>
                <a:cxnLst>
                  <a:cxn ang="0">
                    <a:pos x="145" y="6"/>
                  </a:cxn>
                  <a:cxn ang="0">
                    <a:pos x="145" y="15"/>
                  </a:cxn>
                  <a:cxn ang="0">
                    <a:pos x="141" y="24"/>
                  </a:cxn>
                  <a:cxn ang="0">
                    <a:pos x="147" y="31"/>
                  </a:cxn>
                  <a:cxn ang="0">
                    <a:pos x="147" y="40"/>
                  </a:cxn>
                  <a:cxn ang="0">
                    <a:pos x="138" y="43"/>
                  </a:cxn>
                  <a:cxn ang="0">
                    <a:pos x="129" y="46"/>
                  </a:cxn>
                  <a:cxn ang="0">
                    <a:pos x="123" y="54"/>
                  </a:cxn>
                  <a:cxn ang="0">
                    <a:pos x="123" y="63"/>
                  </a:cxn>
                  <a:cxn ang="0">
                    <a:pos x="123" y="72"/>
                  </a:cxn>
                  <a:cxn ang="0">
                    <a:pos x="121" y="81"/>
                  </a:cxn>
                  <a:cxn ang="0">
                    <a:pos x="115" y="87"/>
                  </a:cxn>
                  <a:cxn ang="0">
                    <a:pos x="106" y="88"/>
                  </a:cxn>
                  <a:cxn ang="0">
                    <a:pos x="97" y="93"/>
                  </a:cxn>
                  <a:cxn ang="0">
                    <a:pos x="88" y="97"/>
                  </a:cxn>
                  <a:cxn ang="0">
                    <a:pos x="78" y="100"/>
                  </a:cxn>
                  <a:cxn ang="0">
                    <a:pos x="69" y="102"/>
                  </a:cxn>
                  <a:cxn ang="0">
                    <a:pos x="58" y="108"/>
                  </a:cxn>
                  <a:cxn ang="0">
                    <a:pos x="49" y="112"/>
                  </a:cxn>
                  <a:cxn ang="0">
                    <a:pos x="40" y="114"/>
                  </a:cxn>
                  <a:cxn ang="0">
                    <a:pos x="31" y="115"/>
                  </a:cxn>
                  <a:cxn ang="0">
                    <a:pos x="22" y="115"/>
                  </a:cxn>
                  <a:cxn ang="0">
                    <a:pos x="13" y="115"/>
                  </a:cxn>
                  <a:cxn ang="0">
                    <a:pos x="7" y="106"/>
                  </a:cxn>
                  <a:cxn ang="0">
                    <a:pos x="3" y="96"/>
                  </a:cxn>
                  <a:cxn ang="0">
                    <a:pos x="1" y="85"/>
                  </a:cxn>
                  <a:cxn ang="0">
                    <a:pos x="0" y="76"/>
                  </a:cxn>
                  <a:cxn ang="0">
                    <a:pos x="0" y="67"/>
                  </a:cxn>
                  <a:cxn ang="0">
                    <a:pos x="6" y="60"/>
                  </a:cxn>
                  <a:cxn ang="0">
                    <a:pos x="15" y="55"/>
                  </a:cxn>
                  <a:cxn ang="0">
                    <a:pos x="24" y="52"/>
                  </a:cxn>
                  <a:cxn ang="0">
                    <a:pos x="33" y="49"/>
                  </a:cxn>
                  <a:cxn ang="0">
                    <a:pos x="42" y="46"/>
                  </a:cxn>
                  <a:cxn ang="0">
                    <a:pos x="51" y="45"/>
                  </a:cxn>
                  <a:cxn ang="0">
                    <a:pos x="60" y="42"/>
                  </a:cxn>
                  <a:cxn ang="0">
                    <a:pos x="70" y="40"/>
                  </a:cxn>
                  <a:cxn ang="0">
                    <a:pos x="79" y="40"/>
                  </a:cxn>
                  <a:cxn ang="0">
                    <a:pos x="88" y="42"/>
                  </a:cxn>
                  <a:cxn ang="0">
                    <a:pos x="90" y="33"/>
                  </a:cxn>
                  <a:cxn ang="0">
                    <a:pos x="93" y="24"/>
                  </a:cxn>
                  <a:cxn ang="0">
                    <a:pos x="102" y="19"/>
                  </a:cxn>
                  <a:cxn ang="0">
                    <a:pos x="112" y="19"/>
                  </a:cxn>
                  <a:cxn ang="0">
                    <a:pos x="121" y="18"/>
                  </a:cxn>
                  <a:cxn ang="0">
                    <a:pos x="127" y="10"/>
                  </a:cxn>
                  <a:cxn ang="0">
                    <a:pos x="133" y="3"/>
                  </a:cxn>
                  <a:cxn ang="0">
                    <a:pos x="145" y="0"/>
                  </a:cxn>
                </a:cxnLst>
                <a:rect l="0" t="0" r="r" b="b"/>
                <a:pathLst>
                  <a:path w="149" h="116">
                    <a:moveTo>
                      <a:pt x="145" y="0"/>
                    </a:moveTo>
                    <a:lnTo>
                      <a:pt x="145" y="6"/>
                    </a:lnTo>
                    <a:lnTo>
                      <a:pt x="145" y="10"/>
                    </a:lnTo>
                    <a:lnTo>
                      <a:pt x="145" y="15"/>
                    </a:lnTo>
                    <a:lnTo>
                      <a:pt x="144" y="19"/>
                    </a:lnTo>
                    <a:lnTo>
                      <a:pt x="141" y="24"/>
                    </a:lnTo>
                    <a:lnTo>
                      <a:pt x="145" y="27"/>
                    </a:lnTo>
                    <a:lnTo>
                      <a:pt x="147" y="31"/>
                    </a:lnTo>
                    <a:lnTo>
                      <a:pt x="148" y="36"/>
                    </a:lnTo>
                    <a:lnTo>
                      <a:pt x="147" y="40"/>
                    </a:lnTo>
                    <a:lnTo>
                      <a:pt x="142" y="42"/>
                    </a:lnTo>
                    <a:lnTo>
                      <a:pt x="138" y="43"/>
                    </a:lnTo>
                    <a:lnTo>
                      <a:pt x="133" y="45"/>
                    </a:lnTo>
                    <a:lnTo>
                      <a:pt x="129" y="46"/>
                    </a:lnTo>
                    <a:lnTo>
                      <a:pt x="124" y="49"/>
                    </a:lnTo>
                    <a:lnTo>
                      <a:pt x="123" y="54"/>
                    </a:lnTo>
                    <a:lnTo>
                      <a:pt x="123" y="58"/>
                    </a:lnTo>
                    <a:lnTo>
                      <a:pt x="123" y="63"/>
                    </a:lnTo>
                    <a:lnTo>
                      <a:pt x="123" y="67"/>
                    </a:lnTo>
                    <a:lnTo>
                      <a:pt x="123" y="72"/>
                    </a:lnTo>
                    <a:lnTo>
                      <a:pt x="123" y="76"/>
                    </a:lnTo>
                    <a:lnTo>
                      <a:pt x="121" y="81"/>
                    </a:lnTo>
                    <a:lnTo>
                      <a:pt x="120" y="85"/>
                    </a:lnTo>
                    <a:lnTo>
                      <a:pt x="115" y="87"/>
                    </a:lnTo>
                    <a:lnTo>
                      <a:pt x="111" y="88"/>
                    </a:lnTo>
                    <a:lnTo>
                      <a:pt x="106" y="88"/>
                    </a:lnTo>
                    <a:lnTo>
                      <a:pt x="102" y="91"/>
                    </a:lnTo>
                    <a:lnTo>
                      <a:pt x="97" y="93"/>
                    </a:lnTo>
                    <a:lnTo>
                      <a:pt x="93" y="94"/>
                    </a:lnTo>
                    <a:lnTo>
                      <a:pt x="88" y="97"/>
                    </a:lnTo>
                    <a:lnTo>
                      <a:pt x="82" y="99"/>
                    </a:lnTo>
                    <a:lnTo>
                      <a:pt x="78" y="100"/>
                    </a:lnTo>
                    <a:lnTo>
                      <a:pt x="73" y="100"/>
                    </a:lnTo>
                    <a:lnTo>
                      <a:pt x="69" y="102"/>
                    </a:lnTo>
                    <a:lnTo>
                      <a:pt x="63" y="105"/>
                    </a:lnTo>
                    <a:lnTo>
                      <a:pt x="58" y="108"/>
                    </a:lnTo>
                    <a:lnTo>
                      <a:pt x="54" y="109"/>
                    </a:lnTo>
                    <a:lnTo>
                      <a:pt x="49" y="112"/>
                    </a:lnTo>
                    <a:lnTo>
                      <a:pt x="45" y="114"/>
                    </a:lnTo>
                    <a:lnTo>
                      <a:pt x="40" y="114"/>
                    </a:lnTo>
                    <a:lnTo>
                      <a:pt x="36" y="115"/>
                    </a:lnTo>
                    <a:lnTo>
                      <a:pt x="31" y="115"/>
                    </a:lnTo>
                    <a:lnTo>
                      <a:pt x="27" y="115"/>
                    </a:lnTo>
                    <a:lnTo>
                      <a:pt x="22" y="115"/>
                    </a:lnTo>
                    <a:lnTo>
                      <a:pt x="18" y="115"/>
                    </a:lnTo>
                    <a:lnTo>
                      <a:pt x="13" y="115"/>
                    </a:lnTo>
                    <a:lnTo>
                      <a:pt x="9" y="111"/>
                    </a:lnTo>
                    <a:lnTo>
                      <a:pt x="7" y="106"/>
                    </a:lnTo>
                    <a:lnTo>
                      <a:pt x="4" y="102"/>
                    </a:lnTo>
                    <a:lnTo>
                      <a:pt x="3" y="96"/>
                    </a:lnTo>
                    <a:lnTo>
                      <a:pt x="1" y="90"/>
                    </a:lnTo>
                    <a:lnTo>
                      <a:pt x="1" y="85"/>
                    </a:lnTo>
                    <a:lnTo>
                      <a:pt x="0" y="81"/>
                    </a:lnTo>
                    <a:lnTo>
                      <a:pt x="0" y="76"/>
                    </a:lnTo>
                    <a:lnTo>
                      <a:pt x="0" y="72"/>
                    </a:lnTo>
                    <a:lnTo>
                      <a:pt x="0" y="67"/>
                    </a:lnTo>
                    <a:lnTo>
                      <a:pt x="1" y="63"/>
                    </a:lnTo>
                    <a:lnTo>
                      <a:pt x="6" y="60"/>
                    </a:lnTo>
                    <a:lnTo>
                      <a:pt x="10" y="57"/>
                    </a:lnTo>
                    <a:lnTo>
                      <a:pt x="15" y="55"/>
                    </a:lnTo>
                    <a:lnTo>
                      <a:pt x="19" y="54"/>
                    </a:lnTo>
                    <a:lnTo>
                      <a:pt x="24" y="52"/>
                    </a:lnTo>
                    <a:lnTo>
                      <a:pt x="28" y="51"/>
                    </a:lnTo>
                    <a:lnTo>
                      <a:pt x="33" y="49"/>
                    </a:lnTo>
                    <a:lnTo>
                      <a:pt x="37" y="48"/>
                    </a:lnTo>
                    <a:lnTo>
                      <a:pt x="42" y="46"/>
                    </a:lnTo>
                    <a:lnTo>
                      <a:pt x="46" y="46"/>
                    </a:lnTo>
                    <a:lnTo>
                      <a:pt x="51" y="45"/>
                    </a:lnTo>
                    <a:lnTo>
                      <a:pt x="55" y="43"/>
                    </a:lnTo>
                    <a:lnTo>
                      <a:pt x="60" y="42"/>
                    </a:lnTo>
                    <a:lnTo>
                      <a:pt x="66" y="40"/>
                    </a:lnTo>
                    <a:lnTo>
                      <a:pt x="70" y="40"/>
                    </a:lnTo>
                    <a:lnTo>
                      <a:pt x="75" y="40"/>
                    </a:lnTo>
                    <a:lnTo>
                      <a:pt x="79" y="40"/>
                    </a:lnTo>
                    <a:lnTo>
                      <a:pt x="84" y="42"/>
                    </a:lnTo>
                    <a:lnTo>
                      <a:pt x="88" y="42"/>
                    </a:lnTo>
                    <a:lnTo>
                      <a:pt x="90" y="37"/>
                    </a:lnTo>
                    <a:lnTo>
                      <a:pt x="90" y="33"/>
                    </a:lnTo>
                    <a:lnTo>
                      <a:pt x="90" y="28"/>
                    </a:lnTo>
                    <a:lnTo>
                      <a:pt x="93" y="24"/>
                    </a:lnTo>
                    <a:lnTo>
                      <a:pt x="97" y="22"/>
                    </a:lnTo>
                    <a:lnTo>
                      <a:pt x="102" y="19"/>
                    </a:lnTo>
                    <a:lnTo>
                      <a:pt x="106" y="19"/>
                    </a:lnTo>
                    <a:lnTo>
                      <a:pt x="112" y="19"/>
                    </a:lnTo>
                    <a:lnTo>
                      <a:pt x="117" y="18"/>
                    </a:lnTo>
                    <a:lnTo>
                      <a:pt x="121" y="18"/>
                    </a:lnTo>
                    <a:lnTo>
                      <a:pt x="126" y="15"/>
                    </a:lnTo>
                    <a:lnTo>
                      <a:pt x="127" y="10"/>
                    </a:lnTo>
                    <a:lnTo>
                      <a:pt x="129" y="6"/>
                    </a:lnTo>
                    <a:lnTo>
                      <a:pt x="133" y="3"/>
                    </a:lnTo>
                    <a:lnTo>
                      <a:pt x="138" y="1"/>
                    </a:lnTo>
                    <a:lnTo>
                      <a:pt x="145" y="0"/>
                    </a:lnTo>
                    <a:lnTo>
                      <a:pt x="145" y="0"/>
                    </a:lnTo>
                  </a:path>
                </a:pathLst>
              </a:custGeom>
              <a:grpFill/>
              <a:ln w="3175" cap="rnd" cmpd="sng">
                <a:solidFill>
                  <a:schemeClr val="tx1"/>
                </a:solidFill>
                <a:prstDash val="solid"/>
                <a:round/>
                <a:headEnd/>
                <a:tailEnd/>
              </a:ln>
              <a:effectLst/>
            </p:spPr>
            <p:txBody>
              <a:bodyPr/>
              <a:lstStyle/>
              <a:p>
                <a:pPr>
                  <a:defRPr/>
                </a:pPr>
                <a:endParaRPr lang="en-US"/>
              </a:p>
            </p:txBody>
          </p:sp>
          <p:sp>
            <p:nvSpPr>
              <p:cNvPr id="77" name="Freeform 61"/>
              <p:cNvSpPr>
                <a:spLocks/>
              </p:cNvSpPr>
              <p:nvPr/>
            </p:nvSpPr>
            <p:spPr bwMode="auto">
              <a:xfrm>
                <a:off x="1588" y="2469"/>
                <a:ext cx="210" cy="48"/>
              </a:xfrm>
              <a:custGeom>
                <a:avLst/>
                <a:gdLst/>
                <a:ahLst/>
                <a:cxnLst>
                  <a:cxn ang="0">
                    <a:pos x="203" y="30"/>
                  </a:cxn>
                  <a:cxn ang="0">
                    <a:pos x="194" y="29"/>
                  </a:cxn>
                  <a:cxn ang="0">
                    <a:pos x="185" y="29"/>
                  </a:cxn>
                  <a:cxn ang="0">
                    <a:pos x="176" y="29"/>
                  </a:cxn>
                  <a:cxn ang="0">
                    <a:pos x="167" y="29"/>
                  </a:cxn>
                  <a:cxn ang="0">
                    <a:pos x="158" y="30"/>
                  </a:cxn>
                  <a:cxn ang="0">
                    <a:pos x="152" y="39"/>
                  </a:cxn>
                  <a:cxn ang="0">
                    <a:pos x="143" y="45"/>
                  </a:cxn>
                  <a:cxn ang="0">
                    <a:pos x="134" y="47"/>
                  </a:cxn>
                  <a:cxn ang="0">
                    <a:pos x="125" y="47"/>
                  </a:cxn>
                  <a:cxn ang="0">
                    <a:pos x="116" y="44"/>
                  </a:cxn>
                  <a:cxn ang="0">
                    <a:pos x="105" y="44"/>
                  </a:cxn>
                  <a:cxn ang="0">
                    <a:pos x="96" y="42"/>
                  </a:cxn>
                  <a:cxn ang="0">
                    <a:pos x="86" y="41"/>
                  </a:cxn>
                  <a:cxn ang="0">
                    <a:pos x="77" y="39"/>
                  </a:cxn>
                  <a:cxn ang="0">
                    <a:pos x="71" y="33"/>
                  </a:cxn>
                  <a:cxn ang="0">
                    <a:pos x="63" y="27"/>
                  </a:cxn>
                  <a:cxn ang="0">
                    <a:pos x="54" y="23"/>
                  </a:cxn>
                  <a:cxn ang="0">
                    <a:pos x="45" y="23"/>
                  </a:cxn>
                  <a:cxn ang="0">
                    <a:pos x="36" y="26"/>
                  </a:cxn>
                  <a:cxn ang="0">
                    <a:pos x="27" y="27"/>
                  </a:cxn>
                  <a:cxn ang="0">
                    <a:pos x="18" y="27"/>
                  </a:cxn>
                  <a:cxn ang="0">
                    <a:pos x="9" y="26"/>
                  </a:cxn>
                  <a:cxn ang="0">
                    <a:pos x="0" y="20"/>
                  </a:cxn>
                  <a:cxn ang="0">
                    <a:pos x="9" y="18"/>
                  </a:cxn>
                  <a:cxn ang="0">
                    <a:pos x="18" y="15"/>
                  </a:cxn>
                  <a:cxn ang="0">
                    <a:pos x="27" y="9"/>
                  </a:cxn>
                  <a:cxn ang="0">
                    <a:pos x="36" y="6"/>
                  </a:cxn>
                  <a:cxn ang="0">
                    <a:pos x="45" y="6"/>
                  </a:cxn>
                  <a:cxn ang="0">
                    <a:pos x="54" y="2"/>
                  </a:cxn>
                  <a:cxn ang="0">
                    <a:pos x="63" y="0"/>
                  </a:cxn>
                  <a:cxn ang="0">
                    <a:pos x="72" y="0"/>
                  </a:cxn>
                  <a:cxn ang="0">
                    <a:pos x="78" y="9"/>
                  </a:cxn>
                  <a:cxn ang="0">
                    <a:pos x="86" y="17"/>
                  </a:cxn>
                  <a:cxn ang="0">
                    <a:pos x="95" y="20"/>
                  </a:cxn>
                  <a:cxn ang="0">
                    <a:pos x="104" y="21"/>
                  </a:cxn>
                  <a:cxn ang="0">
                    <a:pos x="113" y="20"/>
                  </a:cxn>
                  <a:cxn ang="0">
                    <a:pos x="120" y="14"/>
                  </a:cxn>
                  <a:cxn ang="0">
                    <a:pos x="128" y="8"/>
                  </a:cxn>
                  <a:cxn ang="0">
                    <a:pos x="134" y="2"/>
                  </a:cxn>
                  <a:cxn ang="0">
                    <a:pos x="143" y="2"/>
                  </a:cxn>
                  <a:cxn ang="0">
                    <a:pos x="150" y="8"/>
                  </a:cxn>
                  <a:cxn ang="0">
                    <a:pos x="161" y="12"/>
                  </a:cxn>
                  <a:cxn ang="0">
                    <a:pos x="170" y="14"/>
                  </a:cxn>
                  <a:cxn ang="0">
                    <a:pos x="179" y="12"/>
                  </a:cxn>
                  <a:cxn ang="0">
                    <a:pos x="188" y="12"/>
                  </a:cxn>
                  <a:cxn ang="0">
                    <a:pos x="197" y="14"/>
                  </a:cxn>
                  <a:cxn ang="0">
                    <a:pos x="206" y="15"/>
                  </a:cxn>
                  <a:cxn ang="0">
                    <a:pos x="209" y="29"/>
                  </a:cxn>
                </a:cxnLst>
                <a:rect l="0" t="0" r="r" b="b"/>
                <a:pathLst>
                  <a:path w="210" h="48">
                    <a:moveTo>
                      <a:pt x="209" y="29"/>
                    </a:moveTo>
                    <a:lnTo>
                      <a:pt x="203" y="30"/>
                    </a:lnTo>
                    <a:lnTo>
                      <a:pt x="198" y="30"/>
                    </a:lnTo>
                    <a:lnTo>
                      <a:pt x="194" y="29"/>
                    </a:lnTo>
                    <a:lnTo>
                      <a:pt x="189" y="29"/>
                    </a:lnTo>
                    <a:lnTo>
                      <a:pt x="185" y="29"/>
                    </a:lnTo>
                    <a:lnTo>
                      <a:pt x="180" y="29"/>
                    </a:lnTo>
                    <a:lnTo>
                      <a:pt x="176" y="29"/>
                    </a:lnTo>
                    <a:lnTo>
                      <a:pt x="171" y="29"/>
                    </a:lnTo>
                    <a:lnTo>
                      <a:pt x="167" y="29"/>
                    </a:lnTo>
                    <a:lnTo>
                      <a:pt x="162" y="29"/>
                    </a:lnTo>
                    <a:lnTo>
                      <a:pt x="158" y="30"/>
                    </a:lnTo>
                    <a:lnTo>
                      <a:pt x="155" y="35"/>
                    </a:lnTo>
                    <a:lnTo>
                      <a:pt x="152" y="39"/>
                    </a:lnTo>
                    <a:lnTo>
                      <a:pt x="147" y="42"/>
                    </a:lnTo>
                    <a:lnTo>
                      <a:pt x="143" y="45"/>
                    </a:lnTo>
                    <a:lnTo>
                      <a:pt x="138" y="47"/>
                    </a:lnTo>
                    <a:lnTo>
                      <a:pt x="134" y="47"/>
                    </a:lnTo>
                    <a:lnTo>
                      <a:pt x="129" y="47"/>
                    </a:lnTo>
                    <a:lnTo>
                      <a:pt x="125" y="47"/>
                    </a:lnTo>
                    <a:lnTo>
                      <a:pt x="120" y="45"/>
                    </a:lnTo>
                    <a:lnTo>
                      <a:pt x="116" y="44"/>
                    </a:lnTo>
                    <a:lnTo>
                      <a:pt x="111" y="44"/>
                    </a:lnTo>
                    <a:lnTo>
                      <a:pt x="105" y="44"/>
                    </a:lnTo>
                    <a:lnTo>
                      <a:pt x="101" y="42"/>
                    </a:lnTo>
                    <a:lnTo>
                      <a:pt x="96" y="42"/>
                    </a:lnTo>
                    <a:lnTo>
                      <a:pt x="90" y="42"/>
                    </a:lnTo>
                    <a:lnTo>
                      <a:pt x="86" y="41"/>
                    </a:lnTo>
                    <a:lnTo>
                      <a:pt x="81" y="41"/>
                    </a:lnTo>
                    <a:lnTo>
                      <a:pt x="77" y="39"/>
                    </a:lnTo>
                    <a:lnTo>
                      <a:pt x="72" y="38"/>
                    </a:lnTo>
                    <a:lnTo>
                      <a:pt x="71" y="33"/>
                    </a:lnTo>
                    <a:lnTo>
                      <a:pt x="69" y="29"/>
                    </a:lnTo>
                    <a:lnTo>
                      <a:pt x="63" y="27"/>
                    </a:lnTo>
                    <a:lnTo>
                      <a:pt x="59" y="24"/>
                    </a:lnTo>
                    <a:lnTo>
                      <a:pt x="54" y="23"/>
                    </a:lnTo>
                    <a:lnTo>
                      <a:pt x="50" y="23"/>
                    </a:lnTo>
                    <a:lnTo>
                      <a:pt x="45" y="23"/>
                    </a:lnTo>
                    <a:lnTo>
                      <a:pt x="41" y="26"/>
                    </a:lnTo>
                    <a:lnTo>
                      <a:pt x="36" y="26"/>
                    </a:lnTo>
                    <a:lnTo>
                      <a:pt x="32" y="27"/>
                    </a:lnTo>
                    <a:lnTo>
                      <a:pt x="27" y="27"/>
                    </a:lnTo>
                    <a:lnTo>
                      <a:pt x="23" y="27"/>
                    </a:lnTo>
                    <a:lnTo>
                      <a:pt x="18" y="27"/>
                    </a:lnTo>
                    <a:lnTo>
                      <a:pt x="14" y="26"/>
                    </a:lnTo>
                    <a:lnTo>
                      <a:pt x="9" y="26"/>
                    </a:lnTo>
                    <a:lnTo>
                      <a:pt x="5" y="24"/>
                    </a:lnTo>
                    <a:lnTo>
                      <a:pt x="0" y="20"/>
                    </a:lnTo>
                    <a:lnTo>
                      <a:pt x="5" y="18"/>
                    </a:lnTo>
                    <a:lnTo>
                      <a:pt x="9" y="18"/>
                    </a:lnTo>
                    <a:lnTo>
                      <a:pt x="14" y="17"/>
                    </a:lnTo>
                    <a:lnTo>
                      <a:pt x="18" y="15"/>
                    </a:lnTo>
                    <a:lnTo>
                      <a:pt x="23" y="11"/>
                    </a:lnTo>
                    <a:lnTo>
                      <a:pt x="27" y="9"/>
                    </a:lnTo>
                    <a:lnTo>
                      <a:pt x="32" y="8"/>
                    </a:lnTo>
                    <a:lnTo>
                      <a:pt x="36" y="6"/>
                    </a:lnTo>
                    <a:lnTo>
                      <a:pt x="41" y="6"/>
                    </a:lnTo>
                    <a:lnTo>
                      <a:pt x="45" y="6"/>
                    </a:lnTo>
                    <a:lnTo>
                      <a:pt x="50" y="5"/>
                    </a:lnTo>
                    <a:lnTo>
                      <a:pt x="54" y="2"/>
                    </a:lnTo>
                    <a:lnTo>
                      <a:pt x="59" y="0"/>
                    </a:lnTo>
                    <a:lnTo>
                      <a:pt x="63" y="0"/>
                    </a:lnTo>
                    <a:lnTo>
                      <a:pt x="68" y="0"/>
                    </a:lnTo>
                    <a:lnTo>
                      <a:pt x="72" y="0"/>
                    </a:lnTo>
                    <a:lnTo>
                      <a:pt x="75" y="5"/>
                    </a:lnTo>
                    <a:lnTo>
                      <a:pt x="78" y="9"/>
                    </a:lnTo>
                    <a:lnTo>
                      <a:pt x="81" y="14"/>
                    </a:lnTo>
                    <a:lnTo>
                      <a:pt x="86" y="17"/>
                    </a:lnTo>
                    <a:lnTo>
                      <a:pt x="90" y="18"/>
                    </a:lnTo>
                    <a:lnTo>
                      <a:pt x="95" y="20"/>
                    </a:lnTo>
                    <a:lnTo>
                      <a:pt x="99" y="21"/>
                    </a:lnTo>
                    <a:lnTo>
                      <a:pt x="104" y="21"/>
                    </a:lnTo>
                    <a:lnTo>
                      <a:pt x="108" y="21"/>
                    </a:lnTo>
                    <a:lnTo>
                      <a:pt x="113" y="20"/>
                    </a:lnTo>
                    <a:lnTo>
                      <a:pt x="117" y="18"/>
                    </a:lnTo>
                    <a:lnTo>
                      <a:pt x="120" y="14"/>
                    </a:lnTo>
                    <a:lnTo>
                      <a:pt x="123" y="9"/>
                    </a:lnTo>
                    <a:lnTo>
                      <a:pt x="128" y="8"/>
                    </a:lnTo>
                    <a:lnTo>
                      <a:pt x="129" y="3"/>
                    </a:lnTo>
                    <a:lnTo>
                      <a:pt x="134" y="2"/>
                    </a:lnTo>
                    <a:lnTo>
                      <a:pt x="138" y="0"/>
                    </a:lnTo>
                    <a:lnTo>
                      <a:pt x="143" y="2"/>
                    </a:lnTo>
                    <a:lnTo>
                      <a:pt x="147" y="3"/>
                    </a:lnTo>
                    <a:lnTo>
                      <a:pt x="150" y="8"/>
                    </a:lnTo>
                    <a:lnTo>
                      <a:pt x="156" y="12"/>
                    </a:lnTo>
                    <a:lnTo>
                      <a:pt x="161" y="12"/>
                    </a:lnTo>
                    <a:lnTo>
                      <a:pt x="165" y="14"/>
                    </a:lnTo>
                    <a:lnTo>
                      <a:pt x="170" y="14"/>
                    </a:lnTo>
                    <a:lnTo>
                      <a:pt x="174" y="12"/>
                    </a:lnTo>
                    <a:lnTo>
                      <a:pt x="179" y="12"/>
                    </a:lnTo>
                    <a:lnTo>
                      <a:pt x="183" y="12"/>
                    </a:lnTo>
                    <a:lnTo>
                      <a:pt x="188" y="12"/>
                    </a:lnTo>
                    <a:lnTo>
                      <a:pt x="192" y="12"/>
                    </a:lnTo>
                    <a:lnTo>
                      <a:pt x="197" y="14"/>
                    </a:lnTo>
                    <a:lnTo>
                      <a:pt x="201" y="14"/>
                    </a:lnTo>
                    <a:lnTo>
                      <a:pt x="206" y="15"/>
                    </a:lnTo>
                    <a:lnTo>
                      <a:pt x="209" y="20"/>
                    </a:lnTo>
                    <a:lnTo>
                      <a:pt x="209" y="29"/>
                    </a:lnTo>
                    <a:lnTo>
                      <a:pt x="209" y="29"/>
                    </a:lnTo>
                  </a:path>
                </a:pathLst>
              </a:custGeom>
              <a:grpFill/>
              <a:ln w="3175" cap="rnd" cmpd="sng">
                <a:solidFill>
                  <a:schemeClr val="tx1"/>
                </a:solidFill>
                <a:prstDash val="solid"/>
                <a:round/>
                <a:headEnd/>
                <a:tailEnd/>
              </a:ln>
              <a:effectLst/>
            </p:spPr>
            <p:txBody>
              <a:bodyPr/>
              <a:lstStyle/>
              <a:p>
                <a:pPr>
                  <a:defRPr/>
                </a:pPr>
                <a:endParaRPr lang="en-US"/>
              </a:p>
            </p:txBody>
          </p:sp>
          <p:sp>
            <p:nvSpPr>
              <p:cNvPr id="78" name="Freeform 62"/>
              <p:cNvSpPr>
                <a:spLocks/>
              </p:cNvSpPr>
              <p:nvPr/>
            </p:nvSpPr>
            <p:spPr bwMode="auto">
              <a:xfrm>
                <a:off x="1983" y="2043"/>
                <a:ext cx="67" cy="65"/>
              </a:xfrm>
              <a:custGeom>
                <a:avLst/>
                <a:gdLst/>
                <a:ahLst/>
                <a:cxnLst>
                  <a:cxn ang="0">
                    <a:pos x="3" y="0"/>
                  </a:cxn>
                  <a:cxn ang="0">
                    <a:pos x="3" y="6"/>
                  </a:cxn>
                  <a:cxn ang="0">
                    <a:pos x="1" y="10"/>
                  </a:cxn>
                  <a:cxn ang="0">
                    <a:pos x="1" y="15"/>
                  </a:cxn>
                  <a:cxn ang="0">
                    <a:pos x="0" y="19"/>
                  </a:cxn>
                  <a:cxn ang="0">
                    <a:pos x="0" y="24"/>
                  </a:cxn>
                  <a:cxn ang="0">
                    <a:pos x="3" y="28"/>
                  </a:cxn>
                  <a:cxn ang="0">
                    <a:pos x="3" y="33"/>
                  </a:cxn>
                  <a:cxn ang="0">
                    <a:pos x="6" y="37"/>
                  </a:cxn>
                  <a:cxn ang="0">
                    <a:pos x="7" y="42"/>
                  </a:cxn>
                  <a:cxn ang="0">
                    <a:pos x="9" y="46"/>
                  </a:cxn>
                  <a:cxn ang="0">
                    <a:pos x="10" y="51"/>
                  </a:cxn>
                  <a:cxn ang="0">
                    <a:pos x="15" y="55"/>
                  </a:cxn>
                  <a:cxn ang="0">
                    <a:pos x="21" y="58"/>
                  </a:cxn>
                  <a:cxn ang="0">
                    <a:pos x="25" y="60"/>
                  </a:cxn>
                  <a:cxn ang="0">
                    <a:pos x="30" y="61"/>
                  </a:cxn>
                  <a:cxn ang="0">
                    <a:pos x="34" y="63"/>
                  </a:cxn>
                  <a:cxn ang="0">
                    <a:pos x="39" y="64"/>
                  </a:cxn>
                  <a:cxn ang="0">
                    <a:pos x="43" y="64"/>
                  </a:cxn>
                  <a:cxn ang="0">
                    <a:pos x="48" y="63"/>
                  </a:cxn>
                  <a:cxn ang="0">
                    <a:pos x="52" y="60"/>
                  </a:cxn>
                  <a:cxn ang="0">
                    <a:pos x="57" y="57"/>
                  </a:cxn>
                  <a:cxn ang="0">
                    <a:pos x="61" y="52"/>
                  </a:cxn>
                  <a:cxn ang="0">
                    <a:pos x="63" y="48"/>
                  </a:cxn>
                  <a:cxn ang="0">
                    <a:pos x="66" y="43"/>
                  </a:cxn>
                  <a:cxn ang="0">
                    <a:pos x="66" y="39"/>
                  </a:cxn>
                  <a:cxn ang="0">
                    <a:pos x="66" y="34"/>
                  </a:cxn>
                  <a:cxn ang="0">
                    <a:pos x="64" y="30"/>
                  </a:cxn>
                  <a:cxn ang="0">
                    <a:pos x="61" y="25"/>
                  </a:cxn>
                  <a:cxn ang="0">
                    <a:pos x="57" y="22"/>
                  </a:cxn>
                  <a:cxn ang="0">
                    <a:pos x="52" y="21"/>
                  </a:cxn>
                  <a:cxn ang="0">
                    <a:pos x="48" y="19"/>
                  </a:cxn>
                  <a:cxn ang="0">
                    <a:pos x="43" y="18"/>
                  </a:cxn>
                  <a:cxn ang="0">
                    <a:pos x="39" y="16"/>
                  </a:cxn>
                  <a:cxn ang="0">
                    <a:pos x="34" y="16"/>
                  </a:cxn>
                  <a:cxn ang="0">
                    <a:pos x="30" y="15"/>
                  </a:cxn>
                  <a:cxn ang="0">
                    <a:pos x="25" y="15"/>
                  </a:cxn>
                  <a:cxn ang="0">
                    <a:pos x="21" y="13"/>
                  </a:cxn>
                  <a:cxn ang="0">
                    <a:pos x="16" y="10"/>
                  </a:cxn>
                  <a:cxn ang="0">
                    <a:pos x="13" y="6"/>
                  </a:cxn>
                  <a:cxn ang="0">
                    <a:pos x="9" y="3"/>
                  </a:cxn>
                  <a:cxn ang="0">
                    <a:pos x="3" y="0"/>
                  </a:cxn>
                  <a:cxn ang="0">
                    <a:pos x="3" y="0"/>
                  </a:cxn>
                </a:cxnLst>
                <a:rect l="0" t="0" r="r" b="b"/>
                <a:pathLst>
                  <a:path w="67" h="65">
                    <a:moveTo>
                      <a:pt x="3" y="0"/>
                    </a:moveTo>
                    <a:lnTo>
                      <a:pt x="3" y="6"/>
                    </a:lnTo>
                    <a:lnTo>
                      <a:pt x="1" y="10"/>
                    </a:lnTo>
                    <a:lnTo>
                      <a:pt x="1" y="15"/>
                    </a:lnTo>
                    <a:lnTo>
                      <a:pt x="0" y="19"/>
                    </a:lnTo>
                    <a:lnTo>
                      <a:pt x="0" y="24"/>
                    </a:lnTo>
                    <a:lnTo>
                      <a:pt x="3" y="28"/>
                    </a:lnTo>
                    <a:lnTo>
                      <a:pt x="3" y="33"/>
                    </a:lnTo>
                    <a:lnTo>
                      <a:pt x="6" y="37"/>
                    </a:lnTo>
                    <a:lnTo>
                      <a:pt x="7" y="42"/>
                    </a:lnTo>
                    <a:lnTo>
                      <a:pt x="9" y="46"/>
                    </a:lnTo>
                    <a:lnTo>
                      <a:pt x="10" y="51"/>
                    </a:lnTo>
                    <a:lnTo>
                      <a:pt x="15" y="55"/>
                    </a:lnTo>
                    <a:lnTo>
                      <a:pt x="21" y="58"/>
                    </a:lnTo>
                    <a:lnTo>
                      <a:pt x="25" y="60"/>
                    </a:lnTo>
                    <a:lnTo>
                      <a:pt x="30" y="61"/>
                    </a:lnTo>
                    <a:lnTo>
                      <a:pt x="34" y="63"/>
                    </a:lnTo>
                    <a:lnTo>
                      <a:pt x="39" y="64"/>
                    </a:lnTo>
                    <a:lnTo>
                      <a:pt x="43" y="64"/>
                    </a:lnTo>
                    <a:lnTo>
                      <a:pt x="48" y="63"/>
                    </a:lnTo>
                    <a:lnTo>
                      <a:pt x="52" y="60"/>
                    </a:lnTo>
                    <a:lnTo>
                      <a:pt x="57" y="57"/>
                    </a:lnTo>
                    <a:lnTo>
                      <a:pt x="61" y="52"/>
                    </a:lnTo>
                    <a:lnTo>
                      <a:pt x="63" y="48"/>
                    </a:lnTo>
                    <a:lnTo>
                      <a:pt x="66" y="43"/>
                    </a:lnTo>
                    <a:lnTo>
                      <a:pt x="66" y="39"/>
                    </a:lnTo>
                    <a:lnTo>
                      <a:pt x="66" y="34"/>
                    </a:lnTo>
                    <a:lnTo>
                      <a:pt x="64" y="30"/>
                    </a:lnTo>
                    <a:lnTo>
                      <a:pt x="61" y="25"/>
                    </a:lnTo>
                    <a:lnTo>
                      <a:pt x="57" y="22"/>
                    </a:lnTo>
                    <a:lnTo>
                      <a:pt x="52" y="21"/>
                    </a:lnTo>
                    <a:lnTo>
                      <a:pt x="48" y="19"/>
                    </a:lnTo>
                    <a:lnTo>
                      <a:pt x="43" y="18"/>
                    </a:lnTo>
                    <a:lnTo>
                      <a:pt x="39" y="16"/>
                    </a:lnTo>
                    <a:lnTo>
                      <a:pt x="34" y="16"/>
                    </a:lnTo>
                    <a:lnTo>
                      <a:pt x="30" y="15"/>
                    </a:lnTo>
                    <a:lnTo>
                      <a:pt x="25" y="15"/>
                    </a:lnTo>
                    <a:lnTo>
                      <a:pt x="21" y="13"/>
                    </a:lnTo>
                    <a:lnTo>
                      <a:pt x="16" y="10"/>
                    </a:lnTo>
                    <a:lnTo>
                      <a:pt x="13" y="6"/>
                    </a:lnTo>
                    <a:lnTo>
                      <a:pt x="9" y="3"/>
                    </a:lnTo>
                    <a:lnTo>
                      <a:pt x="3" y="0"/>
                    </a:lnTo>
                    <a:lnTo>
                      <a:pt x="3" y="0"/>
                    </a:lnTo>
                  </a:path>
                </a:pathLst>
              </a:custGeom>
              <a:grpFill/>
              <a:ln w="3175" cap="rnd" cmpd="sng">
                <a:solidFill>
                  <a:schemeClr val="tx1"/>
                </a:solidFill>
                <a:prstDash val="solid"/>
                <a:round/>
                <a:headEnd/>
                <a:tailEnd/>
              </a:ln>
              <a:effectLst/>
            </p:spPr>
            <p:txBody>
              <a:bodyPr/>
              <a:lstStyle/>
              <a:p>
                <a:pPr>
                  <a:defRPr/>
                </a:pPr>
                <a:endParaRPr lang="en-US"/>
              </a:p>
            </p:txBody>
          </p:sp>
          <p:sp>
            <p:nvSpPr>
              <p:cNvPr id="79" name="Freeform 63"/>
              <p:cNvSpPr>
                <a:spLocks/>
              </p:cNvSpPr>
              <p:nvPr/>
            </p:nvSpPr>
            <p:spPr bwMode="auto">
              <a:xfrm>
                <a:off x="1995" y="1705"/>
                <a:ext cx="95" cy="115"/>
              </a:xfrm>
              <a:custGeom>
                <a:avLst/>
                <a:gdLst/>
                <a:ahLst/>
                <a:cxnLst>
                  <a:cxn ang="0">
                    <a:pos x="30" y="6"/>
                  </a:cxn>
                  <a:cxn ang="0">
                    <a:pos x="31" y="15"/>
                  </a:cxn>
                  <a:cxn ang="0">
                    <a:pos x="33" y="24"/>
                  </a:cxn>
                  <a:cxn ang="0">
                    <a:pos x="40" y="32"/>
                  </a:cxn>
                  <a:cxn ang="0">
                    <a:pos x="49" y="35"/>
                  </a:cxn>
                  <a:cxn ang="0">
                    <a:pos x="58" y="36"/>
                  </a:cxn>
                  <a:cxn ang="0">
                    <a:pos x="66" y="44"/>
                  </a:cxn>
                  <a:cxn ang="0">
                    <a:pos x="66" y="53"/>
                  </a:cxn>
                  <a:cxn ang="0">
                    <a:pos x="67" y="62"/>
                  </a:cxn>
                  <a:cxn ang="0">
                    <a:pos x="69" y="71"/>
                  </a:cxn>
                  <a:cxn ang="0">
                    <a:pos x="72" y="80"/>
                  </a:cxn>
                  <a:cxn ang="0">
                    <a:pos x="82" y="86"/>
                  </a:cxn>
                  <a:cxn ang="0">
                    <a:pos x="90" y="95"/>
                  </a:cxn>
                  <a:cxn ang="0">
                    <a:pos x="94" y="104"/>
                  </a:cxn>
                  <a:cxn ang="0">
                    <a:pos x="88" y="108"/>
                  </a:cxn>
                  <a:cxn ang="0">
                    <a:pos x="79" y="110"/>
                  </a:cxn>
                  <a:cxn ang="0">
                    <a:pos x="72" y="102"/>
                  </a:cxn>
                  <a:cxn ang="0">
                    <a:pos x="63" y="102"/>
                  </a:cxn>
                  <a:cxn ang="0">
                    <a:pos x="55" y="108"/>
                  </a:cxn>
                  <a:cxn ang="0">
                    <a:pos x="46" y="114"/>
                  </a:cxn>
                  <a:cxn ang="0">
                    <a:pos x="37" y="113"/>
                  </a:cxn>
                  <a:cxn ang="0">
                    <a:pos x="37" y="104"/>
                  </a:cxn>
                  <a:cxn ang="0">
                    <a:pos x="46" y="101"/>
                  </a:cxn>
                  <a:cxn ang="0">
                    <a:pos x="48" y="92"/>
                  </a:cxn>
                  <a:cxn ang="0">
                    <a:pos x="43" y="83"/>
                  </a:cxn>
                  <a:cxn ang="0">
                    <a:pos x="42" y="74"/>
                  </a:cxn>
                  <a:cxn ang="0">
                    <a:pos x="37" y="65"/>
                  </a:cxn>
                  <a:cxn ang="0">
                    <a:pos x="34" y="56"/>
                  </a:cxn>
                  <a:cxn ang="0">
                    <a:pos x="25" y="50"/>
                  </a:cxn>
                  <a:cxn ang="0">
                    <a:pos x="16" y="48"/>
                  </a:cxn>
                  <a:cxn ang="0">
                    <a:pos x="7" y="44"/>
                  </a:cxn>
                  <a:cxn ang="0">
                    <a:pos x="1" y="35"/>
                  </a:cxn>
                  <a:cxn ang="0">
                    <a:pos x="0" y="26"/>
                  </a:cxn>
                  <a:cxn ang="0">
                    <a:pos x="4" y="18"/>
                  </a:cxn>
                  <a:cxn ang="0">
                    <a:pos x="13" y="15"/>
                  </a:cxn>
                  <a:cxn ang="0">
                    <a:pos x="21" y="8"/>
                  </a:cxn>
                  <a:cxn ang="0">
                    <a:pos x="28" y="0"/>
                  </a:cxn>
                </a:cxnLst>
                <a:rect l="0" t="0" r="r" b="b"/>
                <a:pathLst>
                  <a:path w="95" h="115">
                    <a:moveTo>
                      <a:pt x="28" y="0"/>
                    </a:moveTo>
                    <a:lnTo>
                      <a:pt x="30" y="6"/>
                    </a:lnTo>
                    <a:lnTo>
                      <a:pt x="31" y="11"/>
                    </a:lnTo>
                    <a:lnTo>
                      <a:pt x="31" y="15"/>
                    </a:lnTo>
                    <a:lnTo>
                      <a:pt x="33" y="20"/>
                    </a:lnTo>
                    <a:lnTo>
                      <a:pt x="33" y="24"/>
                    </a:lnTo>
                    <a:lnTo>
                      <a:pt x="36" y="29"/>
                    </a:lnTo>
                    <a:lnTo>
                      <a:pt x="40" y="32"/>
                    </a:lnTo>
                    <a:lnTo>
                      <a:pt x="45" y="35"/>
                    </a:lnTo>
                    <a:lnTo>
                      <a:pt x="49" y="35"/>
                    </a:lnTo>
                    <a:lnTo>
                      <a:pt x="54" y="35"/>
                    </a:lnTo>
                    <a:lnTo>
                      <a:pt x="58" y="36"/>
                    </a:lnTo>
                    <a:lnTo>
                      <a:pt x="63" y="39"/>
                    </a:lnTo>
                    <a:lnTo>
                      <a:pt x="66" y="44"/>
                    </a:lnTo>
                    <a:lnTo>
                      <a:pt x="66" y="48"/>
                    </a:lnTo>
                    <a:lnTo>
                      <a:pt x="66" y="53"/>
                    </a:lnTo>
                    <a:lnTo>
                      <a:pt x="67" y="57"/>
                    </a:lnTo>
                    <a:lnTo>
                      <a:pt x="67" y="62"/>
                    </a:lnTo>
                    <a:lnTo>
                      <a:pt x="69" y="66"/>
                    </a:lnTo>
                    <a:lnTo>
                      <a:pt x="69" y="71"/>
                    </a:lnTo>
                    <a:lnTo>
                      <a:pt x="70" y="75"/>
                    </a:lnTo>
                    <a:lnTo>
                      <a:pt x="72" y="80"/>
                    </a:lnTo>
                    <a:lnTo>
                      <a:pt x="78" y="83"/>
                    </a:lnTo>
                    <a:lnTo>
                      <a:pt x="82" y="86"/>
                    </a:lnTo>
                    <a:lnTo>
                      <a:pt x="85" y="90"/>
                    </a:lnTo>
                    <a:lnTo>
                      <a:pt x="90" y="95"/>
                    </a:lnTo>
                    <a:lnTo>
                      <a:pt x="93" y="99"/>
                    </a:lnTo>
                    <a:lnTo>
                      <a:pt x="94" y="104"/>
                    </a:lnTo>
                    <a:lnTo>
                      <a:pt x="93" y="108"/>
                    </a:lnTo>
                    <a:lnTo>
                      <a:pt x="88" y="108"/>
                    </a:lnTo>
                    <a:lnTo>
                      <a:pt x="84" y="110"/>
                    </a:lnTo>
                    <a:lnTo>
                      <a:pt x="79" y="110"/>
                    </a:lnTo>
                    <a:lnTo>
                      <a:pt x="76" y="105"/>
                    </a:lnTo>
                    <a:lnTo>
                      <a:pt x="72" y="102"/>
                    </a:lnTo>
                    <a:lnTo>
                      <a:pt x="67" y="101"/>
                    </a:lnTo>
                    <a:lnTo>
                      <a:pt x="63" y="102"/>
                    </a:lnTo>
                    <a:lnTo>
                      <a:pt x="58" y="104"/>
                    </a:lnTo>
                    <a:lnTo>
                      <a:pt x="55" y="108"/>
                    </a:lnTo>
                    <a:lnTo>
                      <a:pt x="51" y="113"/>
                    </a:lnTo>
                    <a:lnTo>
                      <a:pt x="46" y="114"/>
                    </a:lnTo>
                    <a:lnTo>
                      <a:pt x="42" y="114"/>
                    </a:lnTo>
                    <a:lnTo>
                      <a:pt x="37" y="113"/>
                    </a:lnTo>
                    <a:lnTo>
                      <a:pt x="36" y="108"/>
                    </a:lnTo>
                    <a:lnTo>
                      <a:pt x="37" y="104"/>
                    </a:lnTo>
                    <a:lnTo>
                      <a:pt x="42" y="101"/>
                    </a:lnTo>
                    <a:lnTo>
                      <a:pt x="46" y="101"/>
                    </a:lnTo>
                    <a:lnTo>
                      <a:pt x="48" y="96"/>
                    </a:lnTo>
                    <a:lnTo>
                      <a:pt x="48" y="92"/>
                    </a:lnTo>
                    <a:lnTo>
                      <a:pt x="46" y="87"/>
                    </a:lnTo>
                    <a:lnTo>
                      <a:pt x="43" y="83"/>
                    </a:lnTo>
                    <a:lnTo>
                      <a:pt x="42" y="78"/>
                    </a:lnTo>
                    <a:lnTo>
                      <a:pt x="42" y="74"/>
                    </a:lnTo>
                    <a:lnTo>
                      <a:pt x="39" y="69"/>
                    </a:lnTo>
                    <a:lnTo>
                      <a:pt x="37" y="65"/>
                    </a:lnTo>
                    <a:lnTo>
                      <a:pt x="36" y="60"/>
                    </a:lnTo>
                    <a:lnTo>
                      <a:pt x="34" y="56"/>
                    </a:lnTo>
                    <a:lnTo>
                      <a:pt x="30" y="53"/>
                    </a:lnTo>
                    <a:lnTo>
                      <a:pt x="25" y="50"/>
                    </a:lnTo>
                    <a:lnTo>
                      <a:pt x="21" y="48"/>
                    </a:lnTo>
                    <a:lnTo>
                      <a:pt x="16" y="48"/>
                    </a:lnTo>
                    <a:lnTo>
                      <a:pt x="12" y="47"/>
                    </a:lnTo>
                    <a:lnTo>
                      <a:pt x="7" y="44"/>
                    </a:lnTo>
                    <a:lnTo>
                      <a:pt x="4" y="39"/>
                    </a:lnTo>
                    <a:lnTo>
                      <a:pt x="1" y="35"/>
                    </a:lnTo>
                    <a:lnTo>
                      <a:pt x="0" y="30"/>
                    </a:lnTo>
                    <a:lnTo>
                      <a:pt x="0" y="26"/>
                    </a:lnTo>
                    <a:lnTo>
                      <a:pt x="0" y="21"/>
                    </a:lnTo>
                    <a:lnTo>
                      <a:pt x="4" y="18"/>
                    </a:lnTo>
                    <a:lnTo>
                      <a:pt x="9" y="17"/>
                    </a:lnTo>
                    <a:lnTo>
                      <a:pt x="13" y="15"/>
                    </a:lnTo>
                    <a:lnTo>
                      <a:pt x="18" y="12"/>
                    </a:lnTo>
                    <a:lnTo>
                      <a:pt x="21" y="8"/>
                    </a:lnTo>
                    <a:lnTo>
                      <a:pt x="25" y="6"/>
                    </a:lnTo>
                    <a:lnTo>
                      <a:pt x="28" y="0"/>
                    </a:lnTo>
                  </a:path>
                </a:pathLst>
              </a:custGeom>
              <a:grpFill/>
              <a:ln w="3175" cap="rnd" cmpd="sng">
                <a:solidFill>
                  <a:schemeClr val="tx1"/>
                </a:solidFill>
                <a:prstDash val="solid"/>
                <a:round/>
                <a:headEnd/>
                <a:tailEnd/>
              </a:ln>
              <a:effectLst/>
            </p:spPr>
            <p:txBody>
              <a:bodyPr/>
              <a:lstStyle/>
              <a:p>
                <a:pPr>
                  <a:defRPr/>
                </a:pPr>
                <a:endParaRPr lang="en-US"/>
              </a:p>
            </p:txBody>
          </p:sp>
          <p:sp>
            <p:nvSpPr>
              <p:cNvPr id="80" name="Freeform 64"/>
              <p:cNvSpPr>
                <a:spLocks/>
              </p:cNvSpPr>
              <p:nvPr/>
            </p:nvSpPr>
            <p:spPr bwMode="auto">
              <a:xfrm>
                <a:off x="1189" y="2268"/>
                <a:ext cx="31" cy="37"/>
              </a:xfrm>
              <a:custGeom>
                <a:avLst/>
                <a:gdLst/>
                <a:ahLst/>
                <a:cxnLst>
                  <a:cxn ang="0">
                    <a:pos x="11" y="0"/>
                  </a:cxn>
                  <a:cxn ang="0">
                    <a:pos x="8" y="6"/>
                  </a:cxn>
                  <a:cxn ang="0">
                    <a:pos x="5" y="11"/>
                  </a:cxn>
                  <a:cxn ang="0">
                    <a:pos x="2" y="15"/>
                  </a:cxn>
                  <a:cxn ang="0">
                    <a:pos x="0" y="20"/>
                  </a:cxn>
                  <a:cxn ang="0">
                    <a:pos x="0" y="24"/>
                  </a:cxn>
                  <a:cxn ang="0">
                    <a:pos x="0" y="29"/>
                  </a:cxn>
                  <a:cxn ang="0">
                    <a:pos x="2" y="33"/>
                  </a:cxn>
                  <a:cxn ang="0">
                    <a:pos x="6" y="36"/>
                  </a:cxn>
                  <a:cxn ang="0">
                    <a:pos x="11" y="35"/>
                  </a:cxn>
                  <a:cxn ang="0">
                    <a:pos x="15" y="35"/>
                  </a:cxn>
                  <a:cxn ang="0">
                    <a:pos x="21" y="35"/>
                  </a:cxn>
                  <a:cxn ang="0">
                    <a:pos x="26" y="35"/>
                  </a:cxn>
                  <a:cxn ang="0">
                    <a:pos x="30" y="32"/>
                  </a:cxn>
                  <a:cxn ang="0">
                    <a:pos x="30" y="27"/>
                  </a:cxn>
                  <a:cxn ang="0">
                    <a:pos x="30" y="23"/>
                  </a:cxn>
                  <a:cxn ang="0">
                    <a:pos x="30" y="18"/>
                  </a:cxn>
                  <a:cxn ang="0">
                    <a:pos x="26" y="14"/>
                  </a:cxn>
                  <a:cxn ang="0">
                    <a:pos x="23" y="9"/>
                  </a:cxn>
                  <a:cxn ang="0">
                    <a:pos x="18" y="6"/>
                  </a:cxn>
                  <a:cxn ang="0">
                    <a:pos x="11" y="0"/>
                  </a:cxn>
                  <a:cxn ang="0">
                    <a:pos x="11" y="0"/>
                  </a:cxn>
                </a:cxnLst>
                <a:rect l="0" t="0" r="r" b="b"/>
                <a:pathLst>
                  <a:path w="31" h="37">
                    <a:moveTo>
                      <a:pt x="11" y="0"/>
                    </a:moveTo>
                    <a:lnTo>
                      <a:pt x="8" y="6"/>
                    </a:lnTo>
                    <a:lnTo>
                      <a:pt x="5" y="11"/>
                    </a:lnTo>
                    <a:lnTo>
                      <a:pt x="2" y="15"/>
                    </a:lnTo>
                    <a:lnTo>
                      <a:pt x="0" y="20"/>
                    </a:lnTo>
                    <a:lnTo>
                      <a:pt x="0" y="24"/>
                    </a:lnTo>
                    <a:lnTo>
                      <a:pt x="0" y="29"/>
                    </a:lnTo>
                    <a:lnTo>
                      <a:pt x="2" y="33"/>
                    </a:lnTo>
                    <a:lnTo>
                      <a:pt x="6" y="36"/>
                    </a:lnTo>
                    <a:lnTo>
                      <a:pt x="11" y="35"/>
                    </a:lnTo>
                    <a:lnTo>
                      <a:pt x="15" y="35"/>
                    </a:lnTo>
                    <a:lnTo>
                      <a:pt x="21" y="35"/>
                    </a:lnTo>
                    <a:lnTo>
                      <a:pt x="26" y="35"/>
                    </a:lnTo>
                    <a:lnTo>
                      <a:pt x="30" y="32"/>
                    </a:lnTo>
                    <a:lnTo>
                      <a:pt x="30" y="27"/>
                    </a:lnTo>
                    <a:lnTo>
                      <a:pt x="30" y="23"/>
                    </a:lnTo>
                    <a:lnTo>
                      <a:pt x="30" y="18"/>
                    </a:lnTo>
                    <a:lnTo>
                      <a:pt x="26" y="14"/>
                    </a:lnTo>
                    <a:lnTo>
                      <a:pt x="23" y="9"/>
                    </a:lnTo>
                    <a:lnTo>
                      <a:pt x="18" y="6"/>
                    </a:lnTo>
                    <a:lnTo>
                      <a:pt x="11" y="0"/>
                    </a:lnTo>
                    <a:lnTo>
                      <a:pt x="11" y="0"/>
                    </a:lnTo>
                  </a:path>
                </a:pathLst>
              </a:custGeom>
              <a:grpFill/>
              <a:ln w="3175" cap="rnd" cmpd="sng">
                <a:solidFill>
                  <a:schemeClr val="tx1"/>
                </a:solidFill>
                <a:prstDash val="solid"/>
                <a:round/>
                <a:headEnd/>
                <a:tailEnd/>
              </a:ln>
              <a:effectLst/>
            </p:spPr>
            <p:txBody>
              <a:bodyPr/>
              <a:lstStyle/>
              <a:p>
                <a:pPr>
                  <a:defRPr/>
                </a:pPr>
                <a:endParaRPr lang="en-US"/>
              </a:p>
            </p:txBody>
          </p:sp>
          <p:sp>
            <p:nvSpPr>
              <p:cNvPr id="81" name="Freeform 65"/>
              <p:cNvSpPr>
                <a:spLocks/>
              </p:cNvSpPr>
              <p:nvPr/>
            </p:nvSpPr>
            <p:spPr bwMode="auto">
              <a:xfrm>
                <a:off x="1224" y="2313"/>
                <a:ext cx="46" cy="33"/>
              </a:xfrm>
              <a:custGeom>
                <a:avLst/>
                <a:gdLst/>
                <a:ahLst/>
                <a:cxnLst>
                  <a:cxn ang="0">
                    <a:pos x="0" y="11"/>
                  </a:cxn>
                  <a:cxn ang="0">
                    <a:pos x="0" y="17"/>
                  </a:cxn>
                  <a:cxn ang="0">
                    <a:pos x="1" y="21"/>
                  </a:cxn>
                  <a:cxn ang="0">
                    <a:pos x="3" y="26"/>
                  </a:cxn>
                  <a:cxn ang="0">
                    <a:pos x="9" y="29"/>
                  </a:cxn>
                  <a:cxn ang="0">
                    <a:pos x="13" y="30"/>
                  </a:cxn>
                  <a:cxn ang="0">
                    <a:pos x="18" y="30"/>
                  </a:cxn>
                  <a:cxn ang="0">
                    <a:pos x="22" y="32"/>
                  </a:cxn>
                  <a:cxn ang="0">
                    <a:pos x="27" y="32"/>
                  </a:cxn>
                  <a:cxn ang="0">
                    <a:pos x="31" y="32"/>
                  </a:cxn>
                  <a:cxn ang="0">
                    <a:pos x="36" y="32"/>
                  </a:cxn>
                  <a:cxn ang="0">
                    <a:pos x="39" y="27"/>
                  </a:cxn>
                  <a:cxn ang="0">
                    <a:pos x="43" y="26"/>
                  </a:cxn>
                  <a:cxn ang="0">
                    <a:pos x="45" y="21"/>
                  </a:cxn>
                  <a:cxn ang="0">
                    <a:pos x="45" y="17"/>
                  </a:cxn>
                  <a:cxn ang="0">
                    <a:pos x="45" y="12"/>
                  </a:cxn>
                  <a:cxn ang="0">
                    <a:pos x="43" y="8"/>
                  </a:cxn>
                  <a:cxn ang="0">
                    <a:pos x="39" y="3"/>
                  </a:cxn>
                  <a:cxn ang="0">
                    <a:pos x="34" y="2"/>
                  </a:cxn>
                  <a:cxn ang="0">
                    <a:pos x="30" y="0"/>
                  </a:cxn>
                  <a:cxn ang="0">
                    <a:pos x="25" y="0"/>
                  </a:cxn>
                  <a:cxn ang="0">
                    <a:pos x="21" y="2"/>
                  </a:cxn>
                  <a:cxn ang="0">
                    <a:pos x="16" y="3"/>
                  </a:cxn>
                  <a:cxn ang="0">
                    <a:pos x="12" y="5"/>
                  </a:cxn>
                  <a:cxn ang="0">
                    <a:pos x="7" y="8"/>
                  </a:cxn>
                  <a:cxn ang="0">
                    <a:pos x="0" y="11"/>
                  </a:cxn>
                  <a:cxn ang="0">
                    <a:pos x="0" y="11"/>
                  </a:cxn>
                </a:cxnLst>
                <a:rect l="0" t="0" r="r" b="b"/>
                <a:pathLst>
                  <a:path w="46" h="33">
                    <a:moveTo>
                      <a:pt x="0" y="11"/>
                    </a:moveTo>
                    <a:lnTo>
                      <a:pt x="0" y="17"/>
                    </a:lnTo>
                    <a:lnTo>
                      <a:pt x="1" y="21"/>
                    </a:lnTo>
                    <a:lnTo>
                      <a:pt x="3" y="26"/>
                    </a:lnTo>
                    <a:lnTo>
                      <a:pt x="9" y="29"/>
                    </a:lnTo>
                    <a:lnTo>
                      <a:pt x="13" y="30"/>
                    </a:lnTo>
                    <a:lnTo>
                      <a:pt x="18" y="30"/>
                    </a:lnTo>
                    <a:lnTo>
                      <a:pt x="22" y="32"/>
                    </a:lnTo>
                    <a:lnTo>
                      <a:pt x="27" y="32"/>
                    </a:lnTo>
                    <a:lnTo>
                      <a:pt x="31" y="32"/>
                    </a:lnTo>
                    <a:lnTo>
                      <a:pt x="36" y="32"/>
                    </a:lnTo>
                    <a:lnTo>
                      <a:pt x="39" y="27"/>
                    </a:lnTo>
                    <a:lnTo>
                      <a:pt x="43" y="26"/>
                    </a:lnTo>
                    <a:lnTo>
                      <a:pt x="45" y="21"/>
                    </a:lnTo>
                    <a:lnTo>
                      <a:pt x="45" y="17"/>
                    </a:lnTo>
                    <a:lnTo>
                      <a:pt x="45" y="12"/>
                    </a:lnTo>
                    <a:lnTo>
                      <a:pt x="43" y="8"/>
                    </a:lnTo>
                    <a:lnTo>
                      <a:pt x="39" y="3"/>
                    </a:lnTo>
                    <a:lnTo>
                      <a:pt x="34" y="2"/>
                    </a:lnTo>
                    <a:lnTo>
                      <a:pt x="30" y="0"/>
                    </a:lnTo>
                    <a:lnTo>
                      <a:pt x="25" y="0"/>
                    </a:lnTo>
                    <a:lnTo>
                      <a:pt x="21" y="2"/>
                    </a:lnTo>
                    <a:lnTo>
                      <a:pt x="16" y="3"/>
                    </a:lnTo>
                    <a:lnTo>
                      <a:pt x="12" y="5"/>
                    </a:lnTo>
                    <a:lnTo>
                      <a:pt x="7" y="8"/>
                    </a:lnTo>
                    <a:lnTo>
                      <a:pt x="0" y="11"/>
                    </a:lnTo>
                    <a:lnTo>
                      <a:pt x="0" y="11"/>
                    </a:lnTo>
                  </a:path>
                </a:pathLst>
              </a:custGeom>
              <a:grpFill/>
              <a:ln w="3175" cap="rnd" cmpd="sng">
                <a:solidFill>
                  <a:schemeClr val="tx1"/>
                </a:solidFill>
                <a:prstDash val="solid"/>
                <a:round/>
                <a:headEnd/>
                <a:tailEnd/>
              </a:ln>
              <a:effectLst/>
            </p:spPr>
            <p:txBody>
              <a:bodyPr/>
              <a:lstStyle/>
              <a:p>
                <a:pPr>
                  <a:defRPr/>
                </a:pPr>
                <a:endParaRPr lang="en-US"/>
              </a:p>
            </p:txBody>
          </p:sp>
          <p:sp>
            <p:nvSpPr>
              <p:cNvPr id="82" name="Freeform 66"/>
              <p:cNvSpPr>
                <a:spLocks/>
              </p:cNvSpPr>
              <p:nvPr/>
            </p:nvSpPr>
            <p:spPr bwMode="auto">
              <a:xfrm>
                <a:off x="1312" y="2354"/>
                <a:ext cx="99" cy="74"/>
              </a:xfrm>
              <a:custGeom>
                <a:avLst/>
                <a:gdLst/>
                <a:ahLst/>
                <a:cxnLst>
                  <a:cxn ang="0">
                    <a:pos x="0" y="0"/>
                  </a:cxn>
                  <a:cxn ang="0">
                    <a:pos x="0" y="6"/>
                  </a:cxn>
                  <a:cxn ang="0">
                    <a:pos x="2" y="10"/>
                  </a:cxn>
                  <a:cxn ang="0">
                    <a:pos x="2" y="15"/>
                  </a:cxn>
                  <a:cxn ang="0">
                    <a:pos x="6" y="18"/>
                  </a:cxn>
                  <a:cxn ang="0">
                    <a:pos x="11" y="22"/>
                  </a:cxn>
                  <a:cxn ang="0">
                    <a:pos x="15" y="27"/>
                  </a:cxn>
                  <a:cxn ang="0">
                    <a:pos x="20" y="28"/>
                  </a:cxn>
                  <a:cxn ang="0">
                    <a:pos x="24" y="31"/>
                  </a:cxn>
                  <a:cxn ang="0">
                    <a:pos x="29" y="34"/>
                  </a:cxn>
                  <a:cxn ang="0">
                    <a:pos x="33" y="36"/>
                  </a:cxn>
                  <a:cxn ang="0">
                    <a:pos x="39" y="37"/>
                  </a:cxn>
                  <a:cxn ang="0">
                    <a:pos x="44" y="39"/>
                  </a:cxn>
                  <a:cxn ang="0">
                    <a:pos x="48" y="43"/>
                  </a:cxn>
                  <a:cxn ang="0">
                    <a:pos x="53" y="48"/>
                  </a:cxn>
                  <a:cxn ang="0">
                    <a:pos x="56" y="52"/>
                  </a:cxn>
                  <a:cxn ang="0">
                    <a:pos x="60" y="55"/>
                  </a:cxn>
                  <a:cxn ang="0">
                    <a:pos x="63" y="60"/>
                  </a:cxn>
                  <a:cxn ang="0">
                    <a:pos x="68" y="61"/>
                  </a:cxn>
                  <a:cxn ang="0">
                    <a:pos x="72" y="64"/>
                  </a:cxn>
                  <a:cxn ang="0">
                    <a:pos x="77" y="67"/>
                  </a:cxn>
                  <a:cxn ang="0">
                    <a:pos x="81" y="70"/>
                  </a:cxn>
                  <a:cxn ang="0">
                    <a:pos x="86" y="72"/>
                  </a:cxn>
                  <a:cxn ang="0">
                    <a:pos x="90" y="73"/>
                  </a:cxn>
                  <a:cxn ang="0">
                    <a:pos x="95" y="73"/>
                  </a:cxn>
                  <a:cxn ang="0">
                    <a:pos x="98" y="69"/>
                  </a:cxn>
                  <a:cxn ang="0">
                    <a:pos x="96" y="64"/>
                  </a:cxn>
                  <a:cxn ang="0">
                    <a:pos x="92" y="63"/>
                  </a:cxn>
                  <a:cxn ang="0">
                    <a:pos x="86" y="61"/>
                  </a:cxn>
                  <a:cxn ang="0">
                    <a:pos x="80" y="57"/>
                  </a:cxn>
                  <a:cxn ang="0">
                    <a:pos x="77" y="52"/>
                  </a:cxn>
                  <a:cxn ang="0">
                    <a:pos x="72" y="49"/>
                  </a:cxn>
                  <a:cxn ang="0">
                    <a:pos x="71" y="45"/>
                  </a:cxn>
                  <a:cxn ang="0">
                    <a:pos x="69" y="40"/>
                  </a:cxn>
                  <a:cxn ang="0">
                    <a:pos x="69" y="36"/>
                  </a:cxn>
                  <a:cxn ang="0">
                    <a:pos x="71" y="31"/>
                  </a:cxn>
                  <a:cxn ang="0">
                    <a:pos x="71" y="27"/>
                  </a:cxn>
                  <a:cxn ang="0">
                    <a:pos x="71" y="22"/>
                  </a:cxn>
                  <a:cxn ang="0">
                    <a:pos x="69" y="18"/>
                  </a:cxn>
                  <a:cxn ang="0">
                    <a:pos x="65" y="16"/>
                  </a:cxn>
                  <a:cxn ang="0">
                    <a:pos x="60" y="16"/>
                  </a:cxn>
                  <a:cxn ang="0">
                    <a:pos x="56" y="15"/>
                  </a:cxn>
                  <a:cxn ang="0">
                    <a:pos x="51" y="13"/>
                  </a:cxn>
                  <a:cxn ang="0">
                    <a:pos x="47" y="13"/>
                  </a:cxn>
                  <a:cxn ang="0">
                    <a:pos x="42" y="13"/>
                  </a:cxn>
                  <a:cxn ang="0">
                    <a:pos x="38" y="12"/>
                  </a:cxn>
                  <a:cxn ang="0">
                    <a:pos x="33" y="10"/>
                  </a:cxn>
                  <a:cxn ang="0">
                    <a:pos x="29" y="9"/>
                  </a:cxn>
                  <a:cxn ang="0">
                    <a:pos x="23" y="7"/>
                  </a:cxn>
                  <a:cxn ang="0">
                    <a:pos x="15" y="4"/>
                  </a:cxn>
                  <a:cxn ang="0">
                    <a:pos x="11" y="3"/>
                  </a:cxn>
                  <a:cxn ang="0">
                    <a:pos x="6" y="3"/>
                  </a:cxn>
                  <a:cxn ang="0">
                    <a:pos x="0" y="0"/>
                  </a:cxn>
                  <a:cxn ang="0">
                    <a:pos x="0" y="0"/>
                  </a:cxn>
                </a:cxnLst>
                <a:rect l="0" t="0" r="r" b="b"/>
                <a:pathLst>
                  <a:path w="99" h="74">
                    <a:moveTo>
                      <a:pt x="0" y="0"/>
                    </a:moveTo>
                    <a:lnTo>
                      <a:pt x="0" y="6"/>
                    </a:lnTo>
                    <a:lnTo>
                      <a:pt x="2" y="10"/>
                    </a:lnTo>
                    <a:lnTo>
                      <a:pt x="2" y="15"/>
                    </a:lnTo>
                    <a:lnTo>
                      <a:pt x="6" y="18"/>
                    </a:lnTo>
                    <a:lnTo>
                      <a:pt x="11" y="22"/>
                    </a:lnTo>
                    <a:lnTo>
                      <a:pt x="15" y="27"/>
                    </a:lnTo>
                    <a:lnTo>
                      <a:pt x="20" y="28"/>
                    </a:lnTo>
                    <a:lnTo>
                      <a:pt x="24" y="31"/>
                    </a:lnTo>
                    <a:lnTo>
                      <a:pt x="29" y="34"/>
                    </a:lnTo>
                    <a:lnTo>
                      <a:pt x="33" y="36"/>
                    </a:lnTo>
                    <a:lnTo>
                      <a:pt x="39" y="37"/>
                    </a:lnTo>
                    <a:lnTo>
                      <a:pt x="44" y="39"/>
                    </a:lnTo>
                    <a:lnTo>
                      <a:pt x="48" y="43"/>
                    </a:lnTo>
                    <a:lnTo>
                      <a:pt x="53" y="48"/>
                    </a:lnTo>
                    <a:lnTo>
                      <a:pt x="56" y="52"/>
                    </a:lnTo>
                    <a:lnTo>
                      <a:pt x="60" y="55"/>
                    </a:lnTo>
                    <a:lnTo>
                      <a:pt x="63" y="60"/>
                    </a:lnTo>
                    <a:lnTo>
                      <a:pt x="68" y="61"/>
                    </a:lnTo>
                    <a:lnTo>
                      <a:pt x="72" y="64"/>
                    </a:lnTo>
                    <a:lnTo>
                      <a:pt x="77" y="67"/>
                    </a:lnTo>
                    <a:lnTo>
                      <a:pt x="81" y="70"/>
                    </a:lnTo>
                    <a:lnTo>
                      <a:pt x="86" y="72"/>
                    </a:lnTo>
                    <a:lnTo>
                      <a:pt x="90" y="73"/>
                    </a:lnTo>
                    <a:lnTo>
                      <a:pt x="95" y="73"/>
                    </a:lnTo>
                    <a:lnTo>
                      <a:pt x="98" y="69"/>
                    </a:lnTo>
                    <a:lnTo>
                      <a:pt x="96" y="64"/>
                    </a:lnTo>
                    <a:lnTo>
                      <a:pt x="92" y="63"/>
                    </a:lnTo>
                    <a:lnTo>
                      <a:pt x="86" y="61"/>
                    </a:lnTo>
                    <a:lnTo>
                      <a:pt x="80" y="57"/>
                    </a:lnTo>
                    <a:lnTo>
                      <a:pt x="77" y="52"/>
                    </a:lnTo>
                    <a:lnTo>
                      <a:pt x="72" y="49"/>
                    </a:lnTo>
                    <a:lnTo>
                      <a:pt x="71" y="45"/>
                    </a:lnTo>
                    <a:lnTo>
                      <a:pt x="69" y="40"/>
                    </a:lnTo>
                    <a:lnTo>
                      <a:pt x="69" y="36"/>
                    </a:lnTo>
                    <a:lnTo>
                      <a:pt x="71" y="31"/>
                    </a:lnTo>
                    <a:lnTo>
                      <a:pt x="71" y="27"/>
                    </a:lnTo>
                    <a:lnTo>
                      <a:pt x="71" y="22"/>
                    </a:lnTo>
                    <a:lnTo>
                      <a:pt x="69" y="18"/>
                    </a:lnTo>
                    <a:lnTo>
                      <a:pt x="65" y="16"/>
                    </a:lnTo>
                    <a:lnTo>
                      <a:pt x="60" y="16"/>
                    </a:lnTo>
                    <a:lnTo>
                      <a:pt x="56" y="15"/>
                    </a:lnTo>
                    <a:lnTo>
                      <a:pt x="51" y="13"/>
                    </a:lnTo>
                    <a:lnTo>
                      <a:pt x="47" y="13"/>
                    </a:lnTo>
                    <a:lnTo>
                      <a:pt x="42" y="13"/>
                    </a:lnTo>
                    <a:lnTo>
                      <a:pt x="38" y="12"/>
                    </a:lnTo>
                    <a:lnTo>
                      <a:pt x="33" y="10"/>
                    </a:lnTo>
                    <a:lnTo>
                      <a:pt x="29" y="9"/>
                    </a:lnTo>
                    <a:lnTo>
                      <a:pt x="23" y="7"/>
                    </a:lnTo>
                    <a:lnTo>
                      <a:pt x="15" y="4"/>
                    </a:lnTo>
                    <a:lnTo>
                      <a:pt x="11" y="3"/>
                    </a:lnTo>
                    <a:lnTo>
                      <a:pt x="6" y="3"/>
                    </a:lnTo>
                    <a:lnTo>
                      <a:pt x="0" y="0"/>
                    </a:lnTo>
                    <a:lnTo>
                      <a:pt x="0" y="0"/>
                    </a:lnTo>
                  </a:path>
                </a:pathLst>
              </a:custGeom>
              <a:grpFill/>
              <a:ln w="3175" cap="rnd" cmpd="sng">
                <a:solidFill>
                  <a:schemeClr val="tx1"/>
                </a:solidFill>
                <a:prstDash val="solid"/>
                <a:round/>
                <a:headEnd/>
                <a:tailEnd/>
              </a:ln>
              <a:effectLst/>
            </p:spPr>
            <p:txBody>
              <a:bodyPr/>
              <a:lstStyle/>
              <a:p>
                <a:pPr>
                  <a:defRPr/>
                </a:pPr>
                <a:endParaRPr lang="en-US"/>
              </a:p>
            </p:txBody>
          </p:sp>
        </p:grpSp>
        <p:grpSp>
          <p:nvGrpSpPr>
            <p:cNvPr id="66" name="Group 67"/>
            <p:cNvGrpSpPr>
              <a:grpSpLocks/>
            </p:cNvGrpSpPr>
            <p:nvPr/>
          </p:nvGrpSpPr>
          <p:grpSpPr bwMode="auto">
            <a:xfrm>
              <a:off x="1632" y="3504"/>
              <a:ext cx="576" cy="423"/>
              <a:chOff x="851" y="1353"/>
              <a:chExt cx="2304" cy="1690"/>
            </a:xfrm>
            <a:grpFill/>
          </p:grpSpPr>
          <p:sp>
            <p:nvSpPr>
              <p:cNvPr id="67" name="Freeform 68"/>
              <p:cNvSpPr>
                <a:spLocks/>
              </p:cNvSpPr>
              <p:nvPr/>
            </p:nvSpPr>
            <p:spPr bwMode="auto">
              <a:xfrm>
                <a:off x="2347" y="2232"/>
                <a:ext cx="68" cy="43"/>
              </a:xfrm>
              <a:custGeom>
                <a:avLst/>
                <a:gdLst/>
                <a:ahLst/>
                <a:cxnLst>
                  <a:cxn ang="0">
                    <a:pos x="29" y="6"/>
                  </a:cxn>
                  <a:cxn ang="0">
                    <a:pos x="35" y="3"/>
                  </a:cxn>
                  <a:cxn ang="0">
                    <a:pos x="40" y="3"/>
                  </a:cxn>
                  <a:cxn ang="0">
                    <a:pos x="44" y="2"/>
                  </a:cxn>
                  <a:cxn ang="0">
                    <a:pos x="49" y="0"/>
                  </a:cxn>
                  <a:cxn ang="0">
                    <a:pos x="53" y="0"/>
                  </a:cxn>
                  <a:cxn ang="0">
                    <a:pos x="59" y="0"/>
                  </a:cxn>
                  <a:cxn ang="0">
                    <a:pos x="61" y="4"/>
                  </a:cxn>
                  <a:cxn ang="0">
                    <a:pos x="63" y="8"/>
                  </a:cxn>
                  <a:cxn ang="0">
                    <a:pos x="65" y="12"/>
                  </a:cxn>
                  <a:cxn ang="0">
                    <a:pos x="67" y="17"/>
                  </a:cxn>
                  <a:cxn ang="0">
                    <a:pos x="67" y="21"/>
                  </a:cxn>
                  <a:cxn ang="0">
                    <a:pos x="66" y="26"/>
                  </a:cxn>
                  <a:cxn ang="0">
                    <a:pos x="66" y="32"/>
                  </a:cxn>
                  <a:cxn ang="0">
                    <a:pos x="65" y="37"/>
                  </a:cxn>
                  <a:cxn ang="0">
                    <a:pos x="61" y="38"/>
                  </a:cxn>
                  <a:cxn ang="0">
                    <a:pos x="57" y="40"/>
                  </a:cxn>
                  <a:cxn ang="0">
                    <a:pos x="52" y="41"/>
                  </a:cxn>
                  <a:cxn ang="0">
                    <a:pos x="47" y="39"/>
                  </a:cxn>
                  <a:cxn ang="0">
                    <a:pos x="42" y="38"/>
                  </a:cxn>
                  <a:cxn ang="0">
                    <a:pos x="37" y="38"/>
                  </a:cxn>
                  <a:cxn ang="0">
                    <a:pos x="32" y="39"/>
                  </a:cxn>
                  <a:cxn ang="0">
                    <a:pos x="27" y="39"/>
                  </a:cxn>
                  <a:cxn ang="0">
                    <a:pos x="21" y="40"/>
                  </a:cxn>
                  <a:cxn ang="0">
                    <a:pos x="18" y="42"/>
                  </a:cxn>
                  <a:cxn ang="0">
                    <a:pos x="11" y="42"/>
                  </a:cxn>
                  <a:cxn ang="0">
                    <a:pos x="7" y="40"/>
                  </a:cxn>
                  <a:cxn ang="0">
                    <a:pos x="4" y="37"/>
                  </a:cxn>
                  <a:cxn ang="0">
                    <a:pos x="2" y="33"/>
                  </a:cxn>
                  <a:cxn ang="0">
                    <a:pos x="1" y="29"/>
                  </a:cxn>
                  <a:cxn ang="0">
                    <a:pos x="0" y="24"/>
                  </a:cxn>
                  <a:cxn ang="0">
                    <a:pos x="4" y="22"/>
                  </a:cxn>
                  <a:cxn ang="0">
                    <a:pos x="8" y="20"/>
                  </a:cxn>
                  <a:cxn ang="0">
                    <a:pos x="12" y="16"/>
                  </a:cxn>
                  <a:cxn ang="0">
                    <a:pos x="16" y="14"/>
                  </a:cxn>
                  <a:cxn ang="0">
                    <a:pos x="20" y="13"/>
                  </a:cxn>
                  <a:cxn ang="0">
                    <a:pos x="24" y="11"/>
                  </a:cxn>
                  <a:cxn ang="0">
                    <a:pos x="29" y="6"/>
                  </a:cxn>
                  <a:cxn ang="0">
                    <a:pos x="29" y="6"/>
                  </a:cxn>
                </a:cxnLst>
                <a:rect l="0" t="0" r="r" b="b"/>
                <a:pathLst>
                  <a:path w="68" h="43">
                    <a:moveTo>
                      <a:pt x="29" y="6"/>
                    </a:moveTo>
                    <a:lnTo>
                      <a:pt x="35" y="3"/>
                    </a:lnTo>
                    <a:lnTo>
                      <a:pt x="40" y="3"/>
                    </a:lnTo>
                    <a:lnTo>
                      <a:pt x="44" y="2"/>
                    </a:lnTo>
                    <a:lnTo>
                      <a:pt x="49" y="0"/>
                    </a:lnTo>
                    <a:lnTo>
                      <a:pt x="53" y="0"/>
                    </a:lnTo>
                    <a:lnTo>
                      <a:pt x="59" y="0"/>
                    </a:lnTo>
                    <a:lnTo>
                      <a:pt x="61" y="4"/>
                    </a:lnTo>
                    <a:lnTo>
                      <a:pt x="63" y="8"/>
                    </a:lnTo>
                    <a:lnTo>
                      <a:pt x="65" y="12"/>
                    </a:lnTo>
                    <a:lnTo>
                      <a:pt x="67" y="17"/>
                    </a:lnTo>
                    <a:lnTo>
                      <a:pt x="67" y="21"/>
                    </a:lnTo>
                    <a:lnTo>
                      <a:pt x="66" y="26"/>
                    </a:lnTo>
                    <a:lnTo>
                      <a:pt x="66" y="32"/>
                    </a:lnTo>
                    <a:lnTo>
                      <a:pt x="65" y="37"/>
                    </a:lnTo>
                    <a:lnTo>
                      <a:pt x="61" y="38"/>
                    </a:lnTo>
                    <a:lnTo>
                      <a:pt x="57" y="40"/>
                    </a:lnTo>
                    <a:lnTo>
                      <a:pt x="52" y="41"/>
                    </a:lnTo>
                    <a:lnTo>
                      <a:pt x="47" y="39"/>
                    </a:lnTo>
                    <a:lnTo>
                      <a:pt x="42" y="38"/>
                    </a:lnTo>
                    <a:lnTo>
                      <a:pt x="37" y="38"/>
                    </a:lnTo>
                    <a:lnTo>
                      <a:pt x="32" y="39"/>
                    </a:lnTo>
                    <a:lnTo>
                      <a:pt x="27" y="39"/>
                    </a:lnTo>
                    <a:lnTo>
                      <a:pt x="21" y="40"/>
                    </a:lnTo>
                    <a:lnTo>
                      <a:pt x="18" y="42"/>
                    </a:lnTo>
                    <a:lnTo>
                      <a:pt x="11" y="42"/>
                    </a:lnTo>
                    <a:lnTo>
                      <a:pt x="7" y="40"/>
                    </a:lnTo>
                    <a:lnTo>
                      <a:pt x="4" y="37"/>
                    </a:lnTo>
                    <a:lnTo>
                      <a:pt x="2" y="33"/>
                    </a:lnTo>
                    <a:lnTo>
                      <a:pt x="1" y="29"/>
                    </a:lnTo>
                    <a:lnTo>
                      <a:pt x="0" y="24"/>
                    </a:lnTo>
                    <a:lnTo>
                      <a:pt x="4" y="22"/>
                    </a:lnTo>
                    <a:lnTo>
                      <a:pt x="8" y="20"/>
                    </a:lnTo>
                    <a:lnTo>
                      <a:pt x="12" y="16"/>
                    </a:lnTo>
                    <a:lnTo>
                      <a:pt x="16" y="14"/>
                    </a:lnTo>
                    <a:lnTo>
                      <a:pt x="20" y="13"/>
                    </a:lnTo>
                    <a:lnTo>
                      <a:pt x="24" y="11"/>
                    </a:lnTo>
                    <a:lnTo>
                      <a:pt x="29" y="6"/>
                    </a:lnTo>
                    <a:lnTo>
                      <a:pt x="29" y="6"/>
                    </a:lnTo>
                  </a:path>
                </a:pathLst>
              </a:custGeom>
              <a:grpFill/>
              <a:ln w="12700" cap="rnd" cmpd="sng">
                <a:solidFill>
                  <a:schemeClr val="tx1"/>
                </a:solidFill>
                <a:prstDash val="solid"/>
                <a:round/>
                <a:headEnd/>
                <a:tailEnd/>
              </a:ln>
              <a:effectLst/>
            </p:spPr>
            <p:txBody>
              <a:bodyPr/>
              <a:lstStyle/>
              <a:p>
                <a:pPr>
                  <a:defRPr/>
                </a:pPr>
                <a:endParaRPr lang="en-US"/>
              </a:p>
            </p:txBody>
          </p:sp>
          <p:sp>
            <p:nvSpPr>
              <p:cNvPr id="68" name="Freeform 69"/>
              <p:cNvSpPr>
                <a:spLocks/>
              </p:cNvSpPr>
              <p:nvPr/>
            </p:nvSpPr>
            <p:spPr bwMode="auto">
              <a:xfrm>
                <a:off x="2199" y="2063"/>
                <a:ext cx="107" cy="99"/>
              </a:xfrm>
              <a:custGeom>
                <a:avLst/>
                <a:gdLst/>
                <a:ahLst/>
                <a:cxnLst>
                  <a:cxn ang="0">
                    <a:pos x="6" y="5"/>
                  </a:cxn>
                  <a:cxn ang="0">
                    <a:pos x="14" y="1"/>
                  </a:cxn>
                  <a:cxn ang="0">
                    <a:pos x="23" y="1"/>
                  </a:cxn>
                  <a:cxn ang="0">
                    <a:pos x="33" y="1"/>
                  </a:cxn>
                  <a:cxn ang="0">
                    <a:pos x="44" y="3"/>
                  </a:cxn>
                  <a:cxn ang="0">
                    <a:pos x="55" y="7"/>
                  </a:cxn>
                  <a:cxn ang="0">
                    <a:pos x="63" y="10"/>
                  </a:cxn>
                  <a:cxn ang="0">
                    <a:pos x="73" y="15"/>
                  </a:cxn>
                  <a:cxn ang="0">
                    <a:pos x="82" y="21"/>
                  </a:cxn>
                  <a:cxn ang="0">
                    <a:pos x="90" y="25"/>
                  </a:cxn>
                  <a:cxn ang="0">
                    <a:pos x="96" y="33"/>
                  </a:cxn>
                  <a:cxn ang="0">
                    <a:pos x="103" y="39"/>
                  </a:cxn>
                  <a:cxn ang="0">
                    <a:pos x="106" y="48"/>
                  </a:cxn>
                  <a:cxn ang="0">
                    <a:pos x="105" y="58"/>
                  </a:cxn>
                  <a:cxn ang="0">
                    <a:pos x="105" y="68"/>
                  </a:cxn>
                  <a:cxn ang="0">
                    <a:pos x="99" y="76"/>
                  </a:cxn>
                  <a:cxn ang="0">
                    <a:pos x="93" y="85"/>
                  </a:cxn>
                  <a:cxn ang="0">
                    <a:pos x="86" y="92"/>
                  </a:cxn>
                  <a:cxn ang="0">
                    <a:pos x="78" y="95"/>
                  </a:cxn>
                  <a:cxn ang="0">
                    <a:pos x="68" y="98"/>
                  </a:cxn>
                  <a:cxn ang="0">
                    <a:pos x="58" y="96"/>
                  </a:cxn>
                  <a:cxn ang="0">
                    <a:pos x="49" y="97"/>
                  </a:cxn>
                  <a:cxn ang="0">
                    <a:pos x="38" y="95"/>
                  </a:cxn>
                  <a:cxn ang="0">
                    <a:pos x="29" y="91"/>
                  </a:cxn>
                  <a:cxn ang="0">
                    <a:pos x="23" y="84"/>
                  </a:cxn>
                  <a:cxn ang="0">
                    <a:pos x="21" y="75"/>
                  </a:cxn>
                  <a:cxn ang="0">
                    <a:pos x="26" y="64"/>
                  </a:cxn>
                  <a:cxn ang="0">
                    <a:pos x="31" y="55"/>
                  </a:cxn>
                  <a:cxn ang="0">
                    <a:pos x="30" y="45"/>
                  </a:cxn>
                  <a:cxn ang="0">
                    <a:pos x="27" y="36"/>
                  </a:cxn>
                  <a:cxn ang="0">
                    <a:pos x="15" y="32"/>
                  </a:cxn>
                  <a:cxn ang="0">
                    <a:pos x="4" y="27"/>
                  </a:cxn>
                  <a:cxn ang="0">
                    <a:pos x="0" y="17"/>
                  </a:cxn>
                  <a:cxn ang="0">
                    <a:pos x="6" y="4"/>
                  </a:cxn>
                </a:cxnLst>
                <a:rect l="0" t="0" r="r" b="b"/>
                <a:pathLst>
                  <a:path w="107" h="99">
                    <a:moveTo>
                      <a:pt x="1" y="9"/>
                    </a:moveTo>
                    <a:lnTo>
                      <a:pt x="6" y="5"/>
                    </a:lnTo>
                    <a:lnTo>
                      <a:pt x="11" y="2"/>
                    </a:lnTo>
                    <a:lnTo>
                      <a:pt x="14" y="1"/>
                    </a:lnTo>
                    <a:lnTo>
                      <a:pt x="19" y="0"/>
                    </a:lnTo>
                    <a:lnTo>
                      <a:pt x="23" y="1"/>
                    </a:lnTo>
                    <a:lnTo>
                      <a:pt x="28" y="0"/>
                    </a:lnTo>
                    <a:lnTo>
                      <a:pt x="33" y="1"/>
                    </a:lnTo>
                    <a:lnTo>
                      <a:pt x="39" y="2"/>
                    </a:lnTo>
                    <a:lnTo>
                      <a:pt x="44" y="3"/>
                    </a:lnTo>
                    <a:lnTo>
                      <a:pt x="50" y="5"/>
                    </a:lnTo>
                    <a:lnTo>
                      <a:pt x="55" y="7"/>
                    </a:lnTo>
                    <a:lnTo>
                      <a:pt x="61" y="7"/>
                    </a:lnTo>
                    <a:lnTo>
                      <a:pt x="63" y="10"/>
                    </a:lnTo>
                    <a:lnTo>
                      <a:pt x="69" y="12"/>
                    </a:lnTo>
                    <a:lnTo>
                      <a:pt x="73" y="15"/>
                    </a:lnTo>
                    <a:lnTo>
                      <a:pt x="78" y="18"/>
                    </a:lnTo>
                    <a:lnTo>
                      <a:pt x="82" y="21"/>
                    </a:lnTo>
                    <a:lnTo>
                      <a:pt x="87" y="23"/>
                    </a:lnTo>
                    <a:lnTo>
                      <a:pt x="90" y="25"/>
                    </a:lnTo>
                    <a:lnTo>
                      <a:pt x="94" y="29"/>
                    </a:lnTo>
                    <a:lnTo>
                      <a:pt x="96" y="33"/>
                    </a:lnTo>
                    <a:lnTo>
                      <a:pt x="99" y="37"/>
                    </a:lnTo>
                    <a:lnTo>
                      <a:pt x="103" y="39"/>
                    </a:lnTo>
                    <a:lnTo>
                      <a:pt x="105" y="45"/>
                    </a:lnTo>
                    <a:lnTo>
                      <a:pt x="106" y="48"/>
                    </a:lnTo>
                    <a:lnTo>
                      <a:pt x="106" y="53"/>
                    </a:lnTo>
                    <a:lnTo>
                      <a:pt x="105" y="58"/>
                    </a:lnTo>
                    <a:lnTo>
                      <a:pt x="106" y="63"/>
                    </a:lnTo>
                    <a:lnTo>
                      <a:pt x="105" y="68"/>
                    </a:lnTo>
                    <a:lnTo>
                      <a:pt x="104" y="74"/>
                    </a:lnTo>
                    <a:lnTo>
                      <a:pt x="99" y="76"/>
                    </a:lnTo>
                    <a:lnTo>
                      <a:pt x="97" y="81"/>
                    </a:lnTo>
                    <a:lnTo>
                      <a:pt x="93" y="85"/>
                    </a:lnTo>
                    <a:lnTo>
                      <a:pt x="90" y="89"/>
                    </a:lnTo>
                    <a:lnTo>
                      <a:pt x="86" y="92"/>
                    </a:lnTo>
                    <a:lnTo>
                      <a:pt x="82" y="93"/>
                    </a:lnTo>
                    <a:lnTo>
                      <a:pt x="78" y="95"/>
                    </a:lnTo>
                    <a:lnTo>
                      <a:pt x="74" y="97"/>
                    </a:lnTo>
                    <a:lnTo>
                      <a:pt x="68" y="98"/>
                    </a:lnTo>
                    <a:lnTo>
                      <a:pt x="63" y="98"/>
                    </a:lnTo>
                    <a:lnTo>
                      <a:pt x="58" y="96"/>
                    </a:lnTo>
                    <a:lnTo>
                      <a:pt x="53" y="97"/>
                    </a:lnTo>
                    <a:lnTo>
                      <a:pt x="49" y="97"/>
                    </a:lnTo>
                    <a:lnTo>
                      <a:pt x="43" y="96"/>
                    </a:lnTo>
                    <a:lnTo>
                      <a:pt x="38" y="95"/>
                    </a:lnTo>
                    <a:lnTo>
                      <a:pt x="32" y="94"/>
                    </a:lnTo>
                    <a:lnTo>
                      <a:pt x="29" y="91"/>
                    </a:lnTo>
                    <a:lnTo>
                      <a:pt x="26" y="87"/>
                    </a:lnTo>
                    <a:lnTo>
                      <a:pt x="23" y="84"/>
                    </a:lnTo>
                    <a:lnTo>
                      <a:pt x="23" y="79"/>
                    </a:lnTo>
                    <a:lnTo>
                      <a:pt x="21" y="75"/>
                    </a:lnTo>
                    <a:lnTo>
                      <a:pt x="24" y="69"/>
                    </a:lnTo>
                    <a:lnTo>
                      <a:pt x="26" y="64"/>
                    </a:lnTo>
                    <a:lnTo>
                      <a:pt x="30" y="60"/>
                    </a:lnTo>
                    <a:lnTo>
                      <a:pt x="31" y="55"/>
                    </a:lnTo>
                    <a:lnTo>
                      <a:pt x="30" y="49"/>
                    </a:lnTo>
                    <a:lnTo>
                      <a:pt x="30" y="45"/>
                    </a:lnTo>
                    <a:lnTo>
                      <a:pt x="29" y="41"/>
                    </a:lnTo>
                    <a:lnTo>
                      <a:pt x="27" y="36"/>
                    </a:lnTo>
                    <a:lnTo>
                      <a:pt x="20" y="33"/>
                    </a:lnTo>
                    <a:lnTo>
                      <a:pt x="15" y="32"/>
                    </a:lnTo>
                    <a:lnTo>
                      <a:pt x="11" y="28"/>
                    </a:lnTo>
                    <a:lnTo>
                      <a:pt x="4" y="27"/>
                    </a:lnTo>
                    <a:lnTo>
                      <a:pt x="2" y="22"/>
                    </a:lnTo>
                    <a:lnTo>
                      <a:pt x="0" y="17"/>
                    </a:lnTo>
                    <a:lnTo>
                      <a:pt x="1" y="9"/>
                    </a:lnTo>
                    <a:lnTo>
                      <a:pt x="6" y="4"/>
                    </a:lnTo>
                    <a:lnTo>
                      <a:pt x="7" y="4"/>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69" name="Freeform 70"/>
              <p:cNvSpPr>
                <a:spLocks/>
              </p:cNvSpPr>
              <p:nvPr/>
            </p:nvSpPr>
            <p:spPr bwMode="auto">
              <a:xfrm>
                <a:off x="2360" y="2028"/>
                <a:ext cx="311" cy="227"/>
              </a:xfrm>
              <a:custGeom>
                <a:avLst/>
                <a:gdLst/>
                <a:ahLst/>
                <a:cxnLst>
                  <a:cxn ang="0">
                    <a:pos x="38" y="0"/>
                  </a:cxn>
                  <a:cxn ang="0">
                    <a:pos x="53" y="6"/>
                  </a:cxn>
                  <a:cxn ang="0">
                    <a:pos x="61" y="17"/>
                  </a:cxn>
                  <a:cxn ang="0">
                    <a:pos x="69" y="29"/>
                  </a:cxn>
                  <a:cxn ang="0">
                    <a:pos x="76" y="39"/>
                  </a:cxn>
                  <a:cxn ang="0">
                    <a:pos x="86" y="51"/>
                  </a:cxn>
                  <a:cxn ang="0">
                    <a:pos x="101" y="59"/>
                  </a:cxn>
                  <a:cxn ang="0">
                    <a:pos x="118" y="61"/>
                  </a:cxn>
                  <a:cxn ang="0">
                    <a:pos x="130" y="59"/>
                  </a:cxn>
                  <a:cxn ang="0">
                    <a:pos x="143" y="55"/>
                  </a:cxn>
                  <a:cxn ang="0">
                    <a:pos x="158" y="54"/>
                  </a:cxn>
                  <a:cxn ang="0">
                    <a:pos x="173" y="55"/>
                  </a:cxn>
                  <a:cxn ang="0">
                    <a:pos x="189" y="58"/>
                  </a:cxn>
                  <a:cxn ang="0">
                    <a:pos x="201" y="67"/>
                  </a:cxn>
                  <a:cxn ang="0">
                    <a:pos x="210" y="78"/>
                  </a:cxn>
                  <a:cxn ang="0">
                    <a:pos x="223" y="89"/>
                  </a:cxn>
                  <a:cxn ang="0">
                    <a:pos x="236" y="98"/>
                  </a:cxn>
                  <a:cxn ang="0">
                    <a:pos x="250" y="106"/>
                  </a:cxn>
                  <a:cxn ang="0">
                    <a:pos x="264" y="112"/>
                  </a:cxn>
                  <a:cxn ang="0">
                    <a:pos x="281" y="121"/>
                  </a:cxn>
                  <a:cxn ang="0">
                    <a:pos x="294" y="130"/>
                  </a:cxn>
                  <a:cxn ang="0">
                    <a:pos x="302" y="142"/>
                  </a:cxn>
                  <a:cxn ang="0">
                    <a:pos x="304" y="154"/>
                  </a:cxn>
                  <a:cxn ang="0">
                    <a:pos x="310" y="174"/>
                  </a:cxn>
                  <a:cxn ang="0">
                    <a:pos x="297" y="183"/>
                  </a:cxn>
                  <a:cxn ang="0">
                    <a:pos x="284" y="191"/>
                  </a:cxn>
                  <a:cxn ang="0">
                    <a:pos x="273" y="197"/>
                  </a:cxn>
                  <a:cxn ang="0">
                    <a:pos x="260" y="203"/>
                  </a:cxn>
                  <a:cxn ang="0">
                    <a:pos x="247" y="207"/>
                  </a:cxn>
                  <a:cxn ang="0">
                    <a:pos x="232" y="209"/>
                  </a:cxn>
                  <a:cxn ang="0">
                    <a:pos x="215" y="204"/>
                  </a:cxn>
                  <a:cxn ang="0">
                    <a:pos x="201" y="205"/>
                  </a:cxn>
                  <a:cxn ang="0">
                    <a:pos x="189" y="211"/>
                  </a:cxn>
                  <a:cxn ang="0">
                    <a:pos x="176" y="216"/>
                  </a:cxn>
                  <a:cxn ang="0">
                    <a:pos x="163" y="218"/>
                  </a:cxn>
                  <a:cxn ang="0">
                    <a:pos x="151" y="223"/>
                  </a:cxn>
                  <a:cxn ang="0">
                    <a:pos x="137" y="226"/>
                  </a:cxn>
                  <a:cxn ang="0">
                    <a:pos x="120" y="225"/>
                  </a:cxn>
                  <a:cxn ang="0">
                    <a:pos x="104" y="218"/>
                  </a:cxn>
                  <a:cxn ang="0">
                    <a:pos x="99" y="205"/>
                  </a:cxn>
                  <a:cxn ang="0">
                    <a:pos x="99" y="192"/>
                  </a:cxn>
                  <a:cxn ang="0">
                    <a:pos x="99" y="176"/>
                  </a:cxn>
                  <a:cxn ang="0">
                    <a:pos x="104" y="160"/>
                  </a:cxn>
                  <a:cxn ang="0">
                    <a:pos x="106" y="144"/>
                  </a:cxn>
                  <a:cxn ang="0">
                    <a:pos x="104" y="131"/>
                  </a:cxn>
                  <a:cxn ang="0">
                    <a:pos x="98" y="118"/>
                  </a:cxn>
                  <a:cxn ang="0">
                    <a:pos x="82" y="114"/>
                  </a:cxn>
                  <a:cxn ang="0">
                    <a:pos x="66" y="117"/>
                  </a:cxn>
                  <a:cxn ang="0">
                    <a:pos x="52" y="117"/>
                  </a:cxn>
                  <a:cxn ang="0">
                    <a:pos x="37" y="108"/>
                  </a:cxn>
                  <a:cxn ang="0">
                    <a:pos x="27" y="97"/>
                  </a:cxn>
                  <a:cxn ang="0">
                    <a:pos x="17" y="86"/>
                  </a:cxn>
                  <a:cxn ang="0">
                    <a:pos x="10" y="76"/>
                  </a:cxn>
                  <a:cxn ang="0">
                    <a:pos x="5" y="62"/>
                  </a:cxn>
                  <a:cxn ang="0">
                    <a:pos x="0" y="50"/>
                  </a:cxn>
                  <a:cxn ang="0">
                    <a:pos x="7" y="35"/>
                  </a:cxn>
                  <a:cxn ang="0">
                    <a:pos x="18" y="23"/>
                  </a:cxn>
                  <a:cxn ang="0">
                    <a:pos x="26" y="10"/>
                  </a:cxn>
                </a:cxnLst>
                <a:rect l="0" t="0" r="r" b="b"/>
                <a:pathLst>
                  <a:path w="311" h="227">
                    <a:moveTo>
                      <a:pt x="29" y="3"/>
                    </a:moveTo>
                    <a:lnTo>
                      <a:pt x="34" y="0"/>
                    </a:lnTo>
                    <a:lnTo>
                      <a:pt x="38" y="0"/>
                    </a:lnTo>
                    <a:lnTo>
                      <a:pt x="44" y="1"/>
                    </a:lnTo>
                    <a:lnTo>
                      <a:pt x="49" y="2"/>
                    </a:lnTo>
                    <a:lnTo>
                      <a:pt x="53" y="6"/>
                    </a:lnTo>
                    <a:lnTo>
                      <a:pt x="57" y="9"/>
                    </a:lnTo>
                    <a:lnTo>
                      <a:pt x="59" y="13"/>
                    </a:lnTo>
                    <a:lnTo>
                      <a:pt x="61" y="17"/>
                    </a:lnTo>
                    <a:lnTo>
                      <a:pt x="63" y="21"/>
                    </a:lnTo>
                    <a:lnTo>
                      <a:pt x="65" y="25"/>
                    </a:lnTo>
                    <a:lnTo>
                      <a:pt x="69" y="29"/>
                    </a:lnTo>
                    <a:lnTo>
                      <a:pt x="71" y="32"/>
                    </a:lnTo>
                    <a:lnTo>
                      <a:pt x="75" y="36"/>
                    </a:lnTo>
                    <a:lnTo>
                      <a:pt x="76" y="39"/>
                    </a:lnTo>
                    <a:lnTo>
                      <a:pt x="79" y="44"/>
                    </a:lnTo>
                    <a:lnTo>
                      <a:pt x="83" y="47"/>
                    </a:lnTo>
                    <a:lnTo>
                      <a:pt x="86" y="51"/>
                    </a:lnTo>
                    <a:lnTo>
                      <a:pt x="89" y="54"/>
                    </a:lnTo>
                    <a:lnTo>
                      <a:pt x="95" y="58"/>
                    </a:lnTo>
                    <a:lnTo>
                      <a:pt x="101" y="59"/>
                    </a:lnTo>
                    <a:lnTo>
                      <a:pt x="104" y="60"/>
                    </a:lnTo>
                    <a:lnTo>
                      <a:pt x="111" y="60"/>
                    </a:lnTo>
                    <a:lnTo>
                      <a:pt x="118" y="61"/>
                    </a:lnTo>
                    <a:lnTo>
                      <a:pt x="122" y="60"/>
                    </a:lnTo>
                    <a:lnTo>
                      <a:pt x="127" y="60"/>
                    </a:lnTo>
                    <a:lnTo>
                      <a:pt x="130" y="59"/>
                    </a:lnTo>
                    <a:lnTo>
                      <a:pt x="135" y="57"/>
                    </a:lnTo>
                    <a:lnTo>
                      <a:pt x="139" y="56"/>
                    </a:lnTo>
                    <a:lnTo>
                      <a:pt x="143" y="55"/>
                    </a:lnTo>
                    <a:lnTo>
                      <a:pt x="148" y="55"/>
                    </a:lnTo>
                    <a:lnTo>
                      <a:pt x="154" y="56"/>
                    </a:lnTo>
                    <a:lnTo>
                      <a:pt x="158" y="54"/>
                    </a:lnTo>
                    <a:lnTo>
                      <a:pt x="163" y="53"/>
                    </a:lnTo>
                    <a:lnTo>
                      <a:pt x="167" y="54"/>
                    </a:lnTo>
                    <a:lnTo>
                      <a:pt x="173" y="55"/>
                    </a:lnTo>
                    <a:lnTo>
                      <a:pt x="178" y="56"/>
                    </a:lnTo>
                    <a:lnTo>
                      <a:pt x="183" y="55"/>
                    </a:lnTo>
                    <a:lnTo>
                      <a:pt x="189" y="58"/>
                    </a:lnTo>
                    <a:lnTo>
                      <a:pt x="193" y="60"/>
                    </a:lnTo>
                    <a:lnTo>
                      <a:pt x="197" y="64"/>
                    </a:lnTo>
                    <a:lnTo>
                      <a:pt x="201" y="67"/>
                    </a:lnTo>
                    <a:lnTo>
                      <a:pt x="203" y="72"/>
                    </a:lnTo>
                    <a:lnTo>
                      <a:pt x="207" y="74"/>
                    </a:lnTo>
                    <a:lnTo>
                      <a:pt x="210" y="78"/>
                    </a:lnTo>
                    <a:lnTo>
                      <a:pt x="215" y="83"/>
                    </a:lnTo>
                    <a:lnTo>
                      <a:pt x="219" y="85"/>
                    </a:lnTo>
                    <a:lnTo>
                      <a:pt x="223" y="89"/>
                    </a:lnTo>
                    <a:lnTo>
                      <a:pt x="227" y="92"/>
                    </a:lnTo>
                    <a:lnTo>
                      <a:pt x="232" y="96"/>
                    </a:lnTo>
                    <a:lnTo>
                      <a:pt x="236" y="98"/>
                    </a:lnTo>
                    <a:lnTo>
                      <a:pt x="242" y="101"/>
                    </a:lnTo>
                    <a:lnTo>
                      <a:pt x="245" y="104"/>
                    </a:lnTo>
                    <a:lnTo>
                      <a:pt x="250" y="106"/>
                    </a:lnTo>
                    <a:lnTo>
                      <a:pt x="254" y="109"/>
                    </a:lnTo>
                    <a:lnTo>
                      <a:pt x="260" y="110"/>
                    </a:lnTo>
                    <a:lnTo>
                      <a:pt x="264" y="112"/>
                    </a:lnTo>
                    <a:lnTo>
                      <a:pt x="270" y="116"/>
                    </a:lnTo>
                    <a:lnTo>
                      <a:pt x="276" y="118"/>
                    </a:lnTo>
                    <a:lnTo>
                      <a:pt x="281" y="121"/>
                    </a:lnTo>
                    <a:lnTo>
                      <a:pt x="285" y="124"/>
                    </a:lnTo>
                    <a:lnTo>
                      <a:pt x="291" y="127"/>
                    </a:lnTo>
                    <a:lnTo>
                      <a:pt x="294" y="130"/>
                    </a:lnTo>
                    <a:lnTo>
                      <a:pt x="298" y="133"/>
                    </a:lnTo>
                    <a:lnTo>
                      <a:pt x="301" y="136"/>
                    </a:lnTo>
                    <a:lnTo>
                      <a:pt x="302" y="142"/>
                    </a:lnTo>
                    <a:lnTo>
                      <a:pt x="303" y="145"/>
                    </a:lnTo>
                    <a:lnTo>
                      <a:pt x="304" y="150"/>
                    </a:lnTo>
                    <a:lnTo>
                      <a:pt x="304" y="154"/>
                    </a:lnTo>
                    <a:lnTo>
                      <a:pt x="303" y="160"/>
                    </a:lnTo>
                    <a:lnTo>
                      <a:pt x="303" y="165"/>
                    </a:lnTo>
                    <a:lnTo>
                      <a:pt x="310" y="174"/>
                    </a:lnTo>
                    <a:lnTo>
                      <a:pt x="307" y="179"/>
                    </a:lnTo>
                    <a:lnTo>
                      <a:pt x="303" y="181"/>
                    </a:lnTo>
                    <a:lnTo>
                      <a:pt x="297" y="183"/>
                    </a:lnTo>
                    <a:lnTo>
                      <a:pt x="293" y="184"/>
                    </a:lnTo>
                    <a:lnTo>
                      <a:pt x="289" y="189"/>
                    </a:lnTo>
                    <a:lnTo>
                      <a:pt x="284" y="191"/>
                    </a:lnTo>
                    <a:lnTo>
                      <a:pt x="280" y="193"/>
                    </a:lnTo>
                    <a:lnTo>
                      <a:pt x="276" y="195"/>
                    </a:lnTo>
                    <a:lnTo>
                      <a:pt x="273" y="197"/>
                    </a:lnTo>
                    <a:lnTo>
                      <a:pt x="268" y="199"/>
                    </a:lnTo>
                    <a:lnTo>
                      <a:pt x="264" y="202"/>
                    </a:lnTo>
                    <a:lnTo>
                      <a:pt x="260" y="203"/>
                    </a:lnTo>
                    <a:lnTo>
                      <a:pt x="256" y="206"/>
                    </a:lnTo>
                    <a:lnTo>
                      <a:pt x="252" y="207"/>
                    </a:lnTo>
                    <a:lnTo>
                      <a:pt x="247" y="207"/>
                    </a:lnTo>
                    <a:lnTo>
                      <a:pt x="242" y="209"/>
                    </a:lnTo>
                    <a:lnTo>
                      <a:pt x="238" y="209"/>
                    </a:lnTo>
                    <a:lnTo>
                      <a:pt x="232" y="209"/>
                    </a:lnTo>
                    <a:lnTo>
                      <a:pt x="226" y="206"/>
                    </a:lnTo>
                    <a:lnTo>
                      <a:pt x="221" y="204"/>
                    </a:lnTo>
                    <a:lnTo>
                      <a:pt x="215" y="204"/>
                    </a:lnTo>
                    <a:lnTo>
                      <a:pt x="210" y="203"/>
                    </a:lnTo>
                    <a:lnTo>
                      <a:pt x="205" y="203"/>
                    </a:lnTo>
                    <a:lnTo>
                      <a:pt x="201" y="205"/>
                    </a:lnTo>
                    <a:lnTo>
                      <a:pt x="197" y="207"/>
                    </a:lnTo>
                    <a:lnTo>
                      <a:pt x="193" y="209"/>
                    </a:lnTo>
                    <a:lnTo>
                      <a:pt x="189" y="211"/>
                    </a:lnTo>
                    <a:lnTo>
                      <a:pt x="185" y="213"/>
                    </a:lnTo>
                    <a:lnTo>
                      <a:pt x="180" y="214"/>
                    </a:lnTo>
                    <a:lnTo>
                      <a:pt x="176" y="216"/>
                    </a:lnTo>
                    <a:lnTo>
                      <a:pt x="171" y="217"/>
                    </a:lnTo>
                    <a:lnTo>
                      <a:pt x="168" y="218"/>
                    </a:lnTo>
                    <a:lnTo>
                      <a:pt x="163" y="218"/>
                    </a:lnTo>
                    <a:lnTo>
                      <a:pt x="159" y="220"/>
                    </a:lnTo>
                    <a:lnTo>
                      <a:pt x="154" y="222"/>
                    </a:lnTo>
                    <a:lnTo>
                      <a:pt x="151" y="223"/>
                    </a:lnTo>
                    <a:lnTo>
                      <a:pt x="146" y="225"/>
                    </a:lnTo>
                    <a:lnTo>
                      <a:pt x="143" y="226"/>
                    </a:lnTo>
                    <a:lnTo>
                      <a:pt x="137" y="226"/>
                    </a:lnTo>
                    <a:lnTo>
                      <a:pt x="132" y="224"/>
                    </a:lnTo>
                    <a:lnTo>
                      <a:pt x="127" y="225"/>
                    </a:lnTo>
                    <a:lnTo>
                      <a:pt x="120" y="225"/>
                    </a:lnTo>
                    <a:lnTo>
                      <a:pt x="115" y="223"/>
                    </a:lnTo>
                    <a:lnTo>
                      <a:pt x="109" y="221"/>
                    </a:lnTo>
                    <a:lnTo>
                      <a:pt x="104" y="218"/>
                    </a:lnTo>
                    <a:lnTo>
                      <a:pt x="102" y="214"/>
                    </a:lnTo>
                    <a:lnTo>
                      <a:pt x="101" y="209"/>
                    </a:lnTo>
                    <a:lnTo>
                      <a:pt x="99" y="205"/>
                    </a:lnTo>
                    <a:lnTo>
                      <a:pt x="99" y="201"/>
                    </a:lnTo>
                    <a:lnTo>
                      <a:pt x="98" y="195"/>
                    </a:lnTo>
                    <a:lnTo>
                      <a:pt x="99" y="192"/>
                    </a:lnTo>
                    <a:lnTo>
                      <a:pt x="98" y="186"/>
                    </a:lnTo>
                    <a:lnTo>
                      <a:pt x="98" y="182"/>
                    </a:lnTo>
                    <a:lnTo>
                      <a:pt x="99" y="176"/>
                    </a:lnTo>
                    <a:lnTo>
                      <a:pt x="101" y="171"/>
                    </a:lnTo>
                    <a:lnTo>
                      <a:pt x="101" y="165"/>
                    </a:lnTo>
                    <a:lnTo>
                      <a:pt x="104" y="160"/>
                    </a:lnTo>
                    <a:lnTo>
                      <a:pt x="105" y="155"/>
                    </a:lnTo>
                    <a:lnTo>
                      <a:pt x="106" y="150"/>
                    </a:lnTo>
                    <a:lnTo>
                      <a:pt x="106" y="144"/>
                    </a:lnTo>
                    <a:lnTo>
                      <a:pt x="105" y="140"/>
                    </a:lnTo>
                    <a:lnTo>
                      <a:pt x="105" y="135"/>
                    </a:lnTo>
                    <a:lnTo>
                      <a:pt x="104" y="131"/>
                    </a:lnTo>
                    <a:lnTo>
                      <a:pt x="101" y="127"/>
                    </a:lnTo>
                    <a:lnTo>
                      <a:pt x="100" y="122"/>
                    </a:lnTo>
                    <a:lnTo>
                      <a:pt x="98" y="118"/>
                    </a:lnTo>
                    <a:lnTo>
                      <a:pt x="95" y="116"/>
                    </a:lnTo>
                    <a:lnTo>
                      <a:pt x="87" y="115"/>
                    </a:lnTo>
                    <a:lnTo>
                      <a:pt x="82" y="114"/>
                    </a:lnTo>
                    <a:lnTo>
                      <a:pt x="75" y="114"/>
                    </a:lnTo>
                    <a:lnTo>
                      <a:pt x="71" y="115"/>
                    </a:lnTo>
                    <a:lnTo>
                      <a:pt x="66" y="117"/>
                    </a:lnTo>
                    <a:lnTo>
                      <a:pt x="62" y="120"/>
                    </a:lnTo>
                    <a:lnTo>
                      <a:pt x="58" y="120"/>
                    </a:lnTo>
                    <a:lnTo>
                      <a:pt x="52" y="117"/>
                    </a:lnTo>
                    <a:lnTo>
                      <a:pt x="49" y="114"/>
                    </a:lnTo>
                    <a:lnTo>
                      <a:pt x="41" y="111"/>
                    </a:lnTo>
                    <a:lnTo>
                      <a:pt x="37" y="108"/>
                    </a:lnTo>
                    <a:lnTo>
                      <a:pt x="35" y="104"/>
                    </a:lnTo>
                    <a:lnTo>
                      <a:pt x="29" y="100"/>
                    </a:lnTo>
                    <a:lnTo>
                      <a:pt x="27" y="97"/>
                    </a:lnTo>
                    <a:lnTo>
                      <a:pt x="24" y="94"/>
                    </a:lnTo>
                    <a:lnTo>
                      <a:pt x="20" y="90"/>
                    </a:lnTo>
                    <a:lnTo>
                      <a:pt x="17" y="86"/>
                    </a:lnTo>
                    <a:lnTo>
                      <a:pt x="16" y="82"/>
                    </a:lnTo>
                    <a:lnTo>
                      <a:pt x="13" y="78"/>
                    </a:lnTo>
                    <a:lnTo>
                      <a:pt x="10" y="76"/>
                    </a:lnTo>
                    <a:lnTo>
                      <a:pt x="8" y="71"/>
                    </a:lnTo>
                    <a:lnTo>
                      <a:pt x="7" y="67"/>
                    </a:lnTo>
                    <a:lnTo>
                      <a:pt x="5" y="62"/>
                    </a:lnTo>
                    <a:lnTo>
                      <a:pt x="3" y="59"/>
                    </a:lnTo>
                    <a:lnTo>
                      <a:pt x="1" y="54"/>
                    </a:lnTo>
                    <a:lnTo>
                      <a:pt x="0" y="50"/>
                    </a:lnTo>
                    <a:lnTo>
                      <a:pt x="1" y="44"/>
                    </a:lnTo>
                    <a:lnTo>
                      <a:pt x="5" y="40"/>
                    </a:lnTo>
                    <a:lnTo>
                      <a:pt x="7" y="35"/>
                    </a:lnTo>
                    <a:lnTo>
                      <a:pt x="11" y="31"/>
                    </a:lnTo>
                    <a:lnTo>
                      <a:pt x="13" y="26"/>
                    </a:lnTo>
                    <a:lnTo>
                      <a:pt x="18" y="23"/>
                    </a:lnTo>
                    <a:lnTo>
                      <a:pt x="19" y="17"/>
                    </a:lnTo>
                    <a:lnTo>
                      <a:pt x="21" y="13"/>
                    </a:lnTo>
                    <a:lnTo>
                      <a:pt x="26" y="10"/>
                    </a:lnTo>
                    <a:lnTo>
                      <a:pt x="29" y="3"/>
                    </a:lnTo>
                    <a:lnTo>
                      <a:pt x="29" y="3"/>
                    </a:lnTo>
                  </a:path>
                </a:pathLst>
              </a:custGeom>
              <a:grpFill/>
              <a:ln w="12700" cap="rnd" cmpd="sng">
                <a:solidFill>
                  <a:schemeClr val="tx1"/>
                </a:solidFill>
                <a:prstDash val="solid"/>
                <a:round/>
                <a:headEnd/>
                <a:tailEnd/>
              </a:ln>
              <a:effectLst/>
            </p:spPr>
            <p:txBody>
              <a:bodyPr/>
              <a:lstStyle/>
              <a:p>
                <a:pPr>
                  <a:defRPr/>
                </a:pPr>
                <a:endParaRPr lang="en-US"/>
              </a:p>
            </p:txBody>
          </p:sp>
          <p:sp>
            <p:nvSpPr>
              <p:cNvPr id="70" name="Freeform 71"/>
              <p:cNvSpPr>
                <a:spLocks/>
              </p:cNvSpPr>
              <p:nvPr/>
            </p:nvSpPr>
            <p:spPr bwMode="auto">
              <a:xfrm>
                <a:off x="2604" y="2409"/>
                <a:ext cx="551" cy="634"/>
              </a:xfrm>
              <a:custGeom>
                <a:avLst/>
                <a:gdLst/>
                <a:ahLst/>
                <a:cxnLst>
                  <a:cxn ang="0">
                    <a:pos x="537" y="399"/>
                  </a:cxn>
                  <a:cxn ang="0">
                    <a:pos x="516" y="418"/>
                  </a:cxn>
                  <a:cxn ang="0">
                    <a:pos x="492" y="434"/>
                  </a:cxn>
                  <a:cxn ang="0">
                    <a:pos x="467" y="453"/>
                  </a:cxn>
                  <a:cxn ang="0">
                    <a:pos x="438" y="467"/>
                  </a:cxn>
                  <a:cxn ang="0">
                    <a:pos x="410" y="479"/>
                  </a:cxn>
                  <a:cxn ang="0">
                    <a:pos x="383" y="488"/>
                  </a:cxn>
                  <a:cxn ang="0">
                    <a:pos x="351" y="486"/>
                  </a:cxn>
                  <a:cxn ang="0">
                    <a:pos x="319" y="490"/>
                  </a:cxn>
                  <a:cxn ang="0">
                    <a:pos x="292" y="506"/>
                  </a:cxn>
                  <a:cxn ang="0">
                    <a:pos x="266" y="522"/>
                  </a:cxn>
                  <a:cxn ang="0">
                    <a:pos x="242" y="535"/>
                  </a:cxn>
                  <a:cxn ang="0">
                    <a:pos x="217" y="548"/>
                  </a:cxn>
                  <a:cxn ang="0">
                    <a:pos x="199" y="574"/>
                  </a:cxn>
                  <a:cxn ang="0">
                    <a:pos x="186" y="602"/>
                  </a:cxn>
                  <a:cxn ang="0">
                    <a:pos x="162" y="626"/>
                  </a:cxn>
                  <a:cxn ang="0">
                    <a:pos x="137" y="625"/>
                  </a:cxn>
                  <a:cxn ang="0">
                    <a:pos x="110" y="608"/>
                  </a:cxn>
                  <a:cxn ang="0">
                    <a:pos x="81" y="590"/>
                  </a:cxn>
                  <a:cxn ang="0">
                    <a:pos x="45" y="576"/>
                  </a:cxn>
                  <a:cxn ang="0">
                    <a:pos x="35" y="550"/>
                  </a:cxn>
                  <a:cxn ang="0">
                    <a:pos x="43" y="521"/>
                  </a:cxn>
                  <a:cxn ang="0">
                    <a:pos x="51" y="489"/>
                  </a:cxn>
                  <a:cxn ang="0">
                    <a:pos x="56" y="458"/>
                  </a:cxn>
                  <a:cxn ang="0">
                    <a:pos x="58" y="426"/>
                  </a:cxn>
                  <a:cxn ang="0">
                    <a:pos x="53" y="400"/>
                  </a:cxn>
                  <a:cxn ang="0">
                    <a:pos x="47" y="374"/>
                  </a:cxn>
                  <a:cxn ang="0">
                    <a:pos x="37" y="346"/>
                  </a:cxn>
                  <a:cxn ang="0">
                    <a:pos x="31" y="318"/>
                  </a:cxn>
                  <a:cxn ang="0">
                    <a:pos x="15" y="293"/>
                  </a:cxn>
                  <a:cxn ang="0">
                    <a:pos x="5" y="268"/>
                  </a:cxn>
                  <a:cxn ang="0">
                    <a:pos x="1" y="241"/>
                  </a:cxn>
                  <a:cxn ang="0">
                    <a:pos x="18" y="213"/>
                  </a:cxn>
                  <a:cxn ang="0">
                    <a:pos x="43" y="195"/>
                  </a:cxn>
                  <a:cxn ang="0">
                    <a:pos x="70" y="181"/>
                  </a:cxn>
                  <a:cxn ang="0">
                    <a:pos x="90" y="159"/>
                  </a:cxn>
                  <a:cxn ang="0">
                    <a:pos x="104" y="128"/>
                  </a:cxn>
                  <a:cxn ang="0">
                    <a:pos x="99" y="100"/>
                  </a:cxn>
                  <a:cxn ang="0">
                    <a:pos x="91" y="74"/>
                  </a:cxn>
                  <a:cxn ang="0">
                    <a:pos x="83" y="48"/>
                  </a:cxn>
                  <a:cxn ang="0">
                    <a:pos x="86" y="19"/>
                  </a:cxn>
                  <a:cxn ang="0">
                    <a:pos x="104" y="0"/>
                  </a:cxn>
                  <a:cxn ang="0">
                    <a:pos x="136" y="11"/>
                  </a:cxn>
                  <a:cxn ang="0">
                    <a:pos x="159" y="34"/>
                  </a:cxn>
                  <a:cxn ang="0">
                    <a:pos x="188" y="49"/>
                  </a:cxn>
                  <a:cxn ang="0">
                    <a:pos x="210" y="71"/>
                  </a:cxn>
                  <a:cxn ang="0">
                    <a:pos x="243" y="82"/>
                  </a:cxn>
                  <a:cxn ang="0">
                    <a:pos x="274" y="91"/>
                  </a:cxn>
                  <a:cxn ang="0">
                    <a:pos x="302" y="106"/>
                  </a:cxn>
                  <a:cxn ang="0">
                    <a:pos x="332" y="126"/>
                  </a:cxn>
                  <a:cxn ang="0">
                    <a:pos x="359" y="142"/>
                  </a:cxn>
                  <a:cxn ang="0">
                    <a:pos x="388" y="159"/>
                  </a:cxn>
                  <a:cxn ang="0">
                    <a:pos x="408" y="183"/>
                  </a:cxn>
                  <a:cxn ang="0">
                    <a:pos x="426" y="204"/>
                  </a:cxn>
                  <a:cxn ang="0">
                    <a:pos x="430" y="231"/>
                  </a:cxn>
                  <a:cxn ang="0">
                    <a:pos x="426" y="262"/>
                  </a:cxn>
                  <a:cxn ang="0">
                    <a:pos x="446" y="275"/>
                  </a:cxn>
                  <a:cxn ang="0">
                    <a:pos x="473" y="283"/>
                  </a:cxn>
                  <a:cxn ang="0">
                    <a:pos x="473" y="312"/>
                  </a:cxn>
                  <a:cxn ang="0">
                    <a:pos x="493" y="334"/>
                  </a:cxn>
                  <a:cxn ang="0">
                    <a:pos x="514" y="353"/>
                  </a:cxn>
                  <a:cxn ang="0">
                    <a:pos x="541" y="368"/>
                  </a:cxn>
                </a:cxnLst>
                <a:rect l="0" t="0" r="r" b="b"/>
                <a:pathLst>
                  <a:path w="551" h="634">
                    <a:moveTo>
                      <a:pt x="550" y="376"/>
                    </a:moveTo>
                    <a:lnTo>
                      <a:pt x="550" y="384"/>
                    </a:lnTo>
                    <a:lnTo>
                      <a:pt x="548" y="388"/>
                    </a:lnTo>
                    <a:lnTo>
                      <a:pt x="544" y="392"/>
                    </a:lnTo>
                    <a:lnTo>
                      <a:pt x="540" y="395"/>
                    </a:lnTo>
                    <a:lnTo>
                      <a:pt x="537" y="399"/>
                    </a:lnTo>
                    <a:lnTo>
                      <a:pt x="534" y="404"/>
                    </a:lnTo>
                    <a:lnTo>
                      <a:pt x="531" y="407"/>
                    </a:lnTo>
                    <a:lnTo>
                      <a:pt x="527" y="410"/>
                    </a:lnTo>
                    <a:lnTo>
                      <a:pt x="523" y="411"/>
                    </a:lnTo>
                    <a:lnTo>
                      <a:pt x="520" y="415"/>
                    </a:lnTo>
                    <a:lnTo>
                      <a:pt x="516" y="418"/>
                    </a:lnTo>
                    <a:lnTo>
                      <a:pt x="512" y="421"/>
                    </a:lnTo>
                    <a:lnTo>
                      <a:pt x="508" y="424"/>
                    </a:lnTo>
                    <a:lnTo>
                      <a:pt x="504" y="426"/>
                    </a:lnTo>
                    <a:lnTo>
                      <a:pt x="499" y="428"/>
                    </a:lnTo>
                    <a:lnTo>
                      <a:pt x="495" y="431"/>
                    </a:lnTo>
                    <a:lnTo>
                      <a:pt x="492" y="434"/>
                    </a:lnTo>
                    <a:lnTo>
                      <a:pt x="488" y="438"/>
                    </a:lnTo>
                    <a:lnTo>
                      <a:pt x="485" y="442"/>
                    </a:lnTo>
                    <a:lnTo>
                      <a:pt x="481" y="443"/>
                    </a:lnTo>
                    <a:lnTo>
                      <a:pt x="475" y="447"/>
                    </a:lnTo>
                    <a:lnTo>
                      <a:pt x="472" y="451"/>
                    </a:lnTo>
                    <a:lnTo>
                      <a:pt x="467" y="453"/>
                    </a:lnTo>
                    <a:lnTo>
                      <a:pt x="463" y="455"/>
                    </a:lnTo>
                    <a:lnTo>
                      <a:pt x="459" y="457"/>
                    </a:lnTo>
                    <a:lnTo>
                      <a:pt x="455" y="461"/>
                    </a:lnTo>
                    <a:lnTo>
                      <a:pt x="449" y="463"/>
                    </a:lnTo>
                    <a:lnTo>
                      <a:pt x="444" y="465"/>
                    </a:lnTo>
                    <a:lnTo>
                      <a:pt x="438" y="467"/>
                    </a:lnTo>
                    <a:lnTo>
                      <a:pt x="435" y="468"/>
                    </a:lnTo>
                    <a:lnTo>
                      <a:pt x="430" y="471"/>
                    </a:lnTo>
                    <a:lnTo>
                      <a:pt x="424" y="474"/>
                    </a:lnTo>
                    <a:lnTo>
                      <a:pt x="419" y="476"/>
                    </a:lnTo>
                    <a:lnTo>
                      <a:pt x="414" y="478"/>
                    </a:lnTo>
                    <a:lnTo>
                      <a:pt x="410" y="479"/>
                    </a:lnTo>
                    <a:lnTo>
                      <a:pt x="405" y="482"/>
                    </a:lnTo>
                    <a:lnTo>
                      <a:pt x="401" y="483"/>
                    </a:lnTo>
                    <a:lnTo>
                      <a:pt x="397" y="484"/>
                    </a:lnTo>
                    <a:lnTo>
                      <a:pt x="393" y="486"/>
                    </a:lnTo>
                    <a:lnTo>
                      <a:pt x="388" y="486"/>
                    </a:lnTo>
                    <a:lnTo>
                      <a:pt x="383" y="488"/>
                    </a:lnTo>
                    <a:lnTo>
                      <a:pt x="376" y="490"/>
                    </a:lnTo>
                    <a:lnTo>
                      <a:pt x="373" y="491"/>
                    </a:lnTo>
                    <a:lnTo>
                      <a:pt x="367" y="490"/>
                    </a:lnTo>
                    <a:lnTo>
                      <a:pt x="362" y="490"/>
                    </a:lnTo>
                    <a:lnTo>
                      <a:pt x="356" y="487"/>
                    </a:lnTo>
                    <a:lnTo>
                      <a:pt x="351" y="486"/>
                    </a:lnTo>
                    <a:lnTo>
                      <a:pt x="344" y="484"/>
                    </a:lnTo>
                    <a:lnTo>
                      <a:pt x="338" y="484"/>
                    </a:lnTo>
                    <a:lnTo>
                      <a:pt x="333" y="486"/>
                    </a:lnTo>
                    <a:lnTo>
                      <a:pt x="329" y="486"/>
                    </a:lnTo>
                    <a:lnTo>
                      <a:pt x="324" y="488"/>
                    </a:lnTo>
                    <a:lnTo>
                      <a:pt x="319" y="490"/>
                    </a:lnTo>
                    <a:lnTo>
                      <a:pt x="313" y="493"/>
                    </a:lnTo>
                    <a:lnTo>
                      <a:pt x="309" y="494"/>
                    </a:lnTo>
                    <a:lnTo>
                      <a:pt x="304" y="496"/>
                    </a:lnTo>
                    <a:lnTo>
                      <a:pt x="299" y="499"/>
                    </a:lnTo>
                    <a:lnTo>
                      <a:pt x="296" y="502"/>
                    </a:lnTo>
                    <a:lnTo>
                      <a:pt x="292" y="506"/>
                    </a:lnTo>
                    <a:lnTo>
                      <a:pt x="289" y="509"/>
                    </a:lnTo>
                    <a:lnTo>
                      <a:pt x="285" y="511"/>
                    </a:lnTo>
                    <a:lnTo>
                      <a:pt x="280" y="515"/>
                    </a:lnTo>
                    <a:lnTo>
                      <a:pt x="276" y="517"/>
                    </a:lnTo>
                    <a:lnTo>
                      <a:pt x="272" y="520"/>
                    </a:lnTo>
                    <a:lnTo>
                      <a:pt x="266" y="522"/>
                    </a:lnTo>
                    <a:lnTo>
                      <a:pt x="263" y="525"/>
                    </a:lnTo>
                    <a:lnTo>
                      <a:pt x="259" y="527"/>
                    </a:lnTo>
                    <a:lnTo>
                      <a:pt x="255" y="529"/>
                    </a:lnTo>
                    <a:lnTo>
                      <a:pt x="251" y="532"/>
                    </a:lnTo>
                    <a:lnTo>
                      <a:pt x="245" y="533"/>
                    </a:lnTo>
                    <a:lnTo>
                      <a:pt x="242" y="535"/>
                    </a:lnTo>
                    <a:lnTo>
                      <a:pt x="237" y="537"/>
                    </a:lnTo>
                    <a:lnTo>
                      <a:pt x="233" y="538"/>
                    </a:lnTo>
                    <a:lnTo>
                      <a:pt x="228" y="540"/>
                    </a:lnTo>
                    <a:lnTo>
                      <a:pt x="225" y="542"/>
                    </a:lnTo>
                    <a:lnTo>
                      <a:pt x="220" y="544"/>
                    </a:lnTo>
                    <a:lnTo>
                      <a:pt x="217" y="548"/>
                    </a:lnTo>
                    <a:lnTo>
                      <a:pt x="214" y="552"/>
                    </a:lnTo>
                    <a:lnTo>
                      <a:pt x="211" y="556"/>
                    </a:lnTo>
                    <a:lnTo>
                      <a:pt x="208" y="560"/>
                    </a:lnTo>
                    <a:lnTo>
                      <a:pt x="206" y="566"/>
                    </a:lnTo>
                    <a:lnTo>
                      <a:pt x="202" y="569"/>
                    </a:lnTo>
                    <a:lnTo>
                      <a:pt x="199" y="574"/>
                    </a:lnTo>
                    <a:lnTo>
                      <a:pt x="196" y="578"/>
                    </a:lnTo>
                    <a:lnTo>
                      <a:pt x="196" y="582"/>
                    </a:lnTo>
                    <a:lnTo>
                      <a:pt x="193" y="588"/>
                    </a:lnTo>
                    <a:lnTo>
                      <a:pt x="190" y="591"/>
                    </a:lnTo>
                    <a:lnTo>
                      <a:pt x="189" y="597"/>
                    </a:lnTo>
                    <a:lnTo>
                      <a:pt x="186" y="602"/>
                    </a:lnTo>
                    <a:lnTo>
                      <a:pt x="183" y="606"/>
                    </a:lnTo>
                    <a:lnTo>
                      <a:pt x="180" y="610"/>
                    </a:lnTo>
                    <a:lnTo>
                      <a:pt x="173" y="618"/>
                    </a:lnTo>
                    <a:lnTo>
                      <a:pt x="169" y="622"/>
                    </a:lnTo>
                    <a:lnTo>
                      <a:pt x="166" y="624"/>
                    </a:lnTo>
                    <a:lnTo>
                      <a:pt x="162" y="626"/>
                    </a:lnTo>
                    <a:lnTo>
                      <a:pt x="157" y="629"/>
                    </a:lnTo>
                    <a:lnTo>
                      <a:pt x="154" y="631"/>
                    </a:lnTo>
                    <a:lnTo>
                      <a:pt x="149" y="633"/>
                    </a:lnTo>
                    <a:lnTo>
                      <a:pt x="145" y="630"/>
                    </a:lnTo>
                    <a:lnTo>
                      <a:pt x="140" y="628"/>
                    </a:lnTo>
                    <a:lnTo>
                      <a:pt x="137" y="625"/>
                    </a:lnTo>
                    <a:lnTo>
                      <a:pt x="132" y="622"/>
                    </a:lnTo>
                    <a:lnTo>
                      <a:pt x="128" y="619"/>
                    </a:lnTo>
                    <a:lnTo>
                      <a:pt x="123" y="618"/>
                    </a:lnTo>
                    <a:lnTo>
                      <a:pt x="119" y="614"/>
                    </a:lnTo>
                    <a:lnTo>
                      <a:pt x="114" y="612"/>
                    </a:lnTo>
                    <a:lnTo>
                      <a:pt x="110" y="608"/>
                    </a:lnTo>
                    <a:lnTo>
                      <a:pt x="105" y="606"/>
                    </a:lnTo>
                    <a:lnTo>
                      <a:pt x="101" y="602"/>
                    </a:lnTo>
                    <a:lnTo>
                      <a:pt x="97" y="599"/>
                    </a:lnTo>
                    <a:lnTo>
                      <a:pt x="92" y="596"/>
                    </a:lnTo>
                    <a:lnTo>
                      <a:pt x="85" y="594"/>
                    </a:lnTo>
                    <a:lnTo>
                      <a:pt x="81" y="590"/>
                    </a:lnTo>
                    <a:lnTo>
                      <a:pt x="72" y="587"/>
                    </a:lnTo>
                    <a:lnTo>
                      <a:pt x="68" y="585"/>
                    </a:lnTo>
                    <a:lnTo>
                      <a:pt x="61" y="582"/>
                    </a:lnTo>
                    <a:lnTo>
                      <a:pt x="56" y="581"/>
                    </a:lnTo>
                    <a:lnTo>
                      <a:pt x="50" y="579"/>
                    </a:lnTo>
                    <a:lnTo>
                      <a:pt x="45" y="576"/>
                    </a:lnTo>
                    <a:lnTo>
                      <a:pt x="43" y="570"/>
                    </a:lnTo>
                    <a:lnTo>
                      <a:pt x="41" y="567"/>
                    </a:lnTo>
                    <a:lnTo>
                      <a:pt x="39" y="562"/>
                    </a:lnTo>
                    <a:lnTo>
                      <a:pt x="37" y="559"/>
                    </a:lnTo>
                    <a:lnTo>
                      <a:pt x="35" y="553"/>
                    </a:lnTo>
                    <a:lnTo>
                      <a:pt x="35" y="550"/>
                    </a:lnTo>
                    <a:lnTo>
                      <a:pt x="35" y="544"/>
                    </a:lnTo>
                    <a:lnTo>
                      <a:pt x="37" y="540"/>
                    </a:lnTo>
                    <a:lnTo>
                      <a:pt x="38" y="535"/>
                    </a:lnTo>
                    <a:lnTo>
                      <a:pt x="40" y="531"/>
                    </a:lnTo>
                    <a:lnTo>
                      <a:pt x="40" y="526"/>
                    </a:lnTo>
                    <a:lnTo>
                      <a:pt x="43" y="521"/>
                    </a:lnTo>
                    <a:lnTo>
                      <a:pt x="44" y="516"/>
                    </a:lnTo>
                    <a:lnTo>
                      <a:pt x="45" y="511"/>
                    </a:lnTo>
                    <a:lnTo>
                      <a:pt x="49" y="505"/>
                    </a:lnTo>
                    <a:lnTo>
                      <a:pt x="49" y="500"/>
                    </a:lnTo>
                    <a:lnTo>
                      <a:pt x="51" y="494"/>
                    </a:lnTo>
                    <a:lnTo>
                      <a:pt x="51" y="489"/>
                    </a:lnTo>
                    <a:lnTo>
                      <a:pt x="53" y="483"/>
                    </a:lnTo>
                    <a:lnTo>
                      <a:pt x="53" y="478"/>
                    </a:lnTo>
                    <a:lnTo>
                      <a:pt x="54" y="473"/>
                    </a:lnTo>
                    <a:lnTo>
                      <a:pt x="54" y="468"/>
                    </a:lnTo>
                    <a:lnTo>
                      <a:pt x="54" y="464"/>
                    </a:lnTo>
                    <a:lnTo>
                      <a:pt x="56" y="458"/>
                    </a:lnTo>
                    <a:lnTo>
                      <a:pt x="57" y="453"/>
                    </a:lnTo>
                    <a:lnTo>
                      <a:pt x="58" y="448"/>
                    </a:lnTo>
                    <a:lnTo>
                      <a:pt x="59" y="443"/>
                    </a:lnTo>
                    <a:lnTo>
                      <a:pt x="60" y="437"/>
                    </a:lnTo>
                    <a:lnTo>
                      <a:pt x="59" y="434"/>
                    </a:lnTo>
                    <a:lnTo>
                      <a:pt x="58" y="426"/>
                    </a:lnTo>
                    <a:lnTo>
                      <a:pt x="57" y="422"/>
                    </a:lnTo>
                    <a:lnTo>
                      <a:pt x="58" y="417"/>
                    </a:lnTo>
                    <a:lnTo>
                      <a:pt x="56" y="412"/>
                    </a:lnTo>
                    <a:lnTo>
                      <a:pt x="55" y="409"/>
                    </a:lnTo>
                    <a:lnTo>
                      <a:pt x="54" y="404"/>
                    </a:lnTo>
                    <a:lnTo>
                      <a:pt x="53" y="400"/>
                    </a:lnTo>
                    <a:lnTo>
                      <a:pt x="50" y="396"/>
                    </a:lnTo>
                    <a:lnTo>
                      <a:pt x="51" y="391"/>
                    </a:lnTo>
                    <a:lnTo>
                      <a:pt x="49" y="387"/>
                    </a:lnTo>
                    <a:lnTo>
                      <a:pt x="50" y="382"/>
                    </a:lnTo>
                    <a:lnTo>
                      <a:pt x="48" y="377"/>
                    </a:lnTo>
                    <a:lnTo>
                      <a:pt x="47" y="374"/>
                    </a:lnTo>
                    <a:lnTo>
                      <a:pt x="45" y="369"/>
                    </a:lnTo>
                    <a:lnTo>
                      <a:pt x="44" y="365"/>
                    </a:lnTo>
                    <a:lnTo>
                      <a:pt x="42" y="360"/>
                    </a:lnTo>
                    <a:lnTo>
                      <a:pt x="41" y="356"/>
                    </a:lnTo>
                    <a:lnTo>
                      <a:pt x="39" y="350"/>
                    </a:lnTo>
                    <a:lnTo>
                      <a:pt x="37" y="346"/>
                    </a:lnTo>
                    <a:lnTo>
                      <a:pt x="39" y="341"/>
                    </a:lnTo>
                    <a:lnTo>
                      <a:pt x="36" y="336"/>
                    </a:lnTo>
                    <a:lnTo>
                      <a:pt x="34" y="331"/>
                    </a:lnTo>
                    <a:lnTo>
                      <a:pt x="32" y="328"/>
                    </a:lnTo>
                    <a:lnTo>
                      <a:pt x="33" y="322"/>
                    </a:lnTo>
                    <a:lnTo>
                      <a:pt x="31" y="318"/>
                    </a:lnTo>
                    <a:lnTo>
                      <a:pt x="29" y="314"/>
                    </a:lnTo>
                    <a:lnTo>
                      <a:pt x="28" y="310"/>
                    </a:lnTo>
                    <a:lnTo>
                      <a:pt x="23" y="306"/>
                    </a:lnTo>
                    <a:lnTo>
                      <a:pt x="21" y="303"/>
                    </a:lnTo>
                    <a:lnTo>
                      <a:pt x="17" y="298"/>
                    </a:lnTo>
                    <a:lnTo>
                      <a:pt x="15" y="293"/>
                    </a:lnTo>
                    <a:lnTo>
                      <a:pt x="14" y="289"/>
                    </a:lnTo>
                    <a:lnTo>
                      <a:pt x="12" y="284"/>
                    </a:lnTo>
                    <a:lnTo>
                      <a:pt x="10" y="281"/>
                    </a:lnTo>
                    <a:lnTo>
                      <a:pt x="8" y="277"/>
                    </a:lnTo>
                    <a:lnTo>
                      <a:pt x="7" y="273"/>
                    </a:lnTo>
                    <a:lnTo>
                      <a:pt x="5" y="268"/>
                    </a:lnTo>
                    <a:lnTo>
                      <a:pt x="4" y="264"/>
                    </a:lnTo>
                    <a:lnTo>
                      <a:pt x="2" y="260"/>
                    </a:lnTo>
                    <a:lnTo>
                      <a:pt x="0" y="256"/>
                    </a:lnTo>
                    <a:lnTo>
                      <a:pt x="1" y="250"/>
                    </a:lnTo>
                    <a:lnTo>
                      <a:pt x="0" y="247"/>
                    </a:lnTo>
                    <a:lnTo>
                      <a:pt x="1" y="241"/>
                    </a:lnTo>
                    <a:lnTo>
                      <a:pt x="2" y="236"/>
                    </a:lnTo>
                    <a:lnTo>
                      <a:pt x="6" y="231"/>
                    </a:lnTo>
                    <a:lnTo>
                      <a:pt x="9" y="228"/>
                    </a:lnTo>
                    <a:lnTo>
                      <a:pt x="12" y="222"/>
                    </a:lnTo>
                    <a:lnTo>
                      <a:pt x="15" y="219"/>
                    </a:lnTo>
                    <a:lnTo>
                      <a:pt x="18" y="213"/>
                    </a:lnTo>
                    <a:lnTo>
                      <a:pt x="20" y="211"/>
                    </a:lnTo>
                    <a:lnTo>
                      <a:pt x="27" y="206"/>
                    </a:lnTo>
                    <a:lnTo>
                      <a:pt x="31" y="203"/>
                    </a:lnTo>
                    <a:lnTo>
                      <a:pt x="35" y="200"/>
                    </a:lnTo>
                    <a:lnTo>
                      <a:pt x="38" y="197"/>
                    </a:lnTo>
                    <a:lnTo>
                      <a:pt x="43" y="195"/>
                    </a:lnTo>
                    <a:lnTo>
                      <a:pt x="46" y="194"/>
                    </a:lnTo>
                    <a:lnTo>
                      <a:pt x="51" y="192"/>
                    </a:lnTo>
                    <a:lnTo>
                      <a:pt x="57" y="188"/>
                    </a:lnTo>
                    <a:lnTo>
                      <a:pt x="61" y="186"/>
                    </a:lnTo>
                    <a:lnTo>
                      <a:pt x="66" y="185"/>
                    </a:lnTo>
                    <a:lnTo>
                      <a:pt x="70" y="181"/>
                    </a:lnTo>
                    <a:lnTo>
                      <a:pt x="72" y="179"/>
                    </a:lnTo>
                    <a:lnTo>
                      <a:pt x="76" y="173"/>
                    </a:lnTo>
                    <a:lnTo>
                      <a:pt x="79" y="170"/>
                    </a:lnTo>
                    <a:lnTo>
                      <a:pt x="83" y="166"/>
                    </a:lnTo>
                    <a:lnTo>
                      <a:pt x="85" y="161"/>
                    </a:lnTo>
                    <a:lnTo>
                      <a:pt x="90" y="159"/>
                    </a:lnTo>
                    <a:lnTo>
                      <a:pt x="94" y="154"/>
                    </a:lnTo>
                    <a:lnTo>
                      <a:pt x="97" y="149"/>
                    </a:lnTo>
                    <a:lnTo>
                      <a:pt x="100" y="145"/>
                    </a:lnTo>
                    <a:lnTo>
                      <a:pt x="101" y="139"/>
                    </a:lnTo>
                    <a:lnTo>
                      <a:pt x="102" y="134"/>
                    </a:lnTo>
                    <a:lnTo>
                      <a:pt x="104" y="128"/>
                    </a:lnTo>
                    <a:lnTo>
                      <a:pt x="104" y="123"/>
                    </a:lnTo>
                    <a:lnTo>
                      <a:pt x="103" y="119"/>
                    </a:lnTo>
                    <a:lnTo>
                      <a:pt x="104" y="114"/>
                    </a:lnTo>
                    <a:lnTo>
                      <a:pt x="101" y="108"/>
                    </a:lnTo>
                    <a:lnTo>
                      <a:pt x="99" y="104"/>
                    </a:lnTo>
                    <a:lnTo>
                      <a:pt x="99" y="100"/>
                    </a:lnTo>
                    <a:lnTo>
                      <a:pt x="97" y="95"/>
                    </a:lnTo>
                    <a:lnTo>
                      <a:pt x="98" y="91"/>
                    </a:lnTo>
                    <a:lnTo>
                      <a:pt x="96" y="87"/>
                    </a:lnTo>
                    <a:lnTo>
                      <a:pt x="95" y="82"/>
                    </a:lnTo>
                    <a:lnTo>
                      <a:pt x="93" y="78"/>
                    </a:lnTo>
                    <a:lnTo>
                      <a:pt x="91" y="74"/>
                    </a:lnTo>
                    <a:lnTo>
                      <a:pt x="89" y="70"/>
                    </a:lnTo>
                    <a:lnTo>
                      <a:pt x="88" y="66"/>
                    </a:lnTo>
                    <a:lnTo>
                      <a:pt x="86" y="61"/>
                    </a:lnTo>
                    <a:lnTo>
                      <a:pt x="85" y="58"/>
                    </a:lnTo>
                    <a:lnTo>
                      <a:pt x="84" y="52"/>
                    </a:lnTo>
                    <a:lnTo>
                      <a:pt x="83" y="48"/>
                    </a:lnTo>
                    <a:lnTo>
                      <a:pt x="83" y="43"/>
                    </a:lnTo>
                    <a:lnTo>
                      <a:pt x="82" y="39"/>
                    </a:lnTo>
                    <a:lnTo>
                      <a:pt x="84" y="33"/>
                    </a:lnTo>
                    <a:lnTo>
                      <a:pt x="84" y="29"/>
                    </a:lnTo>
                    <a:lnTo>
                      <a:pt x="84" y="24"/>
                    </a:lnTo>
                    <a:lnTo>
                      <a:pt x="86" y="19"/>
                    </a:lnTo>
                    <a:lnTo>
                      <a:pt x="89" y="14"/>
                    </a:lnTo>
                    <a:lnTo>
                      <a:pt x="88" y="8"/>
                    </a:lnTo>
                    <a:lnTo>
                      <a:pt x="92" y="6"/>
                    </a:lnTo>
                    <a:lnTo>
                      <a:pt x="97" y="5"/>
                    </a:lnTo>
                    <a:lnTo>
                      <a:pt x="101" y="2"/>
                    </a:lnTo>
                    <a:lnTo>
                      <a:pt x="104" y="0"/>
                    </a:lnTo>
                    <a:lnTo>
                      <a:pt x="109" y="0"/>
                    </a:lnTo>
                    <a:lnTo>
                      <a:pt x="116" y="0"/>
                    </a:lnTo>
                    <a:lnTo>
                      <a:pt x="122" y="3"/>
                    </a:lnTo>
                    <a:lnTo>
                      <a:pt x="125" y="6"/>
                    </a:lnTo>
                    <a:lnTo>
                      <a:pt x="131" y="9"/>
                    </a:lnTo>
                    <a:lnTo>
                      <a:pt x="136" y="11"/>
                    </a:lnTo>
                    <a:lnTo>
                      <a:pt x="142" y="15"/>
                    </a:lnTo>
                    <a:lnTo>
                      <a:pt x="146" y="17"/>
                    </a:lnTo>
                    <a:lnTo>
                      <a:pt x="150" y="22"/>
                    </a:lnTo>
                    <a:lnTo>
                      <a:pt x="154" y="26"/>
                    </a:lnTo>
                    <a:lnTo>
                      <a:pt x="155" y="30"/>
                    </a:lnTo>
                    <a:lnTo>
                      <a:pt x="159" y="34"/>
                    </a:lnTo>
                    <a:lnTo>
                      <a:pt x="164" y="36"/>
                    </a:lnTo>
                    <a:lnTo>
                      <a:pt x="170" y="39"/>
                    </a:lnTo>
                    <a:lnTo>
                      <a:pt x="175" y="40"/>
                    </a:lnTo>
                    <a:lnTo>
                      <a:pt x="180" y="42"/>
                    </a:lnTo>
                    <a:lnTo>
                      <a:pt x="184" y="46"/>
                    </a:lnTo>
                    <a:lnTo>
                      <a:pt x="188" y="49"/>
                    </a:lnTo>
                    <a:lnTo>
                      <a:pt x="191" y="54"/>
                    </a:lnTo>
                    <a:lnTo>
                      <a:pt x="193" y="56"/>
                    </a:lnTo>
                    <a:lnTo>
                      <a:pt x="196" y="61"/>
                    </a:lnTo>
                    <a:lnTo>
                      <a:pt x="201" y="63"/>
                    </a:lnTo>
                    <a:lnTo>
                      <a:pt x="205" y="67"/>
                    </a:lnTo>
                    <a:lnTo>
                      <a:pt x="210" y="71"/>
                    </a:lnTo>
                    <a:lnTo>
                      <a:pt x="216" y="72"/>
                    </a:lnTo>
                    <a:lnTo>
                      <a:pt x="222" y="76"/>
                    </a:lnTo>
                    <a:lnTo>
                      <a:pt x="228" y="77"/>
                    </a:lnTo>
                    <a:lnTo>
                      <a:pt x="233" y="78"/>
                    </a:lnTo>
                    <a:lnTo>
                      <a:pt x="238" y="79"/>
                    </a:lnTo>
                    <a:lnTo>
                      <a:pt x="243" y="82"/>
                    </a:lnTo>
                    <a:lnTo>
                      <a:pt x="247" y="82"/>
                    </a:lnTo>
                    <a:lnTo>
                      <a:pt x="253" y="83"/>
                    </a:lnTo>
                    <a:lnTo>
                      <a:pt x="260" y="84"/>
                    </a:lnTo>
                    <a:lnTo>
                      <a:pt x="265" y="85"/>
                    </a:lnTo>
                    <a:lnTo>
                      <a:pt x="268" y="88"/>
                    </a:lnTo>
                    <a:lnTo>
                      <a:pt x="274" y="91"/>
                    </a:lnTo>
                    <a:lnTo>
                      <a:pt x="277" y="94"/>
                    </a:lnTo>
                    <a:lnTo>
                      <a:pt x="283" y="97"/>
                    </a:lnTo>
                    <a:lnTo>
                      <a:pt x="288" y="99"/>
                    </a:lnTo>
                    <a:lnTo>
                      <a:pt x="293" y="100"/>
                    </a:lnTo>
                    <a:lnTo>
                      <a:pt x="298" y="104"/>
                    </a:lnTo>
                    <a:lnTo>
                      <a:pt x="302" y="106"/>
                    </a:lnTo>
                    <a:lnTo>
                      <a:pt x="307" y="110"/>
                    </a:lnTo>
                    <a:lnTo>
                      <a:pt x="311" y="112"/>
                    </a:lnTo>
                    <a:lnTo>
                      <a:pt x="317" y="113"/>
                    </a:lnTo>
                    <a:lnTo>
                      <a:pt x="323" y="118"/>
                    </a:lnTo>
                    <a:lnTo>
                      <a:pt x="328" y="122"/>
                    </a:lnTo>
                    <a:lnTo>
                      <a:pt x="332" y="126"/>
                    </a:lnTo>
                    <a:lnTo>
                      <a:pt x="336" y="129"/>
                    </a:lnTo>
                    <a:lnTo>
                      <a:pt x="339" y="132"/>
                    </a:lnTo>
                    <a:lnTo>
                      <a:pt x="343" y="135"/>
                    </a:lnTo>
                    <a:lnTo>
                      <a:pt x="348" y="138"/>
                    </a:lnTo>
                    <a:lnTo>
                      <a:pt x="353" y="139"/>
                    </a:lnTo>
                    <a:lnTo>
                      <a:pt x="359" y="142"/>
                    </a:lnTo>
                    <a:lnTo>
                      <a:pt x="366" y="145"/>
                    </a:lnTo>
                    <a:lnTo>
                      <a:pt x="370" y="147"/>
                    </a:lnTo>
                    <a:lnTo>
                      <a:pt x="377" y="149"/>
                    </a:lnTo>
                    <a:lnTo>
                      <a:pt x="381" y="152"/>
                    </a:lnTo>
                    <a:lnTo>
                      <a:pt x="386" y="155"/>
                    </a:lnTo>
                    <a:lnTo>
                      <a:pt x="388" y="159"/>
                    </a:lnTo>
                    <a:lnTo>
                      <a:pt x="392" y="163"/>
                    </a:lnTo>
                    <a:lnTo>
                      <a:pt x="395" y="167"/>
                    </a:lnTo>
                    <a:lnTo>
                      <a:pt x="398" y="170"/>
                    </a:lnTo>
                    <a:lnTo>
                      <a:pt x="400" y="173"/>
                    </a:lnTo>
                    <a:lnTo>
                      <a:pt x="402" y="178"/>
                    </a:lnTo>
                    <a:lnTo>
                      <a:pt x="408" y="183"/>
                    </a:lnTo>
                    <a:lnTo>
                      <a:pt x="411" y="184"/>
                    </a:lnTo>
                    <a:lnTo>
                      <a:pt x="413" y="190"/>
                    </a:lnTo>
                    <a:lnTo>
                      <a:pt x="418" y="192"/>
                    </a:lnTo>
                    <a:lnTo>
                      <a:pt x="421" y="196"/>
                    </a:lnTo>
                    <a:lnTo>
                      <a:pt x="424" y="199"/>
                    </a:lnTo>
                    <a:lnTo>
                      <a:pt x="426" y="204"/>
                    </a:lnTo>
                    <a:lnTo>
                      <a:pt x="428" y="207"/>
                    </a:lnTo>
                    <a:lnTo>
                      <a:pt x="429" y="213"/>
                    </a:lnTo>
                    <a:lnTo>
                      <a:pt x="432" y="215"/>
                    </a:lnTo>
                    <a:lnTo>
                      <a:pt x="432" y="220"/>
                    </a:lnTo>
                    <a:lnTo>
                      <a:pt x="431" y="225"/>
                    </a:lnTo>
                    <a:lnTo>
                      <a:pt x="430" y="231"/>
                    </a:lnTo>
                    <a:lnTo>
                      <a:pt x="431" y="236"/>
                    </a:lnTo>
                    <a:lnTo>
                      <a:pt x="430" y="241"/>
                    </a:lnTo>
                    <a:lnTo>
                      <a:pt x="429" y="246"/>
                    </a:lnTo>
                    <a:lnTo>
                      <a:pt x="428" y="251"/>
                    </a:lnTo>
                    <a:lnTo>
                      <a:pt x="427" y="256"/>
                    </a:lnTo>
                    <a:lnTo>
                      <a:pt x="426" y="262"/>
                    </a:lnTo>
                    <a:lnTo>
                      <a:pt x="428" y="267"/>
                    </a:lnTo>
                    <a:lnTo>
                      <a:pt x="429" y="271"/>
                    </a:lnTo>
                    <a:lnTo>
                      <a:pt x="431" y="273"/>
                    </a:lnTo>
                    <a:lnTo>
                      <a:pt x="437" y="275"/>
                    </a:lnTo>
                    <a:lnTo>
                      <a:pt x="442" y="276"/>
                    </a:lnTo>
                    <a:lnTo>
                      <a:pt x="446" y="275"/>
                    </a:lnTo>
                    <a:lnTo>
                      <a:pt x="451" y="276"/>
                    </a:lnTo>
                    <a:lnTo>
                      <a:pt x="457" y="276"/>
                    </a:lnTo>
                    <a:lnTo>
                      <a:pt x="461" y="274"/>
                    </a:lnTo>
                    <a:lnTo>
                      <a:pt x="467" y="276"/>
                    </a:lnTo>
                    <a:lnTo>
                      <a:pt x="470" y="281"/>
                    </a:lnTo>
                    <a:lnTo>
                      <a:pt x="473" y="283"/>
                    </a:lnTo>
                    <a:lnTo>
                      <a:pt x="475" y="288"/>
                    </a:lnTo>
                    <a:lnTo>
                      <a:pt x="477" y="291"/>
                    </a:lnTo>
                    <a:lnTo>
                      <a:pt x="476" y="297"/>
                    </a:lnTo>
                    <a:lnTo>
                      <a:pt x="474" y="302"/>
                    </a:lnTo>
                    <a:lnTo>
                      <a:pt x="473" y="308"/>
                    </a:lnTo>
                    <a:lnTo>
                      <a:pt x="473" y="312"/>
                    </a:lnTo>
                    <a:lnTo>
                      <a:pt x="475" y="317"/>
                    </a:lnTo>
                    <a:lnTo>
                      <a:pt x="476" y="321"/>
                    </a:lnTo>
                    <a:lnTo>
                      <a:pt x="480" y="325"/>
                    </a:lnTo>
                    <a:lnTo>
                      <a:pt x="482" y="328"/>
                    </a:lnTo>
                    <a:lnTo>
                      <a:pt x="489" y="331"/>
                    </a:lnTo>
                    <a:lnTo>
                      <a:pt x="493" y="334"/>
                    </a:lnTo>
                    <a:lnTo>
                      <a:pt x="498" y="337"/>
                    </a:lnTo>
                    <a:lnTo>
                      <a:pt x="500" y="340"/>
                    </a:lnTo>
                    <a:lnTo>
                      <a:pt x="504" y="344"/>
                    </a:lnTo>
                    <a:lnTo>
                      <a:pt x="506" y="348"/>
                    </a:lnTo>
                    <a:lnTo>
                      <a:pt x="510" y="351"/>
                    </a:lnTo>
                    <a:lnTo>
                      <a:pt x="514" y="353"/>
                    </a:lnTo>
                    <a:lnTo>
                      <a:pt x="519" y="357"/>
                    </a:lnTo>
                    <a:lnTo>
                      <a:pt x="521" y="360"/>
                    </a:lnTo>
                    <a:lnTo>
                      <a:pt x="526" y="364"/>
                    </a:lnTo>
                    <a:lnTo>
                      <a:pt x="530" y="367"/>
                    </a:lnTo>
                    <a:lnTo>
                      <a:pt x="537" y="369"/>
                    </a:lnTo>
                    <a:lnTo>
                      <a:pt x="541" y="368"/>
                    </a:lnTo>
                    <a:lnTo>
                      <a:pt x="546" y="372"/>
                    </a:lnTo>
                    <a:lnTo>
                      <a:pt x="550" y="376"/>
                    </a:lnTo>
                    <a:lnTo>
                      <a:pt x="550" y="376"/>
                    </a:lnTo>
                  </a:path>
                </a:pathLst>
              </a:custGeom>
              <a:grpFill/>
              <a:ln w="12700" cap="rnd" cmpd="sng">
                <a:solidFill>
                  <a:schemeClr val="tx1"/>
                </a:solidFill>
                <a:prstDash val="solid"/>
                <a:round/>
                <a:headEnd/>
                <a:tailEnd/>
              </a:ln>
              <a:effectLst/>
            </p:spPr>
            <p:txBody>
              <a:bodyPr/>
              <a:lstStyle/>
              <a:p>
                <a:pPr>
                  <a:defRPr/>
                </a:pPr>
                <a:endParaRPr lang="en-US"/>
              </a:p>
            </p:txBody>
          </p:sp>
          <p:sp>
            <p:nvSpPr>
              <p:cNvPr id="71" name="Freeform 72"/>
              <p:cNvSpPr>
                <a:spLocks/>
              </p:cNvSpPr>
              <p:nvPr/>
            </p:nvSpPr>
            <p:spPr bwMode="auto">
              <a:xfrm>
                <a:off x="2096" y="1911"/>
                <a:ext cx="267" cy="104"/>
              </a:xfrm>
              <a:custGeom>
                <a:avLst/>
                <a:gdLst/>
                <a:ahLst/>
                <a:cxnLst>
                  <a:cxn ang="0">
                    <a:pos x="263" y="58"/>
                  </a:cxn>
                  <a:cxn ang="0">
                    <a:pos x="256" y="66"/>
                  </a:cxn>
                  <a:cxn ang="0">
                    <a:pos x="249" y="74"/>
                  </a:cxn>
                  <a:cxn ang="0">
                    <a:pos x="241" y="84"/>
                  </a:cxn>
                  <a:cxn ang="0">
                    <a:pos x="233" y="91"/>
                  </a:cxn>
                  <a:cxn ang="0">
                    <a:pos x="224" y="94"/>
                  </a:cxn>
                  <a:cxn ang="0">
                    <a:pos x="216" y="97"/>
                  </a:cxn>
                  <a:cxn ang="0">
                    <a:pos x="208" y="101"/>
                  </a:cxn>
                  <a:cxn ang="0">
                    <a:pos x="196" y="101"/>
                  </a:cxn>
                  <a:cxn ang="0">
                    <a:pos x="186" y="100"/>
                  </a:cxn>
                  <a:cxn ang="0">
                    <a:pos x="177" y="96"/>
                  </a:cxn>
                  <a:cxn ang="0">
                    <a:pos x="166" y="92"/>
                  </a:cxn>
                  <a:cxn ang="0">
                    <a:pos x="154" y="87"/>
                  </a:cxn>
                  <a:cxn ang="0">
                    <a:pos x="145" y="81"/>
                  </a:cxn>
                  <a:cxn ang="0">
                    <a:pos x="133" y="77"/>
                  </a:cxn>
                  <a:cxn ang="0">
                    <a:pos x="119" y="75"/>
                  </a:cxn>
                  <a:cxn ang="0">
                    <a:pos x="109" y="70"/>
                  </a:cxn>
                  <a:cxn ang="0">
                    <a:pos x="99" y="69"/>
                  </a:cxn>
                  <a:cxn ang="0">
                    <a:pos x="86" y="72"/>
                  </a:cxn>
                  <a:cxn ang="0">
                    <a:pos x="77" y="72"/>
                  </a:cxn>
                  <a:cxn ang="0">
                    <a:pos x="67" y="71"/>
                  </a:cxn>
                  <a:cxn ang="0">
                    <a:pos x="53" y="72"/>
                  </a:cxn>
                  <a:cxn ang="0">
                    <a:pos x="41" y="71"/>
                  </a:cxn>
                  <a:cxn ang="0">
                    <a:pos x="32" y="73"/>
                  </a:cxn>
                  <a:cxn ang="0">
                    <a:pos x="22" y="72"/>
                  </a:cxn>
                  <a:cxn ang="0">
                    <a:pos x="13" y="69"/>
                  </a:cxn>
                  <a:cxn ang="0">
                    <a:pos x="5" y="64"/>
                  </a:cxn>
                  <a:cxn ang="0">
                    <a:pos x="0" y="55"/>
                  </a:cxn>
                  <a:cxn ang="0">
                    <a:pos x="7" y="49"/>
                  </a:cxn>
                  <a:cxn ang="0">
                    <a:pos x="13" y="40"/>
                  </a:cxn>
                  <a:cxn ang="0">
                    <a:pos x="19" y="32"/>
                  </a:cxn>
                  <a:cxn ang="0">
                    <a:pos x="26" y="25"/>
                  </a:cxn>
                  <a:cxn ang="0">
                    <a:pos x="28" y="15"/>
                  </a:cxn>
                  <a:cxn ang="0">
                    <a:pos x="25" y="7"/>
                  </a:cxn>
                  <a:cxn ang="0">
                    <a:pos x="33" y="1"/>
                  </a:cxn>
                  <a:cxn ang="0">
                    <a:pos x="45" y="2"/>
                  </a:cxn>
                  <a:cxn ang="0">
                    <a:pos x="57" y="7"/>
                  </a:cxn>
                  <a:cxn ang="0">
                    <a:pos x="69" y="12"/>
                  </a:cxn>
                  <a:cxn ang="0">
                    <a:pos x="80" y="14"/>
                  </a:cxn>
                  <a:cxn ang="0">
                    <a:pos x="90" y="19"/>
                  </a:cxn>
                  <a:cxn ang="0">
                    <a:pos x="102" y="21"/>
                  </a:cxn>
                  <a:cxn ang="0">
                    <a:pos x="112" y="25"/>
                  </a:cxn>
                  <a:cxn ang="0">
                    <a:pos x="122" y="31"/>
                  </a:cxn>
                  <a:cxn ang="0">
                    <a:pos x="133" y="34"/>
                  </a:cxn>
                  <a:cxn ang="0">
                    <a:pos x="143" y="34"/>
                  </a:cxn>
                  <a:cxn ang="0">
                    <a:pos x="146" y="25"/>
                  </a:cxn>
                  <a:cxn ang="0">
                    <a:pos x="154" y="19"/>
                  </a:cxn>
                  <a:cxn ang="0">
                    <a:pos x="159" y="26"/>
                  </a:cxn>
                  <a:cxn ang="0">
                    <a:pos x="163" y="34"/>
                  </a:cxn>
                  <a:cxn ang="0">
                    <a:pos x="170" y="41"/>
                  </a:cxn>
                  <a:cxn ang="0">
                    <a:pos x="182" y="43"/>
                  </a:cxn>
                  <a:cxn ang="0">
                    <a:pos x="193" y="44"/>
                  </a:cxn>
                  <a:cxn ang="0">
                    <a:pos x="202" y="44"/>
                  </a:cxn>
                  <a:cxn ang="0">
                    <a:pos x="211" y="42"/>
                  </a:cxn>
                  <a:cxn ang="0">
                    <a:pos x="220" y="41"/>
                  </a:cxn>
                  <a:cxn ang="0">
                    <a:pos x="230" y="42"/>
                  </a:cxn>
                  <a:cxn ang="0">
                    <a:pos x="243" y="42"/>
                  </a:cxn>
                  <a:cxn ang="0">
                    <a:pos x="253" y="44"/>
                  </a:cxn>
                  <a:cxn ang="0">
                    <a:pos x="266" y="51"/>
                  </a:cxn>
                </a:cxnLst>
                <a:rect l="0" t="0" r="r" b="b"/>
                <a:pathLst>
                  <a:path w="267" h="104">
                    <a:moveTo>
                      <a:pt x="266" y="51"/>
                    </a:moveTo>
                    <a:lnTo>
                      <a:pt x="263" y="58"/>
                    </a:lnTo>
                    <a:lnTo>
                      <a:pt x="260" y="61"/>
                    </a:lnTo>
                    <a:lnTo>
                      <a:pt x="256" y="66"/>
                    </a:lnTo>
                    <a:lnTo>
                      <a:pt x="253" y="69"/>
                    </a:lnTo>
                    <a:lnTo>
                      <a:pt x="249" y="74"/>
                    </a:lnTo>
                    <a:lnTo>
                      <a:pt x="244" y="79"/>
                    </a:lnTo>
                    <a:lnTo>
                      <a:pt x="241" y="84"/>
                    </a:lnTo>
                    <a:lnTo>
                      <a:pt x="238" y="88"/>
                    </a:lnTo>
                    <a:lnTo>
                      <a:pt x="233" y="91"/>
                    </a:lnTo>
                    <a:lnTo>
                      <a:pt x="229" y="93"/>
                    </a:lnTo>
                    <a:lnTo>
                      <a:pt x="224" y="94"/>
                    </a:lnTo>
                    <a:lnTo>
                      <a:pt x="220" y="95"/>
                    </a:lnTo>
                    <a:lnTo>
                      <a:pt x="216" y="97"/>
                    </a:lnTo>
                    <a:lnTo>
                      <a:pt x="211" y="98"/>
                    </a:lnTo>
                    <a:lnTo>
                      <a:pt x="208" y="101"/>
                    </a:lnTo>
                    <a:lnTo>
                      <a:pt x="202" y="103"/>
                    </a:lnTo>
                    <a:lnTo>
                      <a:pt x="196" y="101"/>
                    </a:lnTo>
                    <a:lnTo>
                      <a:pt x="192" y="102"/>
                    </a:lnTo>
                    <a:lnTo>
                      <a:pt x="186" y="100"/>
                    </a:lnTo>
                    <a:lnTo>
                      <a:pt x="182" y="98"/>
                    </a:lnTo>
                    <a:lnTo>
                      <a:pt x="177" y="96"/>
                    </a:lnTo>
                    <a:lnTo>
                      <a:pt x="169" y="94"/>
                    </a:lnTo>
                    <a:lnTo>
                      <a:pt x="166" y="92"/>
                    </a:lnTo>
                    <a:lnTo>
                      <a:pt x="160" y="91"/>
                    </a:lnTo>
                    <a:lnTo>
                      <a:pt x="154" y="87"/>
                    </a:lnTo>
                    <a:lnTo>
                      <a:pt x="150" y="85"/>
                    </a:lnTo>
                    <a:lnTo>
                      <a:pt x="145" y="81"/>
                    </a:lnTo>
                    <a:lnTo>
                      <a:pt x="141" y="78"/>
                    </a:lnTo>
                    <a:lnTo>
                      <a:pt x="133" y="77"/>
                    </a:lnTo>
                    <a:lnTo>
                      <a:pt x="127" y="75"/>
                    </a:lnTo>
                    <a:lnTo>
                      <a:pt x="119" y="75"/>
                    </a:lnTo>
                    <a:lnTo>
                      <a:pt x="115" y="71"/>
                    </a:lnTo>
                    <a:lnTo>
                      <a:pt x="109" y="70"/>
                    </a:lnTo>
                    <a:lnTo>
                      <a:pt x="104" y="68"/>
                    </a:lnTo>
                    <a:lnTo>
                      <a:pt x="99" y="69"/>
                    </a:lnTo>
                    <a:lnTo>
                      <a:pt x="93" y="70"/>
                    </a:lnTo>
                    <a:lnTo>
                      <a:pt x="86" y="72"/>
                    </a:lnTo>
                    <a:lnTo>
                      <a:pt x="81" y="72"/>
                    </a:lnTo>
                    <a:lnTo>
                      <a:pt x="77" y="72"/>
                    </a:lnTo>
                    <a:lnTo>
                      <a:pt x="72" y="73"/>
                    </a:lnTo>
                    <a:lnTo>
                      <a:pt x="67" y="71"/>
                    </a:lnTo>
                    <a:lnTo>
                      <a:pt x="60" y="72"/>
                    </a:lnTo>
                    <a:lnTo>
                      <a:pt x="53" y="72"/>
                    </a:lnTo>
                    <a:lnTo>
                      <a:pt x="47" y="72"/>
                    </a:lnTo>
                    <a:lnTo>
                      <a:pt x="41" y="71"/>
                    </a:lnTo>
                    <a:lnTo>
                      <a:pt x="36" y="72"/>
                    </a:lnTo>
                    <a:lnTo>
                      <a:pt x="32" y="73"/>
                    </a:lnTo>
                    <a:lnTo>
                      <a:pt x="26" y="73"/>
                    </a:lnTo>
                    <a:lnTo>
                      <a:pt x="22" y="72"/>
                    </a:lnTo>
                    <a:lnTo>
                      <a:pt x="16" y="72"/>
                    </a:lnTo>
                    <a:lnTo>
                      <a:pt x="13" y="69"/>
                    </a:lnTo>
                    <a:lnTo>
                      <a:pt x="8" y="68"/>
                    </a:lnTo>
                    <a:lnTo>
                      <a:pt x="5" y="64"/>
                    </a:lnTo>
                    <a:lnTo>
                      <a:pt x="1" y="61"/>
                    </a:lnTo>
                    <a:lnTo>
                      <a:pt x="0" y="55"/>
                    </a:lnTo>
                    <a:lnTo>
                      <a:pt x="4" y="51"/>
                    </a:lnTo>
                    <a:lnTo>
                      <a:pt x="7" y="49"/>
                    </a:lnTo>
                    <a:lnTo>
                      <a:pt x="10" y="44"/>
                    </a:lnTo>
                    <a:lnTo>
                      <a:pt x="13" y="40"/>
                    </a:lnTo>
                    <a:lnTo>
                      <a:pt x="17" y="37"/>
                    </a:lnTo>
                    <a:lnTo>
                      <a:pt x="19" y="32"/>
                    </a:lnTo>
                    <a:lnTo>
                      <a:pt x="24" y="29"/>
                    </a:lnTo>
                    <a:lnTo>
                      <a:pt x="26" y="25"/>
                    </a:lnTo>
                    <a:lnTo>
                      <a:pt x="27" y="21"/>
                    </a:lnTo>
                    <a:lnTo>
                      <a:pt x="28" y="15"/>
                    </a:lnTo>
                    <a:lnTo>
                      <a:pt x="26" y="12"/>
                    </a:lnTo>
                    <a:lnTo>
                      <a:pt x="25" y="7"/>
                    </a:lnTo>
                    <a:lnTo>
                      <a:pt x="29" y="2"/>
                    </a:lnTo>
                    <a:lnTo>
                      <a:pt x="33" y="1"/>
                    </a:lnTo>
                    <a:lnTo>
                      <a:pt x="38" y="0"/>
                    </a:lnTo>
                    <a:lnTo>
                      <a:pt x="45" y="2"/>
                    </a:lnTo>
                    <a:lnTo>
                      <a:pt x="50" y="5"/>
                    </a:lnTo>
                    <a:lnTo>
                      <a:pt x="57" y="7"/>
                    </a:lnTo>
                    <a:lnTo>
                      <a:pt x="64" y="10"/>
                    </a:lnTo>
                    <a:lnTo>
                      <a:pt x="69" y="12"/>
                    </a:lnTo>
                    <a:lnTo>
                      <a:pt x="75" y="12"/>
                    </a:lnTo>
                    <a:lnTo>
                      <a:pt x="80" y="14"/>
                    </a:lnTo>
                    <a:lnTo>
                      <a:pt x="84" y="17"/>
                    </a:lnTo>
                    <a:lnTo>
                      <a:pt x="90" y="19"/>
                    </a:lnTo>
                    <a:lnTo>
                      <a:pt x="97" y="19"/>
                    </a:lnTo>
                    <a:lnTo>
                      <a:pt x="102" y="21"/>
                    </a:lnTo>
                    <a:lnTo>
                      <a:pt x="108" y="22"/>
                    </a:lnTo>
                    <a:lnTo>
                      <a:pt x="112" y="25"/>
                    </a:lnTo>
                    <a:lnTo>
                      <a:pt x="118" y="27"/>
                    </a:lnTo>
                    <a:lnTo>
                      <a:pt x="122" y="31"/>
                    </a:lnTo>
                    <a:lnTo>
                      <a:pt x="128" y="32"/>
                    </a:lnTo>
                    <a:lnTo>
                      <a:pt x="133" y="34"/>
                    </a:lnTo>
                    <a:lnTo>
                      <a:pt x="139" y="34"/>
                    </a:lnTo>
                    <a:lnTo>
                      <a:pt x="143" y="34"/>
                    </a:lnTo>
                    <a:lnTo>
                      <a:pt x="146" y="29"/>
                    </a:lnTo>
                    <a:lnTo>
                      <a:pt x="146" y="25"/>
                    </a:lnTo>
                    <a:lnTo>
                      <a:pt x="150" y="21"/>
                    </a:lnTo>
                    <a:lnTo>
                      <a:pt x="154" y="19"/>
                    </a:lnTo>
                    <a:lnTo>
                      <a:pt x="157" y="21"/>
                    </a:lnTo>
                    <a:lnTo>
                      <a:pt x="159" y="26"/>
                    </a:lnTo>
                    <a:lnTo>
                      <a:pt x="161" y="29"/>
                    </a:lnTo>
                    <a:lnTo>
                      <a:pt x="163" y="34"/>
                    </a:lnTo>
                    <a:lnTo>
                      <a:pt x="166" y="38"/>
                    </a:lnTo>
                    <a:lnTo>
                      <a:pt x="170" y="41"/>
                    </a:lnTo>
                    <a:lnTo>
                      <a:pt x="176" y="43"/>
                    </a:lnTo>
                    <a:lnTo>
                      <a:pt x="182" y="43"/>
                    </a:lnTo>
                    <a:lnTo>
                      <a:pt x="188" y="43"/>
                    </a:lnTo>
                    <a:lnTo>
                      <a:pt x="193" y="44"/>
                    </a:lnTo>
                    <a:lnTo>
                      <a:pt x="197" y="43"/>
                    </a:lnTo>
                    <a:lnTo>
                      <a:pt x="202" y="44"/>
                    </a:lnTo>
                    <a:lnTo>
                      <a:pt x="208" y="43"/>
                    </a:lnTo>
                    <a:lnTo>
                      <a:pt x="211" y="42"/>
                    </a:lnTo>
                    <a:lnTo>
                      <a:pt x="216" y="42"/>
                    </a:lnTo>
                    <a:lnTo>
                      <a:pt x="220" y="41"/>
                    </a:lnTo>
                    <a:lnTo>
                      <a:pt x="226" y="41"/>
                    </a:lnTo>
                    <a:lnTo>
                      <a:pt x="230" y="42"/>
                    </a:lnTo>
                    <a:lnTo>
                      <a:pt x="236" y="41"/>
                    </a:lnTo>
                    <a:lnTo>
                      <a:pt x="243" y="42"/>
                    </a:lnTo>
                    <a:lnTo>
                      <a:pt x="247" y="44"/>
                    </a:lnTo>
                    <a:lnTo>
                      <a:pt x="253" y="44"/>
                    </a:lnTo>
                    <a:lnTo>
                      <a:pt x="257" y="46"/>
                    </a:lnTo>
                    <a:lnTo>
                      <a:pt x="266" y="51"/>
                    </a:lnTo>
                    <a:lnTo>
                      <a:pt x="266" y="51"/>
                    </a:lnTo>
                  </a:path>
                </a:pathLst>
              </a:custGeom>
              <a:grpFill/>
              <a:ln w="12700" cap="rnd" cmpd="sng">
                <a:solidFill>
                  <a:schemeClr val="tx1"/>
                </a:solidFill>
                <a:prstDash val="solid"/>
                <a:round/>
                <a:headEnd/>
                <a:tailEnd/>
              </a:ln>
              <a:effectLst/>
            </p:spPr>
            <p:txBody>
              <a:bodyPr/>
              <a:lstStyle/>
              <a:p>
                <a:pPr>
                  <a:defRPr/>
                </a:pPr>
                <a:endParaRPr lang="en-US"/>
              </a:p>
            </p:txBody>
          </p:sp>
          <p:sp>
            <p:nvSpPr>
              <p:cNvPr id="72" name="Freeform 73"/>
              <p:cNvSpPr>
                <a:spLocks/>
              </p:cNvSpPr>
              <p:nvPr/>
            </p:nvSpPr>
            <p:spPr bwMode="auto">
              <a:xfrm>
                <a:off x="1695" y="1666"/>
                <a:ext cx="259" cy="216"/>
              </a:xfrm>
              <a:custGeom>
                <a:avLst/>
                <a:gdLst/>
                <a:ahLst/>
                <a:cxnLst>
                  <a:cxn ang="0">
                    <a:pos x="14" y="49"/>
                  </a:cxn>
                  <a:cxn ang="0">
                    <a:pos x="27" y="50"/>
                  </a:cxn>
                  <a:cxn ang="0">
                    <a:pos x="43" y="50"/>
                  </a:cxn>
                  <a:cxn ang="0">
                    <a:pos x="58" y="48"/>
                  </a:cxn>
                  <a:cxn ang="0">
                    <a:pos x="70" y="45"/>
                  </a:cxn>
                  <a:cxn ang="0">
                    <a:pos x="84" y="40"/>
                  </a:cxn>
                  <a:cxn ang="0">
                    <a:pos x="94" y="30"/>
                  </a:cxn>
                  <a:cxn ang="0">
                    <a:pos x="105" y="19"/>
                  </a:cxn>
                  <a:cxn ang="0">
                    <a:pos x="114" y="8"/>
                  </a:cxn>
                  <a:cxn ang="0">
                    <a:pos x="127" y="3"/>
                  </a:cxn>
                  <a:cxn ang="0">
                    <a:pos x="140" y="1"/>
                  </a:cxn>
                  <a:cxn ang="0">
                    <a:pos x="150" y="11"/>
                  </a:cxn>
                  <a:cxn ang="0">
                    <a:pos x="154" y="24"/>
                  </a:cxn>
                  <a:cxn ang="0">
                    <a:pos x="157" y="37"/>
                  </a:cxn>
                  <a:cxn ang="0">
                    <a:pos x="163" y="50"/>
                  </a:cxn>
                  <a:cxn ang="0">
                    <a:pos x="170" y="61"/>
                  </a:cxn>
                  <a:cxn ang="0">
                    <a:pos x="179" y="72"/>
                  </a:cxn>
                  <a:cxn ang="0">
                    <a:pos x="192" y="81"/>
                  </a:cxn>
                  <a:cxn ang="0">
                    <a:pos x="185" y="96"/>
                  </a:cxn>
                  <a:cxn ang="0">
                    <a:pos x="187" y="111"/>
                  </a:cxn>
                  <a:cxn ang="0">
                    <a:pos x="191" y="124"/>
                  </a:cxn>
                  <a:cxn ang="0">
                    <a:pos x="201" y="131"/>
                  </a:cxn>
                  <a:cxn ang="0">
                    <a:pos x="211" y="121"/>
                  </a:cxn>
                  <a:cxn ang="0">
                    <a:pos x="223" y="117"/>
                  </a:cxn>
                  <a:cxn ang="0">
                    <a:pos x="234" y="123"/>
                  </a:cxn>
                  <a:cxn ang="0">
                    <a:pos x="231" y="137"/>
                  </a:cxn>
                  <a:cxn ang="0">
                    <a:pos x="230" y="150"/>
                  </a:cxn>
                  <a:cxn ang="0">
                    <a:pos x="240" y="161"/>
                  </a:cxn>
                  <a:cxn ang="0">
                    <a:pos x="245" y="173"/>
                  </a:cxn>
                  <a:cxn ang="0">
                    <a:pos x="252" y="185"/>
                  </a:cxn>
                  <a:cxn ang="0">
                    <a:pos x="258" y="197"/>
                  </a:cxn>
                  <a:cxn ang="0">
                    <a:pos x="251" y="208"/>
                  </a:cxn>
                  <a:cxn ang="0">
                    <a:pos x="238" y="214"/>
                  </a:cxn>
                  <a:cxn ang="0">
                    <a:pos x="226" y="210"/>
                  </a:cxn>
                  <a:cxn ang="0">
                    <a:pos x="213" y="207"/>
                  </a:cxn>
                  <a:cxn ang="0">
                    <a:pos x="199" y="210"/>
                  </a:cxn>
                  <a:cxn ang="0">
                    <a:pos x="186" y="203"/>
                  </a:cxn>
                  <a:cxn ang="0">
                    <a:pos x="172" y="199"/>
                  </a:cxn>
                  <a:cxn ang="0">
                    <a:pos x="155" y="192"/>
                  </a:cxn>
                  <a:cxn ang="0">
                    <a:pos x="137" y="186"/>
                  </a:cxn>
                  <a:cxn ang="0">
                    <a:pos x="120" y="184"/>
                  </a:cxn>
                  <a:cxn ang="0">
                    <a:pos x="103" y="184"/>
                  </a:cxn>
                  <a:cxn ang="0">
                    <a:pos x="88" y="187"/>
                  </a:cxn>
                  <a:cxn ang="0">
                    <a:pos x="73" y="185"/>
                  </a:cxn>
                  <a:cxn ang="0">
                    <a:pos x="61" y="173"/>
                  </a:cxn>
                  <a:cxn ang="0">
                    <a:pos x="53" y="162"/>
                  </a:cxn>
                  <a:cxn ang="0">
                    <a:pos x="45" y="150"/>
                  </a:cxn>
                  <a:cxn ang="0">
                    <a:pos x="40" y="138"/>
                  </a:cxn>
                  <a:cxn ang="0">
                    <a:pos x="34" y="125"/>
                  </a:cxn>
                  <a:cxn ang="0">
                    <a:pos x="27" y="115"/>
                  </a:cxn>
                  <a:cxn ang="0">
                    <a:pos x="22" y="101"/>
                  </a:cxn>
                  <a:cxn ang="0">
                    <a:pos x="15" y="91"/>
                  </a:cxn>
                  <a:cxn ang="0">
                    <a:pos x="14" y="75"/>
                  </a:cxn>
                  <a:cxn ang="0">
                    <a:pos x="10" y="63"/>
                  </a:cxn>
                  <a:cxn ang="0">
                    <a:pos x="2" y="51"/>
                  </a:cxn>
                  <a:cxn ang="0">
                    <a:pos x="7" y="48"/>
                  </a:cxn>
                </a:cxnLst>
                <a:rect l="0" t="0" r="r" b="b"/>
                <a:pathLst>
                  <a:path w="259" h="216">
                    <a:moveTo>
                      <a:pt x="0" y="46"/>
                    </a:moveTo>
                    <a:lnTo>
                      <a:pt x="7" y="46"/>
                    </a:lnTo>
                    <a:lnTo>
                      <a:pt x="14" y="49"/>
                    </a:lnTo>
                    <a:lnTo>
                      <a:pt x="18" y="51"/>
                    </a:lnTo>
                    <a:lnTo>
                      <a:pt x="23" y="49"/>
                    </a:lnTo>
                    <a:lnTo>
                      <a:pt x="27" y="50"/>
                    </a:lnTo>
                    <a:lnTo>
                      <a:pt x="34" y="51"/>
                    </a:lnTo>
                    <a:lnTo>
                      <a:pt x="38" y="50"/>
                    </a:lnTo>
                    <a:lnTo>
                      <a:pt x="43" y="50"/>
                    </a:lnTo>
                    <a:lnTo>
                      <a:pt x="47" y="49"/>
                    </a:lnTo>
                    <a:lnTo>
                      <a:pt x="52" y="50"/>
                    </a:lnTo>
                    <a:lnTo>
                      <a:pt x="58" y="48"/>
                    </a:lnTo>
                    <a:lnTo>
                      <a:pt x="63" y="49"/>
                    </a:lnTo>
                    <a:lnTo>
                      <a:pt x="67" y="47"/>
                    </a:lnTo>
                    <a:lnTo>
                      <a:pt x="70" y="45"/>
                    </a:lnTo>
                    <a:lnTo>
                      <a:pt x="76" y="43"/>
                    </a:lnTo>
                    <a:lnTo>
                      <a:pt x="80" y="41"/>
                    </a:lnTo>
                    <a:lnTo>
                      <a:pt x="84" y="40"/>
                    </a:lnTo>
                    <a:lnTo>
                      <a:pt x="87" y="36"/>
                    </a:lnTo>
                    <a:lnTo>
                      <a:pt x="91" y="33"/>
                    </a:lnTo>
                    <a:lnTo>
                      <a:pt x="94" y="30"/>
                    </a:lnTo>
                    <a:lnTo>
                      <a:pt x="97" y="25"/>
                    </a:lnTo>
                    <a:lnTo>
                      <a:pt x="100" y="21"/>
                    </a:lnTo>
                    <a:lnTo>
                      <a:pt x="105" y="19"/>
                    </a:lnTo>
                    <a:lnTo>
                      <a:pt x="107" y="14"/>
                    </a:lnTo>
                    <a:lnTo>
                      <a:pt x="111" y="10"/>
                    </a:lnTo>
                    <a:lnTo>
                      <a:pt x="114" y="8"/>
                    </a:lnTo>
                    <a:lnTo>
                      <a:pt x="119" y="6"/>
                    </a:lnTo>
                    <a:lnTo>
                      <a:pt x="123" y="4"/>
                    </a:lnTo>
                    <a:lnTo>
                      <a:pt x="127" y="3"/>
                    </a:lnTo>
                    <a:lnTo>
                      <a:pt x="131" y="1"/>
                    </a:lnTo>
                    <a:lnTo>
                      <a:pt x="136" y="0"/>
                    </a:lnTo>
                    <a:lnTo>
                      <a:pt x="140" y="1"/>
                    </a:lnTo>
                    <a:lnTo>
                      <a:pt x="145" y="3"/>
                    </a:lnTo>
                    <a:lnTo>
                      <a:pt x="147" y="8"/>
                    </a:lnTo>
                    <a:lnTo>
                      <a:pt x="150" y="11"/>
                    </a:lnTo>
                    <a:lnTo>
                      <a:pt x="151" y="15"/>
                    </a:lnTo>
                    <a:lnTo>
                      <a:pt x="152" y="20"/>
                    </a:lnTo>
                    <a:lnTo>
                      <a:pt x="154" y="24"/>
                    </a:lnTo>
                    <a:lnTo>
                      <a:pt x="154" y="28"/>
                    </a:lnTo>
                    <a:lnTo>
                      <a:pt x="156" y="34"/>
                    </a:lnTo>
                    <a:lnTo>
                      <a:pt x="157" y="37"/>
                    </a:lnTo>
                    <a:lnTo>
                      <a:pt x="159" y="42"/>
                    </a:lnTo>
                    <a:lnTo>
                      <a:pt x="160" y="45"/>
                    </a:lnTo>
                    <a:lnTo>
                      <a:pt x="163" y="50"/>
                    </a:lnTo>
                    <a:lnTo>
                      <a:pt x="164" y="54"/>
                    </a:lnTo>
                    <a:lnTo>
                      <a:pt x="166" y="58"/>
                    </a:lnTo>
                    <a:lnTo>
                      <a:pt x="170" y="61"/>
                    </a:lnTo>
                    <a:lnTo>
                      <a:pt x="173" y="65"/>
                    </a:lnTo>
                    <a:lnTo>
                      <a:pt x="176" y="68"/>
                    </a:lnTo>
                    <a:lnTo>
                      <a:pt x="179" y="72"/>
                    </a:lnTo>
                    <a:lnTo>
                      <a:pt x="184" y="75"/>
                    </a:lnTo>
                    <a:lnTo>
                      <a:pt x="187" y="79"/>
                    </a:lnTo>
                    <a:lnTo>
                      <a:pt x="192" y="81"/>
                    </a:lnTo>
                    <a:lnTo>
                      <a:pt x="188" y="86"/>
                    </a:lnTo>
                    <a:lnTo>
                      <a:pt x="187" y="92"/>
                    </a:lnTo>
                    <a:lnTo>
                      <a:pt x="185" y="96"/>
                    </a:lnTo>
                    <a:lnTo>
                      <a:pt x="186" y="102"/>
                    </a:lnTo>
                    <a:lnTo>
                      <a:pt x="185" y="106"/>
                    </a:lnTo>
                    <a:lnTo>
                      <a:pt x="187" y="111"/>
                    </a:lnTo>
                    <a:lnTo>
                      <a:pt x="186" y="116"/>
                    </a:lnTo>
                    <a:lnTo>
                      <a:pt x="188" y="120"/>
                    </a:lnTo>
                    <a:lnTo>
                      <a:pt x="191" y="124"/>
                    </a:lnTo>
                    <a:lnTo>
                      <a:pt x="194" y="128"/>
                    </a:lnTo>
                    <a:lnTo>
                      <a:pt x="196" y="131"/>
                    </a:lnTo>
                    <a:lnTo>
                      <a:pt x="201" y="131"/>
                    </a:lnTo>
                    <a:lnTo>
                      <a:pt x="206" y="129"/>
                    </a:lnTo>
                    <a:lnTo>
                      <a:pt x="206" y="124"/>
                    </a:lnTo>
                    <a:lnTo>
                      <a:pt x="211" y="121"/>
                    </a:lnTo>
                    <a:lnTo>
                      <a:pt x="214" y="118"/>
                    </a:lnTo>
                    <a:lnTo>
                      <a:pt x="218" y="115"/>
                    </a:lnTo>
                    <a:lnTo>
                      <a:pt x="223" y="117"/>
                    </a:lnTo>
                    <a:lnTo>
                      <a:pt x="227" y="115"/>
                    </a:lnTo>
                    <a:lnTo>
                      <a:pt x="231" y="119"/>
                    </a:lnTo>
                    <a:lnTo>
                      <a:pt x="234" y="123"/>
                    </a:lnTo>
                    <a:lnTo>
                      <a:pt x="236" y="127"/>
                    </a:lnTo>
                    <a:lnTo>
                      <a:pt x="234" y="132"/>
                    </a:lnTo>
                    <a:lnTo>
                      <a:pt x="231" y="137"/>
                    </a:lnTo>
                    <a:lnTo>
                      <a:pt x="228" y="141"/>
                    </a:lnTo>
                    <a:lnTo>
                      <a:pt x="228" y="146"/>
                    </a:lnTo>
                    <a:lnTo>
                      <a:pt x="230" y="150"/>
                    </a:lnTo>
                    <a:lnTo>
                      <a:pt x="232" y="154"/>
                    </a:lnTo>
                    <a:lnTo>
                      <a:pt x="236" y="157"/>
                    </a:lnTo>
                    <a:lnTo>
                      <a:pt x="240" y="161"/>
                    </a:lnTo>
                    <a:lnTo>
                      <a:pt x="241" y="164"/>
                    </a:lnTo>
                    <a:lnTo>
                      <a:pt x="243" y="170"/>
                    </a:lnTo>
                    <a:lnTo>
                      <a:pt x="245" y="173"/>
                    </a:lnTo>
                    <a:lnTo>
                      <a:pt x="248" y="177"/>
                    </a:lnTo>
                    <a:lnTo>
                      <a:pt x="250" y="181"/>
                    </a:lnTo>
                    <a:lnTo>
                      <a:pt x="252" y="185"/>
                    </a:lnTo>
                    <a:lnTo>
                      <a:pt x="255" y="189"/>
                    </a:lnTo>
                    <a:lnTo>
                      <a:pt x="256" y="193"/>
                    </a:lnTo>
                    <a:lnTo>
                      <a:pt x="258" y="197"/>
                    </a:lnTo>
                    <a:lnTo>
                      <a:pt x="258" y="203"/>
                    </a:lnTo>
                    <a:lnTo>
                      <a:pt x="254" y="205"/>
                    </a:lnTo>
                    <a:lnTo>
                      <a:pt x="251" y="208"/>
                    </a:lnTo>
                    <a:lnTo>
                      <a:pt x="247" y="211"/>
                    </a:lnTo>
                    <a:lnTo>
                      <a:pt x="242" y="211"/>
                    </a:lnTo>
                    <a:lnTo>
                      <a:pt x="238" y="214"/>
                    </a:lnTo>
                    <a:lnTo>
                      <a:pt x="234" y="215"/>
                    </a:lnTo>
                    <a:lnTo>
                      <a:pt x="229" y="214"/>
                    </a:lnTo>
                    <a:lnTo>
                      <a:pt x="226" y="210"/>
                    </a:lnTo>
                    <a:lnTo>
                      <a:pt x="222" y="206"/>
                    </a:lnTo>
                    <a:lnTo>
                      <a:pt x="217" y="206"/>
                    </a:lnTo>
                    <a:lnTo>
                      <a:pt x="213" y="207"/>
                    </a:lnTo>
                    <a:lnTo>
                      <a:pt x="208" y="207"/>
                    </a:lnTo>
                    <a:lnTo>
                      <a:pt x="204" y="209"/>
                    </a:lnTo>
                    <a:lnTo>
                      <a:pt x="199" y="210"/>
                    </a:lnTo>
                    <a:lnTo>
                      <a:pt x="195" y="210"/>
                    </a:lnTo>
                    <a:lnTo>
                      <a:pt x="191" y="207"/>
                    </a:lnTo>
                    <a:lnTo>
                      <a:pt x="186" y="203"/>
                    </a:lnTo>
                    <a:lnTo>
                      <a:pt x="184" y="199"/>
                    </a:lnTo>
                    <a:lnTo>
                      <a:pt x="179" y="199"/>
                    </a:lnTo>
                    <a:lnTo>
                      <a:pt x="172" y="199"/>
                    </a:lnTo>
                    <a:lnTo>
                      <a:pt x="166" y="195"/>
                    </a:lnTo>
                    <a:lnTo>
                      <a:pt x="160" y="193"/>
                    </a:lnTo>
                    <a:lnTo>
                      <a:pt x="155" y="192"/>
                    </a:lnTo>
                    <a:lnTo>
                      <a:pt x="150" y="191"/>
                    </a:lnTo>
                    <a:lnTo>
                      <a:pt x="142" y="188"/>
                    </a:lnTo>
                    <a:lnTo>
                      <a:pt x="137" y="186"/>
                    </a:lnTo>
                    <a:lnTo>
                      <a:pt x="131" y="186"/>
                    </a:lnTo>
                    <a:lnTo>
                      <a:pt x="126" y="184"/>
                    </a:lnTo>
                    <a:lnTo>
                      <a:pt x="120" y="184"/>
                    </a:lnTo>
                    <a:lnTo>
                      <a:pt x="114" y="184"/>
                    </a:lnTo>
                    <a:lnTo>
                      <a:pt x="108" y="185"/>
                    </a:lnTo>
                    <a:lnTo>
                      <a:pt x="103" y="184"/>
                    </a:lnTo>
                    <a:lnTo>
                      <a:pt x="99" y="186"/>
                    </a:lnTo>
                    <a:lnTo>
                      <a:pt x="94" y="185"/>
                    </a:lnTo>
                    <a:lnTo>
                      <a:pt x="88" y="187"/>
                    </a:lnTo>
                    <a:lnTo>
                      <a:pt x="83" y="187"/>
                    </a:lnTo>
                    <a:lnTo>
                      <a:pt x="79" y="185"/>
                    </a:lnTo>
                    <a:lnTo>
                      <a:pt x="73" y="185"/>
                    </a:lnTo>
                    <a:lnTo>
                      <a:pt x="66" y="183"/>
                    </a:lnTo>
                    <a:lnTo>
                      <a:pt x="62" y="177"/>
                    </a:lnTo>
                    <a:lnTo>
                      <a:pt x="61" y="173"/>
                    </a:lnTo>
                    <a:lnTo>
                      <a:pt x="57" y="170"/>
                    </a:lnTo>
                    <a:lnTo>
                      <a:pt x="54" y="165"/>
                    </a:lnTo>
                    <a:lnTo>
                      <a:pt x="53" y="162"/>
                    </a:lnTo>
                    <a:lnTo>
                      <a:pt x="49" y="158"/>
                    </a:lnTo>
                    <a:lnTo>
                      <a:pt x="47" y="155"/>
                    </a:lnTo>
                    <a:lnTo>
                      <a:pt x="45" y="150"/>
                    </a:lnTo>
                    <a:lnTo>
                      <a:pt x="43" y="147"/>
                    </a:lnTo>
                    <a:lnTo>
                      <a:pt x="42" y="142"/>
                    </a:lnTo>
                    <a:lnTo>
                      <a:pt x="40" y="138"/>
                    </a:lnTo>
                    <a:lnTo>
                      <a:pt x="37" y="133"/>
                    </a:lnTo>
                    <a:lnTo>
                      <a:pt x="36" y="130"/>
                    </a:lnTo>
                    <a:lnTo>
                      <a:pt x="34" y="125"/>
                    </a:lnTo>
                    <a:lnTo>
                      <a:pt x="31" y="123"/>
                    </a:lnTo>
                    <a:lnTo>
                      <a:pt x="28" y="118"/>
                    </a:lnTo>
                    <a:lnTo>
                      <a:pt x="27" y="115"/>
                    </a:lnTo>
                    <a:lnTo>
                      <a:pt x="25" y="110"/>
                    </a:lnTo>
                    <a:lnTo>
                      <a:pt x="24" y="106"/>
                    </a:lnTo>
                    <a:lnTo>
                      <a:pt x="22" y="101"/>
                    </a:lnTo>
                    <a:lnTo>
                      <a:pt x="18" y="99"/>
                    </a:lnTo>
                    <a:lnTo>
                      <a:pt x="16" y="94"/>
                    </a:lnTo>
                    <a:lnTo>
                      <a:pt x="15" y="91"/>
                    </a:lnTo>
                    <a:lnTo>
                      <a:pt x="15" y="85"/>
                    </a:lnTo>
                    <a:lnTo>
                      <a:pt x="14" y="80"/>
                    </a:lnTo>
                    <a:lnTo>
                      <a:pt x="14" y="75"/>
                    </a:lnTo>
                    <a:lnTo>
                      <a:pt x="14" y="71"/>
                    </a:lnTo>
                    <a:lnTo>
                      <a:pt x="14" y="66"/>
                    </a:lnTo>
                    <a:lnTo>
                      <a:pt x="10" y="63"/>
                    </a:lnTo>
                    <a:lnTo>
                      <a:pt x="7" y="58"/>
                    </a:lnTo>
                    <a:lnTo>
                      <a:pt x="4" y="56"/>
                    </a:lnTo>
                    <a:lnTo>
                      <a:pt x="2" y="51"/>
                    </a:lnTo>
                    <a:lnTo>
                      <a:pt x="11" y="57"/>
                    </a:lnTo>
                    <a:lnTo>
                      <a:pt x="9" y="54"/>
                    </a:lnTo>
                    <a:lnTo>
                      <a:pt x="7" y="48"/>
                    </a:lnTo>
                    <a:lnTo>
                      <a:pt x="7" y="46"/>
                    </a:lnTo>
                    <a:lnTo>
                      <a:pt x="6" y="45"/>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73" name="Freeform 74"/>
              <p:cNvSpPr>
                <a:spLocks/>
              </p:cNvSpPr>
              <p:nvPr/>
            </p:nvSpPr>
            <p:spPr bwMode="auto">
              <a:xfrm>
                <a:off x="1065" y="1353"/>
                <a:ext cx="222" cy="174"/>
              </a:xfrm>
              <a:custGeom>
                <a:avLst/>
                <a:gdLst/>
                <a:ahLst/>
                <a:cxnLst>
                  <a:cxn ang="0">
                    <a:pos x="0" y="91"/>
                  </a:cxn>
                  <a:cxn ang="0">
                    <a:pos x="2" y="80"/>
                  </a:cxn>
                  <a:cxn ang="0">
                    <a:pos x="9" y="72"/>
                  </a:cxn>
                  <a:cxn ang="0">
                    <a:pos x="16" y="67"/>
                  </a:cxn>
                  <a:cxn ang="0">
                    <a:pos x="22" y="58"/>
                  </a:cxn>
                  <a:cxn ang="0">
                    <a:pos x="29" y="50"/>
                  </a:cxn>
                  <a:cxn ang="0">
                    <a:pos x="28" y="41"/>
                  </a:cxn>
                  <a:cxn ang="0">
                    <a:pos x="35" y="33"/>
                  </a:cxn>
                  <a:cxn ang="0">
                    <a:pos x="42" y="27"/>
                  </a:cxn>
                  <a:cxn ang="0">
                    <a:pos x="50" y="23"/>
                  </a:cxn>
                  <a:cxn ang="0">
                    <a:pos x="58" y="16"/>
                  </a:cxn>
                  <a:cxn ang="0">
                    <a:pos x="65" y="13"/>
                  </a:cxn>
                  <a:cxn ang="0">
                    <a:pos x="74" y="9"/>
                  </a:cxn>
                  <a:cxn ang="0">
                    <a:pos x="85" y="6"/>
                  </a:cxn>
                  <a:cxn ang="0">
                    <a:pos x="95" y="5"/>
                  </a:cxn>
                  <a:cxn ang="0">
                    <a:pos x="103" y="1"/>
                  </a:cxn>
                  <a:cxn ang="0">
                    <a:pos x="113" y="1"/>
                  </a:cxn>
                  <a:cxn ang="0">
                    <a:pos x="124" y="5"/>
                  </a:cxn>
                  <a:cxn ang="0">
                    <a:pos x="135" y="5"/>
                  </a:cxn>
                  <a:cxn ang="0">
                    <a:pos x="144" y="5"/>
                  </a:cxn>
                  <a:cxn ang="0">
                    <a:pos x="153" y="4"/>
                  </a:cxn>
                  <a:cxn ang="0">
                    <a:pos x="164" y="5"/>
                  </a:cxn>
                  <a:cxn ang="0">
                    <a:pos x="173" y="5"/>
                  </a:cxn>
                  <a:cxn ang="0">
                    <a:pos x="183" y="8"/>
                  </a:cxn>
                  <a:cxn ang="0">
                    <a:pos x="194" y="12"/>
                  </a:cxn>
                  <a:cxn ang="0">
                    <a:pos x="201" y="20"/>
                  </a:cxn>
                  <a:cxn ang="0">
                    <a:pos x="205" y="28"/>
                  </a:cxn>
                  <a:cxn ang="0">
                    <a:pos x="210" y="35"/>
                  </a:cxn>
                  <a:cxn ang="0">
                    <a:pos x="213" y="43"/>
                  </a:cxn>
                  <a:cxn ang="0">
                    <a:pos x="218" y="51"/>
                  </a:cxn>
                  <a:cxn ang="0">
                    <a:pos x="221" y="60"/>
                  </a:cxn>
                  <a:cxn ang="0">
                    <a:pos x="217" y="68"/>
                  </a:cxn>
                  <a:cxn ang="0">
                    <a:pos x="211" y="77"/>
                  </a:cxn>
                  <a:cxn ang="0">
                    <a:pos x="205" y="86"/>
                  </a:cxn>
                  <a:cxn ang="0">
                    <a:pos x="199" y="95"/>
                  </a:cxn>
                  <a:cxn ang="0">
                    <a:pos x="197" y="106"/>
                  </a:cxn>
                  <a:cxn ang="0">
                    <a:pos x="198" y="116"/>
                  </a:cxn>
                  <a:cxn ang="0">
                    <a:pos x="198" y="126"/>
                  </a:cxn>
                  <a:cxn ang="0">
                    <a:pos x="199" y="135"/>
                  </a:cxn>
                  <a:cxn ang="0">
                    <a:pos x="192" y="143"/>
                  </a:cxn>
                  <a:cxn ang="0">
                    <a:pos x="185" y="148"/>
                  </a:cxn>
                  <a:cxn ang="0">
                    <a:pos x="178" y="155"/>
                  </a:cxn>
                  <a:cxn ang="0">
                    <a:pos x="171" y="161"/>
                  </a:cxn>
                  <a:cxn ang="0">
                    <a:pos x="162" y="164"/>
                  </a:cxn>
                  <a:cxn ang="0">
                    <a:pos x="154" y="168"/>
                  </a:cxn>
                  <a:cxn ang="0">
                    <a:pos x="143" y="170"/>
                  </a:cxn>
                  <a:cxn ang="0">
                    <a:pos x="134" y="170"/>
                  </a:cxn>
                  <a:cxn ang="0">
                    <a:pos x="124" y="171"/>
                  </a:cxn>
                  <a:cxn ang="0">
                    <a:pos x="113" y="168"/>
                  </a:cxn>
                  <a:cxn ang="0">
                    <a:pos x="101" y="163"/>
                  </a:cxn>
                  <a:cxn ang="0">
                    <a:pos x="91" y="161"/>
                  </a:cxn>
                  <a:cxn ang="0">
                    <a:pos x="80" y="159"/>
                  </a:cxn>
                  <a:cxn ang="0">
                    <a:pos x="71" y="153"/>
                  </a:cxn>
                  <a:cxn ang="0">
                    <a:pos x="65" y="145"/>
                  </a:cxn>
                  <a:cxn ang="0">
                    <a:pos x="60" y="137"/>
                  </a:cxn>
                  <a:cxn ang="0">
                    <a:pos x="55" y="130"/>
                  </a:cxn>
                  <a:cxn ang="0">
                    <a:pos x="48" y="124"/>
                  </a:cxn>
                  <a:cxn ang="0">
                    <a:pos x="40" y="117"/>
                  </a:cxn>
                  <a:cxn ang="0">
                    <a:pos x="31" y="112"/>
                  </a:cxn>
                  <a:cxn ang="0">
                    <a:pos x="21" y="112"/>
                  </a:cxn>
                  <a:cxn ang="0">
                    <a:pos x="11" y="106"/>
                  </a:cxn>
                  <a:cxn ang="0">
                    <a:pos x="2" y="97"/>
                  </a:cxn>
                  <a:cxn ang="0">
                    <a:pos x="3" y="87"/>
                  </a:cxn>
                </a:cxnLst>
                <a:rect l="0" t="0" r="r" b="b"/>
                <a:pathLst>
                  <a:path w="222" h="174">
                    <a:moveTo>
                      <a:pt x="2" y="97"/>
                    </a:moveTo>
                    <a:lnTo>
                      <a:pt x="0" y="91"/>
                    </a:lnTo>
                    <a:lnTo>
                      <a:pt x="1" y="85"/>
                    </a:lnTo>
                    <a:lnTo>
                      <a:pt x="2" y="80"/>
                    </a:lnTo>
                    <a:lnTo>
                      <a:pt x="5" y="77"/>
                    </a:lnTo>
                    <a:lnTo>
                      <a:pt x="9" y="72"/>
                    </a:lnTo>
                    <a:lnTo>
                      <a:pt x="12" y="70"/>
                    </a:lnTo>
                    <a:lnTo>
                      <a:pt x="16" y="67"/>
                    </a:lnTo>
                    <a:lnTo>
                      <a:pt x="18" y="62"/>
                    </a:lnTo>
                    <a:lnTo>
                      <a:pt x="22" y="58"/>
                    </a:lnTo>
                    <a:lnTo>
                      <a:pt x="25" y="55"/>
                    </a:lnTo>
                    <a:lnTo>
                      <a:pt x="29" y="50"/>
                    </a:lnTo>
                    <a:lnTo>
                      <a:pt x="28" y="46"/>
                    </a:lnTo>
                    <a:lnTo>
                      <a:pt x="28" y="41"/>
                    </a:lnTo>
                    <a:lnTo>
                      <a:pt x="31" y="37"/>
                    </a:lnTo>
                    <a:lnTo>
                      <a:pt x="35" y="33"/>
                    </a:lnTo>
                    <a:lnTo>
                      <a:pt x="38" y="30"/>
                    </a:lnTo>
                    <a:lnTo>
                      <a:pt x="42" y="27"/>
                    </a:lnTo>
                    <a:lnTo>
                      <a:pt x="46" y="24"/>
                    </a:lnTo>
                    <a:lnTo>
                      <a:pt x="50" y="23"/>
                    </a:lnTo>
                    <a:lnTo>
                      <a:pt x="53" y="19"/>
                    </a:lnTo>
                    <a:lnTo>
                      <a:pt x="58" y="16"/>
                    </a:lnTo>
                    <a:lnTo>
                      <a:pt x="61" y="15"/>
                    </a:lnTo>
                    <a:lnTo>
                      <a:pt x="65" y="13"/>
                    </a:lnTo>
                    <a:lnTo>
                      <a:pt x="69" y="11"/>
                    </a:lnTo>
                    <a:lnTo>
                      <a:pt x="74" y="9"/>
                    </a:lnTo>
                    <a:lnTo>
                      <a:pt x="80" y="7"/>
                    </a:lnTo>
                    <a:lnTo>
                      <a:pt x="85" y="6"/>
                    </a:lnTo>
                    <a:lnTo>
                      <a:pt x="89" y="4"/>
                    </a:lnTo>
                    <a:lnTo>
                      <a:pt x="95" y="5"/>
                    </a:lnTo>
                    <a:lnTo>
                      <a:pt x="98" y="3"/>
                    </a:lnTo>
                    <a:lnTo>
                      <a:pt x="103" y="1"/>
                    </a:lnTo>
                    <a:lnTo>
                      <a:pt x="107" y="0"/>
                    </a:lnTo>
                    <a:lnTo>
                      <a:pt x="113" y="1"/>
                    </a:lnTo>
                    <a:lnTo>
                      <a:pt x="119" y="2"/>
                    </a:lnTo>
                    <a:lnTo>
                      <a:pt x="124" y="5"/>
                    </a:lnTo>
                    <a:lnTo>
                      <a:pt x="130" y="6"/>
                    </a:lnTo>
                    <a:lnTo>
                      <a:pt x="135" y="5"/>
                    </a:lnTo>
                    <a:lnTo>
                      <a:pt x="140" y="5"/>
                    </a:lnTo>
                    <a:lnTo>
                      <a:pt x="144" y="5"/>
                    </a:lnTo>
                    <a:lnTo>
                      <a:pt x="150" y="5"/>
                    </a:lnTo>
                    <a:lnTo>
                      <a:pt x="153" y="4"/>
                    </a:lnTo>
                    <a:lnTo>
                      <a:pt x="159" y="4"/>
                    </a:lnTo>
                    <a:lnTo>
                      <a:pt x="164" y="5"/>
                    </a:lnTo>
                    <a:lnTo>
                      <a:pt x="169" y="4"/>
                    </a:lnTo>
                    <a:lnTo>
                      <a:pt x="173" y="5"/>
                    </a:lnTo>
                    <a:lnTo>
                      <a:pt x="179" y="6"/>
                    </a:lnTo>
                    <a:lnTo>
                      <a:pt x="183" y="8"/>
                    </a:lnTo>
                    <a:lnTo>
                      <a:pt x="189" y="11"/>
                    </a:lnTo>
                    <a:lnTo>
                      <a:pt x="194" y="12"/>
                    </a:lnTo>
                    <a:lnTo>
                      <a:pt x="197" y="16"/>
                    </a:lnTo>
                    <a:lnTo>
                      <a:pt x="201" y="20"/>
                    </a:lnTo>
                    <a:lnTo>
                      <a:pt x="203" y="23"/>
                    </a:lnTo>
                    <a:lnTo>
                      <a:pt x="205" y="28"/>
                    </a:lnTo>
                    <a:lnTo>
                      <a:pt x="209" y="31"/>
                    </a:lnTo>
                    <a:lnTo>
                      <a:pt x="210" y="35"/>
                    </a:lnTo>
                    <a:lnTo>
                      <a:pt x="212" y="39"/>
                    </a:lnTo>
                    <a:lnTo>
                      <a:pt x="213" y="43"/>
                    </a:lnTo>
                    <a:lnTo>
                      <a:pt x="215" y="48"/>
                    </a:lnTo>
                    <a:lnTo>
                      <a:pt x="218" y="51"/>
                    </a:lnTo>
                    <a:lnTo>
                      <a:pt x="220" y="56"/>
                    </a:lnTo>
                    <a:lnTo>
                      <a:pt x="221" y="60"/>
                    </a:lnTo>
                    <a:lnTo>
                      <a:pt x="220" y="65"/>
                    </a:lnTo>
                    <a:lnTo>
                      <a:pt x="217" y="68"/>
                    </a:lnTo>
                    <a:lnTo>
                      <a:pt x="215" y="75"/>
                    </a:lnTo>
                    <a:lnTo>
                      <a:pt x="211" y="77"/>
                    </a:lnTo>
                    <a:lnTo>
                      <a:pt x="207" y="82"/>
                    </a:lnTo>
                    <a:lnTo>
                      <a:pt x="205" y="86"/>
                    </a:lnTo>
                    <a:lnTo>
                      <a:pt x="202" y="92"/>
                    </a:lnTo>
                    <a:lnTo>
                      <a:pt x="199" y="95"/>
                    </a:lnTo>
                    <a:lnTo>
                      <a:pt x="198" y="101"/>
                    </a:lnTo>
                    <a:lnTo>
                      <a:pt x="197" y="106"/>
                    </a:lnTo>
                    <a:lnTo>
                      <a:pt x="196" y="112"/>
                    </a:lnTo>
                    <a:lnTo>
                      <a:pt x="198" y="116"/>
                    </a:lnTo>
                    <a:lnTo>
                      <a:pt x="198" y="122"/>
                    </a:lnTo>
                    <a:lnTo>
                      <a:pt x="198" y="126"/>
                    </a:lnTo>
                    <a:lnTo>
                      <a:pt x="198" y="131"/>
                    </a:lnTo>
                    <a:lnTo>
                      <a:pt x="199" y="135"/>
                    </a:lnTo>
                    <a:lnTo>
                      <a:pt x="195" y="139"/>
                    </a:lnTo>
                    <a:lnTo>
                      <a:pt x="192" y="143"/>
                    </a:lnTo>
                    <a:lnTo>
                      <a:pt x="189" y="145"/>
                    </a:lnTo>
                    <a:lnTo>
                      <a:pt x="185" y="148"/>
                    </a:lnTo>
                    <a:lnTo>
                      <a:pt x="181" y="152"/>
                    </a:lnTo>
                    <a:lnTo>
                      <a:pt x="178" y="155"/>
                    </a:lnTo>
                    <a:lnTo>
                      <a:pt x="174" y="157"/>
                    </a:lnTo>
                    <a:lnTo>
                      <a:pt x="171" y="161"/>
                    </a:lnTo>
                    <a:lnTo>
                      <a:pt x="166" y="163"/>
                    </a:lnTo>
                    <a:lnTo>
                      <a:pt x="162" y="164"/>
                    </a:lnTo>
                    <a:lnTo>
                      <a:pt x="158" y="166"/>
                    </a:lnTo>
                    <a:lnTo>
                      <a:pt x="154" y="168"/>
                    </a:lnTo>
                    <a:lnTo>
                      <a:pt x="150" y="170"/>
                    </a:lnTo>
                    <a:lnTo>
                      <a:pt x="143" y="170"/>
                    </a:lnTo>
                    <a:lnTo>
                      <a:pt x="139" y="170"/>
                    </a:lnTo>
                    <a:lnTo>
                      <a:pt x="134" y="170"/>
                    </a:lnTo>
                    <a:lnTo>
                      <a:pt x="130" y="173"/>
                    </a:lnTo>
                    <a:lnTo>
                      <a:pt x="124" y="171"/>
                    </a:lnTo>
                    <a:lnTo>
                      <a:pt x="119" y="170"/>
                    </a:lnTo>
                    <a:lnTo>
                      <a:pt x="113" y="168"/>
                    </a:lnTo>
                    <a:lnTo>
                      <a:pt x="108" y="165"/>
                    </a:lnTo>
                    <a:lnTo>
                      <a:pt x="101" y="163"/>
                    </a:lnTo>
                    <a:lnTo>
                      <a:pt x="95" y="160"/>
                    </a:lnTo>
                    <a:lnTo>
                      <a:pt x="91" y="161"/>
                    </a:lnTo>
                    <a:lnTo>
                      <a:pt x="86" y="160"/>
                    </a:lnTo>
                    <a:lnTo>
                      <a:pt x="80" y="159"/>
                    </a:lnTo>
                    <a:lnTo>
                      <a:pt x="76" y="155"/>
                    </a:lnTo>
                    <a:lnTo>
                      <a:pt x="71" y="153"/>
                    </a:lnTo>
                    <a:lnTo>
                      <a:pt x="68" y="148"/>
                    </a:lnTo>
                    <a:lnTo>
                      <a:pt x="65" y="145"/>
                    </a:lnTo>
                    <a:lnTo>
                      <a:pt x="64" y="141"/>
                    </a:lnTo>
                    <a:lnTo>
                      <a:pt x="60" y="137"/>
                    </a:lnTo>
                    <a:lnTo>
                      <a:pt x="57" y="134"/>
                    </a:lnTo>
                    <a:lnTo>
                      <a:pt x="55" y="130"/>
                    </a:lnTo>
                    <a:lnTo>
                      <a:pt x="52" y="126"/>
                    </a:lnTo>
                    <a:lnTo>
                      <a:pt x="48" y="124"/>
                    </a:lnTo>
                    <a:lnTo>
                      <a:pt x="44" y="120"/>
                    </a:lnTo>
                    <a:lnTo>
                      <a:pt x="40" y="117"/>
                    </a:lnTo>
                    <a:lnTo>
                      <a:pt x="35" y="116"/>
                    </a:lnTo>
                    <a:lnTo>
                      <a:pt x="31" y="112"/>
                    </a:lnTo>
                    <a:lnTo>
                      <a:pt x="25" y="111"/>
                    </a:lnTo>
                    <a:lnTo>
                      <a:pt x="21" y="112"/>
                    </a:lnTo>
                    <a:lnTo>
                      <a:pt x="14" y="109"/>
                    </a:lnTo>
                    <a:lnTo>
                      <a:pt x="11" y="106"/>
                    </a:lnTo>
                    <a:lnTo>
                      <a:pt x="6" y="105"/>
                    </a:lnTo>
                    <a:lnTo>
                      <a:pt x="2" y="97"/>
                    </a:lnTo>
                    <a:lnTo>
                      <a:pt x="1" y="92"/>
                    </a:lnTo>
                    <a:lnTo>
                      <a:pt x="3" y="87"/>
                    </a:lnTo>
                    <a:lnTo>
                      <a:pt x="3" y="87"/>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sp>
            <p:nvSpPr>
              <p:cNvPr id="74" name="Freeform 75"/>
              <p:cNvSpPr>
                <a:spLocks/>
              </p:cNvSpPr>
              <p:nvPr/>
            </p:nvSpPr>
            <p:spPr bwMode="auto">
              <a:xfrm>
                <a:off x="851" y="1420"/>
                <a:ext cx="101" cy="114"/>
              </a:xfrm>
              <a:custGeom>
                <a:avLst/>
                <a:gdLst/>
                <a:ahLst/>
                <a:cxnLst>
                  <a:cxn ang="0">
                    <a:pos x="19" y="109"/>
                  </a:cxn>
                  <a:cxn ang="0">
                    <a:pos x="8" y="104"/>
                  </a:cxn>
                  <a:cxn ang="0">
                    <a:pos x="3" y="96"/>
                  </a:cxn>
                  <a:cxn ang="0">
                    <a:pos x="0" y="88"/>
                  </a:cxn>
                  <a:cxn ang="0">
                    <a:pos x="7" y="79"/>
                  </a:cxn>
                  <a:cxn ang="0">
                    <a:pos x="13" y="70"/>
                  </a:cxn>
                  <a:cxn ang="0">
                    <a:pos x="19" y="62"/>
                  </a:cxn>
                  <a:cxn ang="0">
                    <a:pos x="26" y="54"/>
                  </a:cxn>
                  <a:cxn ang="0">
                    <a:pos x="33" y="50"/>
                  </a:cxn>
                  <a:cxn ang="0">
                    <a:pos x="41" y="43"/>
                  </a:cxn>
                  <a:cxn ang="0">
                    <a:pos x="49" y="39"/>
                  </a:cxn>
                  <a:cxn ang="0">
                    <a:pos x="56" y="34"/>
                  </a:cxn>
                  <a:cxn ang="0">
                    <a:pos x="64" y="30"/>
                  </a:cxn>
                  <a:cxn ang="0">
                    <a:pos x="70" y="22"/>
                  </a:cxn>
                  <a:cxn ang="0">
                    <a:pos x="72" y="11"/>
                  </a:cxn>
                  <a:cxn ang="0">
                    <a:pos x="76" y="0"/>
                  </a:cxn>
                  <a:cxn ang="0">
                    <a:pos x="87" y="2"/>
                  </a:cxn>
                  <a:cxn ang="0">
                    <a:pos x="90" y="11"/>
                  </a:cxn>
                  <a:cxn ang="0">
                    <a:pos x="96" y="18"/>
                  </a:cxn>
                  <a:cxn ang="0">
                    <a:pos x="100" y="26"/>
                  </a:cxn>
                  <a:cxn ang="0">
                    <a:pos x="92" y="33"/>
                  </a:cxn>
                  <a:cxn ang="0">
                    <a:pos x="86" y="42"/>
                  </a:cxn>
                  <a:cxn ang="0">
                    <a:pos x="85" y="51"/>
                  </a:cxn>
                  <a:cxn ang="0">
                    <a:pos x="87" y="60"/>
                  </a:cxn>
                  <a:cxn ang="0">
                    <a:pos x="83" y="70"/>
                  </a:cxn>
                  <a:cxn ang="0">
                    <a:pos x="76" y="73"/>
                  </a:cxn>
                  <a:cxn ang="0">
                    <a:pos x="65" y="76"/>
                  </a:cxn>
                  <a:cxn ang="0">
                    <a:pos x="55" y="77"/>
                  </a:cxn>
                  <a:cxn ang="0">
                    <a:pos x="47" y="79"/>
                  </a:cxn>
                  <a:cxn ang="0">
                    <a:pos x="39" y="85"/>
                  </a:cxn>
                  <a:cxn ang="0">
                    <a:pos x="37" y="96"/>
                  </a:cxn>
                  <a:cxn ang="0">
                    <a:pos x="33" y="105"/>
                  </a:cxn>
                  <a:cxn ang="0">
                    <a:pos x="31" y="109"/>
                  </a:cxn>
                  <a:cxn ang="0">
                    <a:pos x="22" y="108"/>
                  </a:cxn>
                </a:cxnLst>
                <a:rect l="0" t="0" r="r" b="b"/>
                <a:pathLst>
                  <a:path w="101" h="114">
                    <a:moveTo>
                      <a:pt x="26" y="113"/>
                    </a:moveTo>
                    <a:lnTo>
                      <a:pt x="19" y="109"/>
                    </a:lnTo>
                    <a:lnTo>
                      <a:pt x="13" y="109"/>
                    </a:lnTo>
                    <a:lnTo>
                      <a:pt x="8" y="104"/>
                    </a:lnTo>
                    <a:lnTo>
                      <a:pt x="5" y="100"/>
                    </a:lnTo>
                    <a:lnTo>
                      <a:pt x="3" y="96"/>
                    </a:lnTo>
                    <a:lnTo>
                      <a:pt x="2" y="91"/>
                    </a:lnTo>
                    <a:lnTo>
                      <a:pt x="0" y="88"/>
                    </a:lnTo>
                    <a:lnTo>
                      <a:pt x="3" y="83"/>
                    </a:lnTo>
                    <a:lnTo>
                      <a:pt x="7" y="79"/>
                    </a:lnTo>
                    <a:lnTo>
                      <a:pt x="9" y="74"/>
                    </a:lnTo>
                    <a:lnTo>
                      <a:pt x="13" y="70"/>
                    </a:lnTo>
                    <a:lnTo>
                      <a:pt x="16" y="66"/>
                    </a:lnTo>
                    <a:lnTo>
                      <a:pt x="19" y="62"/>
                    </a:lnTo>
                    <a:lnTo>
                      <a:pt x="22" y="60"/>
                    </a:lnTo>
                    <a:lnTo>
                      <a:pt x="26" y="54"/>
                    </a:lnTo>
                    <a:lnTo>
                      <a:pt x="30" y="53"/>
                    </a:lnTo>
                    <a:lnTo>
                      <a:pt x="33" y="50"/>
                    </a:lnTo>
                    <a:lnTo>
                      <a:pt x="37" y="48"/>
                    </a:lnTo>
                    <a:lnTo>
                      <a:pt x="41" y="43"/>
                    </a:lnTo>
                    <a:lnTo>
                      <a:pt x="44" y="42"/>
                    </a:lnTo>
                    <a:lnTo>
                      <a:pt x="49" y="39"/>
                    </a:lnTo>
                    <a:lnTo>
                      <a:pt x="52" y="38"/>
                    </a:lnTo>
                    <a:lnTo>
                      <a:pt x="56" y="34"/>
                    </a:lnTo>
                    <a:lnTo>
                      <a:pt x="60" y="32"/>
                    </a:lnTo>
                    <a:lnTo>
                      <a:pt x="64" y="30"/>
                    </a:lnTo>
                    <a:lnTo>
                      <a:pt x="67" y="26"/>
                    </a:lnTo>
                    <a:lnTo>
                      <a:pt x="70" y="22"/>
                    </a:lnTo>
                    <a:lnTo>
                      <a:pt x="73" y="16"/>
                    </a:lnTo>
                    <a:lnTo>
                      <a:pt x="72" y="11"/>
                    </a:lnTo>
                    <a:lnTo>
                      <a:pt x="76" y="6"/>
                    </a:lnTo>
                    <a:lnTo>
                      <a:pt x="76" y="0"/>
                    </a:lnTo>
                    <a:lnTo>
                      <a:pt x="81" y="0"/>
                    </a:lnTo>
                    <a:lnTo>
                      <a:pt x="87" y="2"/>
                    </a:lnTo>
                    <a:lnTo>
                      <a:pt x="88" y="7"/>
                    </a:lnTo>
                    <a:lnTo>
                      <a:pt x="90" y="11"/>
                    </a:lnTo>
                    <a:lnTo>
                      <a:pt x="94" y="15"/>
                    </a:lnTo>
                    <a:lnTo>
                      <a:pt x="96" y="18"/>
                    </a:lnTo>
                    <a:lnTo>
                      <a:pt x="98" y="23"/>
                    </a:lnTo>
                    <a:lnTo>
                      <a:pt x="100" y="26"/>
                    </a:lnTo>
                    <a:lnTo>
                      <a:pt x="97" y="31"/>
                    </a:lnTo>
                    <a:lnTo>
                      <a:pt x="92" y="33"/>
                    </a:lnTo>
                    <a:lnTo>
                      <a:pt x="90" y="36"/>
                    </a:lnTo>
                    <a:lnTo>
                      <a:pt x="86" y="42"/>
                    </a:lnTo>
                    <a:lnTo>
                      <a:pt x="85" y="47"/>
                    </a:lnTo>
                    <a:lnTo>
                      <a:pt x="85" y="51"/>
                    </a:lnTo>
                    <a:lnTo>
                      <a:pt x="86" y="57"/>
                    </a:lnTo>
                    <a:lnTo>
                      <a:pt x="87" y="60"/>
                    </a:lnTo>
                    <a:lnTo>
                      <a:pt x="86" y="66"/>
                    </a:lnTo>
                    <a:lnTo>
                      <a:pt x="83" y="70"/>
                    </a:lnTo>
                    <a:lnTo>
                      <a:pt x="79" y="72"/>
                    </a:lnTo>
                    <a:lnTo>
                      <a:pt x="76" y="73"/>
                    </a:lnTo>
                    <a:lnTo>
                      <a:pt x="71" y="75"/>
                    </a:lnTo>
                    <a:lnTo>
                      <a:pt x="65" y="76"/>
                    </a:lnTo>
                    <a:lnTo>
                      <a:pt x="61" y="76"/>
                    </a:lnTo>
                    <a:lnTo>
                      <a:pt x="55" y="77"/>
                    </a:lnTo>
                    <a:lnTo>
                      <a:pt x="51" y="77"/>
                    </a:lnTo>
                    <a:lnTo>
                      <a:pt x="47" y="79"/>
                    </a:lnTo>
                    <a:lnTo>
                      <a:pt x="43" y="82"/>
                    </a:lnTo>
                    <a:lnTo>
                      <a:pt x="39" y="85"/>
                    </a:lnTo>
                    <a:lnTo>
                      <a:pt x="38" y="90"/>
                    </a:lnTo>
                    <a:lnTo>
                      <a:pt x="37" y="96"/>
                    </a:lnTo>
                    <a:lnTo>
                      <a:pt x="36" y="100"/>
                    </a:lnTo>
                    <a:lnTo>
                      <a:pt x="33" y="105"/>
                    </a:lnTo>
                    <a:lnTo>
                      <a:pt x="26" y="113"/>
                    </a:lnTo>
                    <a:lnTo>
                      <a:pt x="31" y="109"/>
                    </a:lnTo>
                    <a:lnTo>
                      <a:pt x="26" y="113"/>
                    </a:lnTo>
                    <a:lnTo>
                      <a:pt x="22" y="108"/>
                    </a:lnTo>
                    <a:lnTo>
                      <a:pt x="20" y="109"/>
                    </a:lnTo>
                  </a:path>
                </a:pathLst>
              </a:custGeom>
              <a:grpFill/>
              <a:ln w="12700" cap="rnd" cmpd="sng">
                <a:solidFill>
                  <a:schemeClr val="tx1"/>
                </a:solidFill>
                <a:prstDash val="solid"/>
                <a:round/>
                <a:headEnd type="none" w="sm" len="sm"/>
                <a:tailEnd type="none" w="sm" len="sm"/>
              </a:ln>
              <a:effectLst/>
            </p:spPr>
            <p:txBody>
              <a:bodyPr/>
              <a:lstStyle/>
              <a:p>
                <a:pPr>
                  <a:defRPr/>
                </a:pPr>
                <a:endParaRPr lang="en-US"/>
              </a:p>
            </p:txBody>
          </p:sp>
        </p:grpSp>
      </p:grpSp>
    </p:spTree>
    <p:extLst>
      <p:ext uri="{BB962C8B-B14F-4D97-AF65-F5344CB8AC3E}">
        <p14:creationId xmlns:p14="http://schemas.microsoft.com/office/powerpoint/2010/main" val="466156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lvebm\AppData\Local\Microsoft\Windows\Temporary Internet Files\Content.Outlook\36WC0MFS\Slide 1 - burning house 2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63" y="91498"/>
            <a:ext cx="9077325" cy="662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370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00" t="986" r="1945" b="-1"/>
          <a:stretch/>
        </p:blipFill>
        <p:spPr bwMode="auto">
          <a:xfrm>
            <a:off x="600027" y="1031358"/>
            <a:ext cx="2847313" cy="199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8293" y="194697"/>
            <a:ext cx="7767415" cy="769441"/>
          </a:xfrm>
          <a:prstGeom prst="rect">
            <a:avLst/>
          </a:prstGeom>
          <a:noFill/>
        </p:spPr>
        <p:txBody>
          <a:bodyPr wrap="square" rtlCol="0">
            <a:spAutoFit/>
          </a:bodyPr>
          <a:lstStyle/>
          <a:p>
            <a:pPr algn="ctr"/>
            <a:r>
              <a:rPr lang="en-US" sz="2800" b="1" dirty="0" smtClean="0">
                <a:ln w="3175">
                  <a:noFill/>
                </a:ln>
                <a:solidFill>
                  <a:schemeClr val="tx2">
                    <a:lumMod val="75000"/>
                  </a:schemeClr>
                </a:solidFill>
                <a:ea typeface="Malgun Gothic" panose="020B0503020000020004" pitchFamily="34" charset="-127"/>
              </a:rPr>
              <a:t>Psychiatric Boarding: </a:t>
            </a:r>
            <a:r>
              <a:rPr lang="en-US" sz="2800" b="1" dirty="0" err="1" smtClean="0">
                <a:ln w="3175">
                  <a:noFill/>
                </a:ln>
                <a:solidFill>
                  <a:schemeClr val="tx2">
                    <a:lumMod val="75000"/>
                  </a:schemeClr>
                </a:solidFill>
                <a:ea typeface="Malgun Gothic" panose="020B0503020000020004" pitchFamily="34" charset="-127"/>
              </a:rPr>
              <a:t>SFY</a:t>
            </a:r>
            <a:r>
              <a:rPr lang="en-US" sz="2800" b="1" dirty="0">
                <a:ln w="3175">
                  <a:noFill/>
                </a:ln>
                <a:solidFill>
                  <a:schemeClr val="tx2">
                    <a:lumMod val="75000"/>
                  </a:schemeClr>
                </a:solidFill>
                <a:ea typeface="Malgun Gothic" panose="020B0503020000020004" pitchFamily="34" charset="-127"/>
              </a:rPr>
              <a:t> 2014 Daily </a:t>
            </a:r>
            <a:r>
              <a:rPr lang="en-US" sz="2800" b="1" dirty="0" smtClean="0">
                <a:ln w="3175">
                  <a:noFill/>
                </a:ln>
                <a:solidFill>
                  <a:schemeClr val="tx2">
                    <a:lumMod val="75000"/>
                  </a:schemeClr>
                </a:solidFill>
                <a:ea typeface="Malgun Gothic" panose="020B0503020000020004" pitchFamily="34" charset="-127"/>
              </a:rPr>
              <a:t>SBC Census</a:t>
            </a:r>
          </a:p>
          <a:p>
            <a:pPr algn="ctr"/>
            <a:r>
              <a:rPr lang="en-US" sz="1600" dirty="0" smtClean="0"/>
              <a:t>Single Bed Certifications and Community Hospital Emergency Department Estimates</a:t>
            </a:r>
            <a:endParaRPr lang="en-US" sz="1600" dirty="0"/>
          </a:p>
        </p:txBody>
      </p:sp>
      <p:graphicFrame>
        <p:nvGraphicFramePr>
          <p:cNvPr id="5" name="Chart 4"/>
          <p:cNvGraphicFramePr/>
          <p:nvPr>
            <p:extLst>
              <p:ext uri="{D42A27DB-BD31-4B8C-83A1-F6EECF244321}">
                <p14:modId xmlns:p14="http://schemas.microsoft.com/office/powerpoint/2010/main" val="977335312"/>
              </p:ext>
            </p:extLst>
          </p:nvPr>
        </p:nvGraphicFramePr>
        <p:xfrm>
          <a:off x="352425" y="990600"/>
          <a:ext cx="8439150" cy="464819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311125" y="5565258"/>
            <a:ext cx="637954" cy="276999"/>
          </a:xfrm>
          <a:prstGeom prst="rect">
            <a:avLst/>
          </a:prstGeom>
          <a:noFill/>
        </p:spPr>
        <p:txBody>
          <a:bodyPr wrap="square" lIns="0" tIns="0" rIns="0" bIns="0" rtlCol="0">
            <a:spAutoFit/>
          </a:bodyPr>
          <a:lstStyle/>
          <a:p>
            <a:pPr algn="ctr"/>
            <a:r>
              <a:rPr lang="en-US" b="1" dirty="0" smtClean="0"/>
              <a:t>2014</a:t>
            </a:r>
            <a:endParaRPr lang="en-US" b="1" dirty="0"/>
          </a:p>
        </p:txBody>
      </p:sp>
      <p:sp>
        <p:nvSpPr>
          <p:cNvPr id="9" name="TextBox 8"/>
          <p:cNvSpPr txBox="1"/>
          <p:nvPr/>
        </p:nvSpPr>
        <p:spPr>
          <a:xfrm>
            <a:off x="672575" y="5565258"/>
            <a:ext cx="637954" cy="276999"/>
          </a:xfrm>
          <a:prstGeom prst="rect">
            <a:avLst/>
          </a:prstGeom>
          <a:noFill/>
        </p:spPr>
        <p:txBody>
          <a:bodyPr wrap="square" lIns="0" tIns="0" rIns="0" bIns="0" rtlCol="0">
            <a:spAutoFit/>
          </a:bodyPr>
          <a:lstStyle/>
          <a:p>
            <a:pPr algn="ctr"/>
            <a:r>
              <a:rPr lang="en-US" b="1" dirty="0" smtClean="0"/>
              <a:t>2013</a:t>
            </a:r>
            <a:endParaRPr lang="en-US" b="1" dirty="0"/>
          </a:p>
        </p:txBody>
      </p:sp>
      <p:sp>
        <p:nvSpPr>
          <p:cNvPr id="12" name="TextBox 11"/>
          <p:cNvSpPr txBox="1"/>
          <p:nvPr/>
        </p:nvSpPr>
        <p:spPr>
          <a:xfrm>
            <a:off x="2105025" y="605790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
        <p:nvSpPr>
          <p:cNvPr id="13" name="TextBox 12"/>
          <p:cNvSpPr txBox="1"/>
          <p:nvPr/>
        </p:nvSpPr>
        <p:spPr>
          <a:xfrm>
            <a:off x="1892595" y="6461276"/>
            <a:ext cx="671977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838931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507105" y="3578192"/>
            <a:ext cx="466344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2876" y="685800"/>
            <a:ext cx="3524250" cy="3893374"/>
          </a:xfrm>
          <a:prstGeom prst="rect">
            <a:avLst/>
          </a:prstGeom>
          <a:noFill/>
        </p:spPr>
        <p:txBody>
          <a:bodyPr wrap="square" tIns="0" rtlCol="0">
            <a:spAutoFit/>
          </a:bodyPr>
          <a:lstStyle/>
          <a:p>
            <a:pPr algn="ctr"/>
            <a:r>
              <a:rPr lang="en-US" sz="25000" dirty="0" smtClean="0">
                <a:solidFill>
                  <a:srgbClr val="FFC000"/>
                </a:solidFill>
                <a:latin typeface="Times New Roman" panose="02020603050405020304" pitchFamily="18" charset="0"/>
                <a:cs typeface="Times New Roman" panose="02020603050405020304" pitchFamily="18" charset="0"/>
              </a:rPr>
              <a:t>Q</a:t>
            </a:r>
            <a:r>
              <a:rPr lang="en-US" sz="20000" dirty="0" smtClean="0">
                <a:solidFill>
                  <a:srgbClr val="FFC000"/>
                </a:solidFill>
                <a:latin typeface="Times New Roman" panose="02020603050405020304" pitchFamily="18" charset="0"/>
                <a:cs typeface="Times New Roman" panose="02020603050405020304" pitchFamily="18" charset="0"/>
              </a:rPr>
              <a:t>.</a:t>
            </a:r>
            <a:endParaRPr lang="en-US" sz="20000" dirty="0">
              <a:solidFill>
                <a:srgbClr val="FFC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sp>
        <p:nvSpPr>
          <p:cNvPr id="9" name="TextBox 8"/>
          <p:cNvSpPr txBox="1"/>
          <p:nvPr/>
        </p:nvSpPr>
        <p:spPr>
          <a:xfrm>
            <a:off x="3353908" y="1454001"/>
            <a:ext cx="5194669" cy="2000548"/>
          </a:xfrm>
          <a:prstGeom prst="rect">
            <a:avLst/>
          </a:prstGeom>
          <a:noFill/>
        </p:spPr>
        <p:txBody>
          <a:bodyPr wrap="square" rtlCol="0">
            <a:spAutoFit/>
          </a:bodyPr>
          <a:lstStyle/>
          <a:p>
            <a:r>
              <a:rPr lang="en-US" sz="4000" b="1" dirty="0">
                <a:ln w="3175">
                  <a:noFill/>
                </a:ln>
                <a:solidFill>
                  <a:schemeClr val="tx2">
                    <a:lumMod val="75000"/>
                  </a:schemeClr>
                </a:solidFill>
                <a:ea typeface="Malgun Gothic" panose="020B0503020000020004" pitchFamily="34" charset="-127"/>
              </a:rPr>
              <a:t>When is a 0-9 loss in the State Supreme Court a huge victory?</a:t>
            </a:r>
          </a:p>
        </p:txBody>
      </p:sp>
    </p:spTree>
    <p:extLst>
      <p:ext uri="{BB962C8B-B14F-4D97-AF65-F5344CB8AC3E}">
        <p14:creationId xmlns:p14="http://schemas.microsoft.com/office/powerpoint/2010/main" val="3117814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2800" y="1457325"/>
            <a:ext cx="4962525" cy="1938992"/>
          </a:xfrm>
          <a:prstGeom prst="rect">
            <a:avLst/>
          </a:prstGeom>
          <a:noFill/>
        </p:spPr>
        <p:txBody>
          <a:bodyPr wrap="square" rtlCol="0">
            <a:spAutoFit/>
          </a:bodyPr>
          <a:lstStyle/>
          <a:p>
            <a:r>
              <a:rPr lang="en-US" sz="4000" b="1" dirty="0">
                <a:ln w="3175">
                  <a:noFill/>
                </a:ln>
                <a:solidFill>
                  <a:schemeClr val="tx2">
                    <a:lumMod val="75000"/>
                  </a:schemeClr>
                </a:solidFill>
                <a:ea typeface="Malgun Gothic" panose="020B0503020000020004" pitchFamily="34" charset="-127"/>
              </a:rPr>
              <a:t>When </a:t>
            </a:r>
            <a:r>
              <a:rPr lang="en-US" sz="4000" b="1" dirty="0" smtClean="0">
                <a:ln w="3175">
                  <a:noFill/>
                </a:ln>
                <a:solidFill>
                  <a:schemeClr val="tx2">
                    <a:lumMod val="75000"/>
                  </a:schemeClr>
                </a:solidFill>
                <a:ea typeface="Malgun Gothic" panose="020B0503020000020004" pitchFamily="34" charset="-127"/>
              </a:rPr>
              <a:t>it triggers </a:t>
            </a:r>
            <a:r>
              <a:rPr lang="en-US" sz="4000" b="1" baseline="30000" dirty="0" smtClean="0">
                <a:ln w="3175">
                  <a:noFill/>
                </a:ln>
                <a:solidFill>
                  <a:schemeClr val="tx2">
                    <a:lumMod val="75000"/>
                  </a:schemeClr>
                </a:solidFill>
                <a:ea typeface="Malgun Gothic" panose="020B0503020000020004" pitchFamily="34" charset="-127"/>
              </a:rPr>
              <a:t>$</a:t>
            </a:r>
            <a:r>
              <a:rPr lang="en-US" sz="4000" b="1" dirty="0" smtClean="0">
                <a:ln w="3175">
                  <a:noFill/>
                </a:ln>
                <a:solidFill>
                  <a:schemeClr val="tx2">
                    <a:lumMod val="75000"/>
                  </a:schemeClr>
                </a:solidFill>
                <a:ea typeface="Malgun Gothic" panose="020B0503020000020004" pitchFamily="34" charset="-127"/>
              </a:rPr>
              <a:t>30 million in spending to “buy” 145 more beds</a:t>
            </a:r>
            <a:endParaRPr lang="en-US" sz="4000" b="1" dirty="0">
              <a:ln w="3175">
                <a:noFill/>
              </a:ln>
              <a:solidFill>
                <a:schemeClr val="tx2">
                  <a:lumMod val="75000"/>
                </a:schemeClr>
              </a:solidFill>
              <a:ea typeface="Malgun Gothic" panose="020B0503020000020004" pitchFamily="34" charset="-127"/>
            </a:endParaRPr>
          </a:p>
        </p:txBody>
      </p:sp>
      <p:cxnSp>
        <p:nvCxnSpPr>
          <p:cNvPr id="7" name="Straight Connector 6"/>
          <p:cNvCxnSpPr/>
          <p:nvPr/>
        </p:nvCxnSpPr>
        <p:spPr>
          <a:xfrm>
            <a:off x="3507105" y="3578192"/>
            <a:ext cx="466344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0125" y="4171950"/>
            <a:ext cx="7181850" cy="1323439"/>
          </a:xfrm>
          <a:prstGeom prst="rect">
            <a:avLst/>
          </a:prstGeom>
          <a:noFill/>
        </p:spPr>
        <p:txBody>
          <a:bodyPr wrap="square" rtlCol="0">
            <a:spAutoFit/>
          </a:bodyPr>
          <a:lstStyle/>
          <a:p>
            <a:pPr marL="742950" indent="-742950"/>
            <a:r>
              <a:rPr lang="en-US" sz="4000" b="1" dirty="0" smtClean="0">
                <a:ln w="3175">
                  <a:noFill/>
                </a:ln>
                <a:solidFill>
                  <a:schemeClr val="accent5">
                    <a:lumMod val="75000"/>
                  </a:schemeClr>
                </a:solidFill>
                <a:ea typeface="Malgun Gothic" panose="020B0503020000020004" pitchFamily="34" charset="-127"/>
              </a:rPr>
              <a:t>. . . which could serve as many as </a:t>
            </a:r>
            <a:r>
              <a:rPr lang="en-US" sz="4000" b="1" dirty="0" smtClean="0">
                <a:ln w="3175">
                  <a:noFill/>
                </a:ln>
                <a:solidFill>
                  <a:schemeClr val="accent6">
                    <a:lumMod val="75000"/>
                  </a:schemeClr>
                </a:solidFill>
                <a:ea typeface="Malgun Gothic" panose="020B0503020000020004" pitchFamily="34" charset="-127"/>
              </a:rPr>
              <a:t>3,200 people </a:t>
            </a:r>
            <a:r>
              <a:rPr lang="en-US" sz="4000" b="1" dirty="0" smtClean="0">
                <a:ln w="3175">
                  <a:noFill/>
                </a:ln>
                <a:solidFill>
                  <a:schemeClr val="accent5">
                    <a:lumMod val="75000"/>
                  </a:schemeClr>
                </a:solidFill>
                <a:ea typeface="Malgun Gothic" panose="020B0503020000020004" pitchFamily="34" charset="-127"/>
              </a:rPr>
              <a:t>per year</a:t>
            </a:r>
            <a:endParaRPr lang="en-US" sz="4000" b="1" dirty="0">
              <a:ln w="3175">
                <a:noFill/>
              </a:ln>
              <a:solidFill>
                <a:schemeClr val="accent5">
                  <a:lumMod val="75000"/>
                </a:schemeClr>
              </a:solidFill>
              <a:ea typeface="Malgun Gothic" panose="020B0503020000020004" pitchFamily="34" charset="-127"/>
            </a:endParaRPr>
          </a:p>
        </p:txBody>
      </p:sp>
      <p:sp>
        <p:nvSpPr>
          <p:cNvPr id="9" name="TextBox 8"/>
          <p:cNvSpPr txBox="1"/>
          <p:nvPr/>
        </p:nvSpPr>
        <p:spPr>
          <a:xfrm>
            <a:off x="142876" y="685800"/>
            <a:ext cx="3524250" cy="3893374"/>
          </a:xfrm>
          <a:prstGeom prst="rect">
            <a:avLst/>
          </a:prstGeom>
          <a:noFill/>
        </p:spPr>
        <p:txBody>
          <a:bodyPr wrap="square" tIns="0" rtlCol="0">
            <a:spAutoFit/>
          </a:bodyPr>
          <a:lstStyle/>
          <a:p>
            <a:pPr algn="ctr"/>
            <a:r>
              <a:rPr lang="en-US" sz="25000" dirty="0" smtClean="0">
                <a:solidFill>
                  <a:srgbClr val="FFC000"/>
                </a:solidFill>
                <a:latin typeface="Times New Roman" panose="02020603050405020304" pitchFamily="18" charset="0"/>
                <a:cs typeface="Times New Roman" panose="02020603050405020304" pitchFamily="18" charset="0"/>
              </a:rPr>
              <a:t>A</a:t>
            </a:r>
            <a:r>
              <a:rPr lang="en-US" sz="20000" dirty="0" smtClean="0">
                <a:solidFill>
                  <a:srgbClr val="FFC000"/>
                </a:solidFill>
                <a:latin typeface="Times New Roman" panose="02020603050405020304" pitchFamily="18" charset="0"/>
                <a:cs typeface="Times New Roman" panose="02020603050405020304" pitchFamily="18" charset="0"/>
              </a:rPr>
              <a:t>.</a:t>
            </a:r>
            <a:endParaRPr lang="en-US" sz="20000" dirty="0">
              <a:solidFill>
                <a:srgbClr val="FFC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098954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3588" y="990600"/>
            <a:ext cx="5076825" cy="1015663"/>
          </a:xfrm>
          <a:prstGeom prst="rect">
            <a:avLst/>
          </a:prstGeom>
          <a:noFill/>
        </p:spPr>
        <p:txBody>
          <a:bodyPr wrap="square" rtlCol="0">
            <a:spAutoFit/>
          </a:bodyPr>
          <a:lstStyle/>
          <a:p>
            <a:pPr algn="ctr"/>
            <a:r>
              <a:rPr lang="en-US" sz="6000" b="1" dirty="0" smtClean="0">
                <a:ln w="3175">
                  <a:noFill/>
                </a:ln>
                <a:solidFill>
                  <a:schemeClr val="tx2">
                    <a:lumMod val="75000"/>
                  </a:schemeClr>
                </a:solidFill>
                <a:ea typeface="Malgun Gothic" panose="020B0503020000020004" pitchFamily="34" charset="-127"/>
              </a:rPr>
              <a:t>System Change</a:t>
            </a:r>
            <a:endParaRPr lang="en-US" sz="6000" b="1" dirty="0">
              <a:ln w="3175">
                <a:noFill/>
              </a:ln>
              <a:solidFill>
                <a:schemeClr val="tx2">
                  <a:lumMod val="75000"/>
                </a:schemeClr>
              </a:solidFill>
              <a:ea typeface="Malgun Gothic" panose="020B0503020000020004" pitchFamily="34" charset="-127"/>
            </a:endParaRPr>
          </a:p>
        </p:txBody>
      </p:sp>
      <p:sp>
        <p:nvSpPr>
          <p:cNvPr id="7" name="TextBox 6"/>
          <p:cNvSpPr txBox="1"/>
          <p:nvPr/>
        </p:nvSpPr>
        <p:spPr>
          <a:xfrm>
            <a:off x="1247775" y="2219325"/>
            <a:ext cx="7019925" cy="3170099"/>
          </a:xfrm>
          <a:prstGeom prst="rect">
            <a:avLst/>
          </a:prstGeom>
          <a:noFill/>
        </p:spPr>
        <p:txBody>
          <a:bodyPr wrap="square" rtlCol="0">
            <a:spAutoFit/>
          </a:bodyPr>
          <a:lstStyle/>
          <a:p>
            <a:pPr algn="ctr">
              <a:spcAft>
                <a:spcPts val="800"/>
              </a:spcAft>
            </a:pPr>
            <a:r>
              <a:rPr lang="en-US" sz="3600" b="1" dirty="0" smtClean="0">
                <a:solidFill>
                  <a:schemeClr val="accent3">
                    <a:lumMod val="75000"/>
                  </a:schemeClr>
                </a:solidFill>
              </a:rPr>
              <a:t>Increase in state hospital civil beds</a:t>
            </a:r>
          </a:p>
          <a:p>
            <a:pPr algn="ctr">
              <a:spcAft>
                <a:spcPts val="800"/>
              </a:spcAft>
            </a:pPr>
            <a:r>
              <a:rPr lang="en-US" sz="3600" b="1" dirty="0" smtClean="0">
                <a:solidFill>
                  <a:schemeClr val="accent2">
                    <a:lumMod val="75000"/>
                  </a:schemeClr>
                </a:solidFill>
              </a:rPr>
              <a:t>Increase </a:t>
            </a:r>
            <a:r>
              <a:rPr lang="en-US" sz="3600" b="1" dirty="0">
                <a:solidFill>
                  <a:schemeClr val="accent2">
                    <a:lumMod val="75000"/>
                  </a:schemeClr>
                </a:solidFill>
              </a:rPr>
              <a:t>in evaluation and treatment (</a:t>
            </a:r>
            <a:r>
              <a:rPr lang="en-US" sz="3600" b="1" dirty="0" err="1" smtClean="0">
                <a:solidFill>
                  <a:schemeClr val="accent2">
                    <a:lumMod val="75000"/>
                  </a:schemeClr>
                </a:solidFill>
              </a:rPr>
              <a:t>E&amp;T</a:t>
            </a:r>
            <a:r>
              <a:rPr lang="en-US" sz="3600" b="1" dirty="0" smtClean="0">
                <a:solidFill>
                  <a:schemeClr val="accent2">
                    <a:lumMod val="75000"/>
                  </a:schemeClr>
                </a:solidFill>
              </a:rPr>
              <a:t>) beds</a:t>
            </a:r>
          </a:p>
          <a:p>
            <a:pPr algn="ctr">
              <a:spcAft>
                <a:spcPts val="800"/>
              </a:spcAft>
            </a:pPr>
            <a:r>
              <a:rPr lang="en-US" sz="3600" b="1" dirty="0" smtClean="0">
                <a:solidFill>
                  <a:schemeClr val="accent1">
                    <a:lumMod val="75000"/>
                  </a:schemeClr>
                </a:solidFill>
              </a:rPr>
              <a:t>Increase diversion</a:t>
            </a:r>
          </a:p>
          <a:p>
            <a:pPr algn="ctr">
              <a:spcAft>
                <a:spcPts val="800"/>
              </a:spcAft>
            </a:pPr>
            <a:r>
              <a:rPr lang="en-US" sz="3600" b="1" dirty="0" smtClean="0">
                <a:solidFill>
                  <a:srgbClr val="B76F1F"/>
                </a:solidFill>
              </a:rPr>
              <a:t>Increase crisis stabilization</a:t>
            </a:r>
          </a:p>
        </p:txBody>
      </p:sp>
      <p:pic>
        <p:nvPicPr>
          <p:cNvPr id="8" name="Picture 2"/>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828675" y="210502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1609725" y="280987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333625" y="399097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1562100" y="463867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66825" y="542925"/>
            <a:ext cx="3638550" cy="1107996"/>
          </a:xfrm>
          <a:prstGeom prst="rect">
            <a:avLst/>
          </a:prstGeom>
          <a:noFill/>
        </p:spPr>
        <p:txBody>
          <a:bodyPr wrap="square" rtlCol="0">
            <a:spAutoFit/>
          </a:bodyPr>
          <a:lstStyle/>
          <a:p>
            <a:r>
              <a:rPr lang="en-US" sz="6600" dirty="0" smtClean="0">
                <a:solidFill>
                  <a:srgbClr val="FFC000"/>
                </a:solidFill>
                <a:latin typeface="Freestyle Script" panose="030804020302050B0404" pitchFamily="66" charset="0"/>
              </a:rPr>
              <a:t>Positive </a:t>
            </a:r>
            <a:endParaRPr lang="en-US" sz="6600" dirty="0">
              <a:solidFill>
                <a:srgbClr val="FFC000"/>
              </a:solidFill>
              <a:latin typeface="Freestyle Script" panose="030804020302050B0404" pitchFamily="66" charset="0"/>
            </a:endParaRPr>
          </a:p>
        </p:txBody>
      </p:sp>
      <p:sp>
        <p:nvSpPr>
          <p:cNvPr id="12" name="TextBox 11"/>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373661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93" y="480447"/>
            <a:ext cx="7767415" cy="646331"/>
          </a:xfrm>
          <a:prstGeom prst="rect">
            <a:avLst/>
          </a:prstGeom>
          <a:noFill/>
        </p:spPr>
        <p:txBody>
          <a:bodyPr wrap="square" rtlCol="0">
            <a:spAutoFit/>
          </a:bodyPr>
          <a:lstStyle/>
          <a:p>
            <a:pPr algn="ctr"/>
            <a:r>
              <a:rPr lang="en-US" sz="3600" b="1" dirty="0" smtClean="0">
                <a:ln w="3175">
                  <a:noFill/>
                </a:ln>
                <a:solidFill>
                  <a:schemeClr val="tx2">
                    <a:lumMod val="75000"/>
                  </a:schemeClr>
                </a:solidFill>
                <a:ea typeface="Malgun Gothic" panose="020B0503020000020004" pitchFamily="34" charset="-127"/>
              </a:rPr>
              <a:t>Inpatient and Diversion Resources </a:t>
            </a:r>
            <a:endParaRPr lang="en-US" sz="3600" b="1" dirty="0">
              <a:ln w="3175">
                <a:noFill/>
              </a:ln>
              <a:solidFill>
                <a:schemeClr val="tx2">
                  <a:lumMod val="75000"/>
                </a:schemeClr>
              </a:solidFill>
              <a:ea typeface="Malgun Gothic" panose="020B0503020000020004" pitchFamily="34" charset="-127"/>
            </a:endParaRPr>
          </a:p>
        </p:txBody>
      </p:sp>
      <p:sp>
        <p:nvSpPr>
          <p:cNvPr id="153" name="TextBox 152"/>
          <p:cNvSpPr txBox="1"/>
          <p:nvPr/>
        </p:nvSpPr>
        <p:spPr>
          <a:xfrm>
            <a:off x="152400" y="1067461"/>
            <a:ext cx="2014820" cy="738664"/>
          </a:xfrm>
          <a:prstGeom prst="rect">
            <a:avLst/>
          </a:prstGeom>
          <a:noFill/>
        </p:spPr>
        <p:txBody>
          <a:bodyPr wrap="square" rtlCol="0">
            <a:spAutoFit/>
          </a:bodyPr>
          <a:lstStyle/>
          <a:p>
            <a:pPr algn="r"/>
            <a:r>
              <a:rPr lang="en-US" sz="2400" b="1" dirty="0" smtClean="0"/>
              <a:t>2013 – 2017 </a:t>
            </a:r>
            <a:r>
              <a:rPr lang="en-US" b="1" dirty="0" smtClean="0"/>
              <a:t>Resources </a:t>
            </a:r>
            <a:endParaRPr lang="en-US" b="1" dirty="0"/>
          </a:p>
        </p:txBody>
      </p:sp>
      <p:grpSp>
        <p:nvGrpSpPr>
          <p:cNvPr id="3" name="Group 2"/>
          <p:cNvGrpSpPr/>
          <p:nvPr/>
        </p:nvGrpSpPr>
        <p:grpSpPr>
          <a:xfrm>
            <a:off x="6421444" y="5148371"/>
            <a:ext cx="2006840" cy="1292662"/>
            <a:chOff x="6421444" y="5148371"/>
            <a:chExt cx="2006840" cy="1292662"/>
          </a:xfrm>
        </p:grpSpPr>
        <p:sp>
          <p:nvSpPr>
            <p:cNvPr id="113" name="TextBox 112"/>
            <p:cNvSpPr txBox="1"/>
            <p:nvPr/>
          </p:nvSpPr>
          <p:spPr>
            <a:xfrm>
              <a:off x="6599484" y="5148371"/>
              <a:ext cx="1828800" cy="1292662"/>
            </a:xfrm>
            <a:prstGeom prst="rect">
              <a:avLst/>
            </a:prstGeom>
            <a:noFill/>
          </p:spPr>
          <p:txBody>
            <a:bodyPr wrap="square" rtlCol="0">
              <a:spAutoFit/>
            </a:bodyPr>
            <a:lstStyle/>
            <a:p>
              <a:r>
                <a:rPr lang="en-US" sz="1300" dirty="0"/>
                <a:t>New Freestanding </a:t>
              </a:r>
              <a:r>
                <a:rPr lang="en-US" sz="1300" dirty="0" err="1"/>
                <a:t>E&amp;T</a:t>
              </a:r>
              <a:endParaRPr lang="en-US" sz="1300" dirty="0"/>
            </a:p>
            <a:p>
              <a:r>
                <a:rPr lang="en-US" sz="1300" dirty="0" smtClean="0"/>
                <a:t>New Inpatient Beds</a:t>
              </a:r>
            </a:p>
            <a:p>
              <a:r>
                <a:rPr lang="en-US" sz="1300" dirty="0" smtClean="0"/>
                <a:t>New Crisis Triage</a:t>
              </a:r>
            </a:p>
            <a:p>
              <a:r>
                <a:rPr lang="en-US" sz="1300" dirty="0" smtClean="0"/>
                <a:t>Mobile Crisis Team</a:t>
              </a:r>
            </a:p>
            <a:p>
              <a:r>
                <a:rPr lang="en-US" sz="1300" dirty="0" smtClean="0"/>
                <a:t>PACT Team</a:t>
              </a:r>
            </a:p>
            <a:p>
              <a:r>
                <a:rPr lang="en-US" sz="1300" dirty="0" smtClean="0"/>
                <a:t>Planned </a:t>
              </a:r>
              <a:r>
                <a:rPr lang="en-US" sz="1300" dirty="0" err="1" smtClean="0"/>
                <a:t>E&amp;T</a:t>
              </a:r>
              <a:endParaRPr lang="en-US" sz="1300" dirty="0"/>
            </a:p>
          </p:txBody>
        </p:sp>
        <p:grpSp>
          <p:nvGrpSpPr>
            <p:cNvPr id="115" name="Group 114"/>
            <p:cNvGrpSpPr/>
            <p:nvPr/>
          </p:nvGrpSpPr>
          <p:grpSpPr>
            <a:xfrm>
              <a:off x="6421444" y="5219390"/>
              <a:ext cx="206615" cy="1139562"/>
              <a:chOff x="5889384" y="5285389"/>
              <a:chExt cx="257175" cy="1418420"/>
            </a:xfrm>
          </p:grpSpPr>
          <p:sp>
            <p:nvSpPr>
              <p:cNvPr id="121" name="Oval 120"/>
              <p:cNvSpPr/>
              <p:nvPr/>
            </p:nvSpPr>
            <p:spPr>
              <a:xfrm>
                <a:off x="5926531" y="6013548"/>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5931103" y="5518247"/>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2" name="Isosceles Triangle 1"/>
              <p:cNvSpPr/>
              <p:nvPr/>
            </p:nvSpPr>
            <p:spPr>
              <a:xfrm>
                <a:off x="5903671" y="5285389"/>
                <a:ext cx="228600" cy="182880"/>
              </a:xfrm>
              <a:prstGeom prst="triangl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5889384" y="5718251"/>
                <a:ext cx="257175" cy="257175"/>
              </a:xfrm>
              <a:prstGeom prst="star5">
                <a:avLst>
                  <a:gd name="adj" fmla="val 22448"/>
                  <a:gd name="hf" fmla="val 105146"/>
                  <a:gd name="vf" fmla="val 110557"/>
                </a:avLst>
              </a:prstGeom>
              <a:solidFill>
                <a:srgbClr val="0000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ross 110"/>
              <p:cNvSpPr/>
              <p:nvPr/>
            </p:nvSpPr>
            <p:spPr>
              <a:xfrm rot="2700000">
                <a:off x="5902987" y="6234551"/>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nut 111"/>
              <p:cNvSpPr/>
              <p:nvPr/>
            </p:nvSpPr>
            <p:spPr>
              <a:xfrm>
                <a:off x="5917387" y="6502641"/>
                <a:ext cx="201168" cy="201168"/>
              </a:xfrm>
              <a:prstGeom prst="donut">
                <a:avLst>
                  <a:gd name="adj" fmla="val 33000"/>
                </a:avLst>
              </a:prstGeom>
              <a:solidFill>
                <a:schemeClr val="accent6">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16" name="Group 115"/>
          <p:cNvGrpSpPr/>
          <p:nvPr/>
        </p:nvGrpSpPr>
        <p:grpSpPr>
          <a:xfrm>
            <a:off x="881845" y="1216262"/>
            <a:ext cx="7457394" cy="4440693"/>
            <a:chOff x="929470" y="1109718"/>
            <a:chExt cx="7457394" cy="4440693"/>
          </a:xfrm>
        </p:grpSpPr>
        <p:grpSp>
          <p:nvGrpSpPr>
            <p:cNvPr id="9" name="Group 8"/>
            <p:cNvGrpSpPr/>
            <p:nvPr/>
          </p:nvGrpSpPr>
          <p:grpSpPr>
            <a:xfrm>
              <a:off x="929470" y="1109718"/>
              <a:ext cx="7457394" cy="4440693"/>
              <a:chOff x="1628776" y="1960107"/>
              <a:chExt cx="6929538" cy="4126368"/>
            </a:xfrm>
          </p:grpSpPr>
          <p:grpSp>
            <p:nvGrpSpPr>
              <p:cNvPr id="10" name="Group 9"/>
              <p:cNvGrpSpPr>
                <a:grpSpLocks/>
              </p:cNvGrpSpPr>
              <p:nvPr/>
            </p:nvGrpSpPr>
            <p:grpSpPr bwMode="auto">
              <a:xfrm>
                <a:off x="1628776" y="1960107"/>
                <a:ext cx="6929538" cy="4126368"/>
                <a:chOff x="1063257" y="1317250"/>
                <a:chExt cx="7769391" cy="4626348"/>
              </a:xfrm>
              <a:solidFill>
                <a:schemeClr val="bg1">
                  <a:lumMod val="85000"/>
                </a:schemeClr>
              </a:solidFill>
              <a:effectLst>
                <a:outerShdw blurRad="50800" dist="38100" dir="2700000" algn="tl" rotWithShape="0">
                  <a:prstClr val="black">
                    <a:alpha val="40000"/>
                  </a:prstClr>
                </a:outerShdw>
              </a:effectLst>
            </p:grpSpPr>
            <p:grpSp>
              <p:nvGrpSpPr>
                <p:cNvPr id="13" name="Group 12"/>
                <p:cNvGrpSpPr>
                  <a:grpSpLocks/>
                </p:cNvGrpSpPr>
                <p:nvPr/>
              </p:nvGrpSpPr>
              <p:grpSpPr bwMode="auto">
                <a:xfrm>
                  <a:off x="1063257" y="1317250"/>
                  <a:ext cx="7612880" cy="4626348"/>
                  <a:chOff x="232" y="736"/>
                  <a:chExt cx="5195" cy="3157"/>
                </a:xfrm>
                <a:grpFill/>
              </p:grpSpPr>
              <p:sp>
                <p:nvSpPr>
                  <p:cNvPr id="51" name="Freeform 50"/>
                  <p:cNvSpPr>
                    <a:spLocks/>
                  </p:cNvSpPr>
                  <p:nvPr/>
                </p:nvSpPr>
                <p:spPr bwMode="auto">
                  <a:xfrm>
                    <a:off x="3765" y="2328"/>
                    <a:ext cx="940" cy="494"/>
                  </a:xfrm>
                  <a:custGeom>
                    <a:avLst/>
                    <a:gdLst>
                      <a:gd name="T0" fmla="*/ 854 w 940"/>
                      <a:gd name="T1" fmla="*/ 436 h 496"/>
                      <a:gd name="T2" fmla="*/ 845 w 940"/>
                      <a:gd name="T3" fmla="*/ 441 h 496"/>
                      <a:gd name="T4" fmla="*/ 837 w 940"/>
                      <a:gd name="T5" fmla="*/ 448 h 496"/>
                      <a:gd name="T6" fmla="*/ 815 w 940"/>
                      <a:gd name="T7" fmla="*/ 454 h 496"/>
                      <a:gd name="T8" fmla="*/ 809 w 940"/>
                      <a:gd name="T9" fmla="*/ 461 h 496"/>
                      <a:gd name="T10" fmla="*/ 797 w 940"/>
                      <a:gd name="T11" fmla="*/ 465 h 496"/>
                      <a:gd name="T12" fmla="*/ 789 w 940"/>
                      <a:gd name="T13" fmla="*/ 461 h 496"/>
                      <a:gd name="T14" fmla="*/ 782 w 940"/>
                      <a:gd name="T15" fmla="*/ 470 h 496"/>
                      <a:gd name="T16" fmla="*/ 778 w 940"/>
                      <a:gd name="T17" fmla="*/ 473 h 496"/>
                      <a:gd name="T18" fmla="*/ 482 w 940"/>
                      <a:gd name="T19" fmla="*/ 483 h 496"/>
                      <a:gd name="T20" fmla="*/ 315 w 940"/>
                      <a:gd name="T21" fmla="*/ 485 h 496"/>
                      <a:gd name="T22" fmla="*/ 3 w 940"/>
                      <a:gd name="T23" fmla="*/ 495 h 496"/>
                      <a:gd name="T24" fmla="*/ 0 w 940"/>
                      <a:gd name="T25" fmla="*/ 334 h 496"/>
                      <a:gd name="T26" fmla="*/ 80 w 940"/>
                      <a:gd name="T27" fmla="*/ 334 h 496"/>
                      <a:gd name="T28" fmla="*/ 257 w 940"/>
                      <a:gd name="T29" fmla="*/ 332 h 496"/>
                      <a:gd name="T30" fmla="*/ 252 w 940"/>
                      <a:gd name="T31" fmla="*/ 175 h 496"/>
                      <a:gd name="T32" fmla="*/ 249 w 940"/>
                      <a:gd name="T33" fmla="*/ 90 h 496"/>
                      <a:gd name="T34" fmla="*/ 249 w 940"/>
                      <a:gd name="T35" fmla="*/ 15 h 496"/>
                      <a:gd name="T36" fmla="*/ 925 w 940"/>
                      <a:gd name="T37" fmla="*/ 0 h 496"/>
                      <a:gd name="T38" fmla="*/ 932 w 940"/>
                      <a:gd name="T39" fmla="*/ 167 h 496"/>
                      <a:gd name="T40" fmla="*/ 939 w 940"/>
                      <a:gd name="T41" fmla="*/ 308 h 496"/>
                      <a:gd name="T42" fmla="*/ 932 w 940"/>
                      <a:gd name="T43" fmla="*/ 352 h 496"/>
                      <a:gd name="T44" fmla="*/ 924 w 940"/>
                      <a:gd name="T45" fmla="*/ 358 h 496"/>
                      <a:gd name="T46" fmla="*/ 917 w 940"/>
                      <a:gd name="T47" fmla="*/ 366 h 496"/>
                      <a:gd name="T48" fmla="*/ 911 w 940"/>
                      <a:gd name="T49" fmla="*/ 376 h 496"/>
                      <a:gd name="T50" fmla="*/ 917 w 940"/>
                      <a:gd name="T51" fmla="*/ 381 h 496"/>
                      <a:gd name="T52" fmla="*/ 914 w 940"/>
                      <a:gd name="T53" fmla="*/ 390 h 496"/>
                      <a:gd name="T54" fmla="*/ 909 w 940"/>
                      <a:gd name="T55" fmla="*/ 399 h 496"/>
                      <a:gd name="T56" fmla="*/ 902 w 940"/>
                      <a:gd name="T57" fmla="*/ 405 h 496"/>
                      <a:gd name="T58" fmla="*/ 904 w 940"/>
                      <a:gd name="T59" fmla="*/ 413 h 496"/>
                      <a:gd name="T60" fmla="*/ 907 w 940"/>
                      <a:gd name="T61" fmla="*/ 425 h 496"/>
                      <a:gd name="T62" fmla="*/ 898 w 940"/>
                      <a:gd name="T63" fmla="*/ 425 h 496"/>
                      <a:gd name="T64" fmla="*/ 887 w 940"/>
                      <a:gd name="T65" fmla="*/ 430 h 496"/>
                      <a:gd name="T66" fmla="*/ 887 w 940"/>
                      <a:gd name="T67" fmla="*/ 441 h 496"/>
                      <a:gd name="T68" fmla="*/ 871 w 940"/>
                      <a:gd name="T69" fmla="*/ 441 h 496"/>
                      <a:gd name="T70" fmla="*/ 854 w 940"/>
                      <a:gd name="T71" fmla="*/ 436 h 4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0"/>
                      <a:gd name="T109" fmla="*/ 0 h 496"/>
                      <a:gd name="T110" fmla="*/ 940 w 940"/>
                      <a:gd name="T111" fmla="*/ 496 h 4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2" name="Freeform 51"/>
                  <p:cNvSpPr>
                    <a:spLocks/>
                  </p:cNvSpPr>
                  <p:nvPr/>
                </p:nvSpPr>
                <p:spPr bwMode="auto">
                  <a:xfrm>
                    <a:off x="5048" y="3025"/>
                    <a:ext cx="379" cy="427"/>
                  </a:xfrm>
                  <a:custGeom>
                    <a:avLst/>
                    <a:gdLst>
                      <a:gd name="T0" fmla="*/ 150 w 384"/>
                      <a:gd name="T1" fmla="*/ 0 h 427"/>
                      <a:gd name="T2" fmla="*/ 165 w 384"/>
                      <a:gd name="T3" fmla="*/ 12 h 427"/>
                      <a:gd name="T4" fmla="*/ 165 w 384"/>
                      <a:gd name="T5" fmla="*/ 33 h 427"/>
                      <a:gd name="T6" fmla="*/ 184 w 384"/>
                      <a:gd name="T7" fmla="*/ 37 h 427"/>
                      <a:gd name="T8" fmla="*/ 212 w 384"/>
                      <a:gd name="T9" fmla="*/ 28 h 427"/>
                      <a:gd name="T10" fmla="*/ 231 w 384"/>
                      <a:gd name="T11" fmla="*/ 33 h 427"/>
                      <a:gd name="T12" fmla="*/ 264 w 384"/>
                      <a:gd name="T13" fmla="*/ 28 h 427"/>
                      <a:gd name="T14" fmla="*/ 279 w 384"/>
                      <a:gd name="T15" fmla="*/ 28 h 427"/>
                      <a:gd name="T16" fmla="*/ 281 w 384"/>
                      <a:gd name="T17" fmla="*/ 50 h 427"/>
                      <a:gd name="T18" fmla="*/ 279 w 384"/>
                      <a:gd name="T19" fmla="*/ 70 h 427"/>
                      <a:gd name="T20" fmla="*/ 269 w 384"/>
                      <a:gd name="T21" fmla="*/ 86 h 427"/>
                      <a:gd name="T22" fmla="*/ 279 w 384"/>
                      <a:gd name="T23" fmla="*/ 101 h 427"/>
                      <a:gd name="T24" fmla="*/ 296 w 384"/>
                      <a:gd name="T25" fmla="*/ 106 h 427"/>
                      <a:gd name="T26" fmla="*/ 300 w 384"/>
                      <a:gd name="T27" fmla="*/ 126 h 427"/>
                      <a:gd name="T28" fmla="*/ 316 w 384"/>
                      <a:gd name="T29" fmla="*/ 139 h 427"/>
                      <a:gd name="T30" fmla="*/ 320 w 384"/>
                      <a:gd name="T31" fmla="*/ 156 h 427"/>
                      <a:gd name="T32" fmla="*/ 336 w 384"/>
                      <a:gd name="T33" fmla="*/ 170 h 427"/>
                      <a:gd name="T34" fmla="*/ 346 w 384"/>
                      <a:gd name="T35" fmla="*/ 192 h 427"/>
                      <a:gd name="T36" fmla="*/ 346 w 384"/>
                      <a:gd name="T37" fmla="*/ 213 h 427"/>
                      <a:gd name="T38" fmla="*/ 355 w 384"/>
                      <a:gd name="T39" fmla="*/ 238 h 427"/>
                      <a:gd name="T40" fmla="*/ 364 w 384"/>
                      <a:gd name="T41" fmla="*/ 250 h 427"/>
                      <a:gd name="T42" fmla="*/ 369 w 384"/>
                      <a:gd name="T43" fmla="*/ 266 h 427"/>
                      <a:gd name="T44" fmla="*/ 366 w 384"/>
                      <a:gd name="T45" fmla="*/ 283 h 427"/>
                      <a:gd name="T46" fmla="*/ 356 w 384"/>
                      <a:gd name="T47" fmla="*/ 308 h 427"/>
                      <a:gd name="T48" fmla="*/ 341 w 384"/>
                      <a:gd name="T49" fmla="*/ 321 h 427"/>
                      <a:gd name="T50" fmla="*/ 341 w 384"/>
                      <a:gd name="T51" fmla="*/ 339 h 427"/>
                      <a:gd name="T52" fmla="*/ 361 w 384"/>
                      <a:gd name="T53" fmla="*/ 352 h 427"/>
                      <a:gd name="T54" fmla="*/ 369 w 384"/>
                      <a:gd name="T55" fmla="*/ 371 h 427"/>
                      <a:gd name="T56" fmla="*/ 378 w 384"/>
                      <a:gd name="T57" fmla="*/ 391 h 427"/>
                      <a:gd name="T58" fmla="*/ 256 w 384"/>
                      <a:gd name="T59" fmla="*/ 418 h 427"/>
                      <a:gd name="T60" fmla="*/ 0 w 384"/>
                      <a:gd name="T61" fmla="*/ 312 h 427"/>
                      <a:gd name="T62" fmla="*/ 30 w 384"/>
                      <a:gd name="T63" fmla="*/ 153 h 427"/>
                      <a:gd name="T64" fmla="*/ 41 w 384"/>
                      <a:gd name="T65" fmla="*/ 78 h 427"/>
                      <a:gd name="T66" fmla="*/ 67 w 384"/>
                      <a:gd name="T67" fmla="*/ 63 h 427"/>
                      <a:gd name="T68" fmla="*/ 152 w 384"/>
                      <a:gd name="T69" fmla="*/ 46 h 4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427"/>
                      <a:gd name="T107" fmla="*/ 384 w 384"/>
                      <a:gd name="T108" fmla="*/ 427 h 4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3" name="Freeform 52"/>
                  <p:cNvSpPr>
                    <a:spLocks/>
                  </p:cNvSpPr>
                  <p:nvPr/>
                </p:nvSpPr>
                <p:spPr bwMode="auto">
                  <a:xfrm>
                    <a:off x="3424" y="2829"/>
                    <a:ext cx="642" cy="808"/>
                  </a:xfrm>
                  <a:custGeom>
                    <a:avLst/>
                    <a:gdLst>
                      <a:gd name="T0" fmla="*/ 57 w 642"/>
                      <a:gd name="T1" fmla="*/ 797 h 808"/>
                      <a:gd name="T2" fmla="*/ 13 w 642"/>
                      <a:gd name="T3" fmla="*/ 624 h 808"/>
                      <a:gd name="T4" fmla="*/ 8 w 642"/>
                      <a:gd name="T5" fmla="*/ 475 h 808"/>
                      <a:gd name="T6" fmla="*/ 0 w 642"/>
                      <a:gd name="T7" fmla="*/ 93 h 808"/>
                      <a:gd name="T8" fmla="*/ 33 w 642"/>
                      <a:gd name="T9" fmla="*/ 97 h 808"/>
                      <a:gd name="T10" fmla="*/ 55 w 642"/>
                      <a:gd name="T11" fmla="*/ 90 h 808"/>
                      <a:gd name="T12" fmla="*/ 83 w 642"/>
                      <a:gd name="T13" fmla="*/ 88 h 808"/>
                      <a:gd name="T14" fmla="*/ 126 w 642"/>
                      <a:gd name="T15" fmla="*/ 75 h 808"/>
                      <a:gd name="T16" fmla="*/ 164 w 642"/>
                      <a:gd name="T17" fmla="*/ 77 h 808"/>
                      <a:gd name="T18" fmla="*/ 184 w 642"/>
                      <a:gd name="T19" fmla="*/ 68 h 808"/>
                      <a:gd name="T20" fmla="*/ 226 w 642"/>
                      <a:gd name="T21" fmla="*/ 17 h 808"/>
                      <a:gd name="T22" fmla="*/ 240 w 642"/>
                      <a:gd name="T23" fmla="*/ 0 h 808"/>
                      <a:gd name="T24" fmla="*/ 259 w 642"/>
                      <a:gd name="T25" fmla="*/ 12 h 808"/>
                      <a:gd name="T26" fmla="*/ 277 w 642"/>
                      <a:gd name="T27" fmla="*/ 32 h 808"/>
                      <a:gd name="T28" fmla="*/ 282 w 642"/>
                      <a:gd name="T29" fmla="*/ 45 h 808"/>
                      <a:gd name="T30" fmla="*/ 293 w 642"/>
                      <a:gd name="T31" fmla="*/ 61 h 808"/>
                      <a:gd name="T32" fmla="*/ 309 w 642"/>
                      <a:gd name="T33" fmla="*/ 70 h 808"/>
                      <a:gd name="T34" fmla="*/ 315 w 642"/>
                      <a:gd name="T35" fmla="*/ 99 h 808"/>
                      <a:gd name="T36" fmla="*/ 342 w 642"/>
                      <a:gd name="T37" fmla="*/ 133 h 808"/>
                      <a:gd name="T38" fmla="*/ 366 w 642"/>
                      <a:gd name="T39" fmla="*/ 146 h 808"/>
                      <a:gd name="T40" fmla="*/ 406 w 642"/>
                      <a:gd name="T41" fmla="*/ 183 h 808"/>
                      <a:gd name="T42" fmla="*/ 412 w 642"/>
                      <a:gd name="T43" fmla="*/ 208 h 808"/>
                      <a:gd name="T44" fmla="*/ 412 w 642"/>
                      <a:gd name="T45" fmla="*/ 228 h 808"/>
                      <a:gd name="T46" fmla="*/ 412 w 642"/>
                      <a:gd name="T47" fmla="*/ 255 h 808"/>
                      <a:gd name="T48" fmla="*/ 411 w 642"/>
                      <a:gd name="T49" fmla="*/ 286 h 808"/>
                      <a:gd name="T50" fmla="*/ 412 w 642"/>
                      <a:gd name="T51" fmla="*/ 310 h 808"/>
                      <a:gd name="T52" fmla="*/ 412 w 642"/>
                      <a:gd name="T53" fmla="*/ 337 h 808"/>
                      <a:gd name="T54" fmla="*/ 422 w 642"/>
                      <a:gd name="T55" fmla="*/ 362 h 808"/>
                      <a:gd name="T56" fmla="*/ 412 w 642"/>
                      <a:gd name="T57" fmla="*/ 392 h 808"/>
                      <a:gd name="T58" fmla="*/ 419 w 642"/>
                      <a:gd name="T59" fmla="*/ 412 h 808"/>
                      <a:gd name="T60" fmla="*/ 453 w 642"/>
                      <a:gd name="T61" fmla="*/ 437 h 808"/>
                      <a:gd name="T62" fmla="*/ 479 w 642"/>
                      <a:gd name="T63" fmla="*/ 446 h 808"/>
                      <a:gd name="T64" fmla="*/ 509 w 642"/>
                      <a:gd name="T65" fmla="*/ 448 h 808"/>
                      <a:gd name="T66" fmla="*/ 582 w 642"/>
                      <a:gd name="T67" fmla="*/ 490 h 808"/>
                      <a:gd name="T68" fmla="*/ 614 w 642"/>
                      <a:gd name="T69" fmla="*/ 528 h 808"/>
                      <a:gd name="T70" fmla="*/ 622 w 642"/>
                      <a:gd name="T71" fmla="*/ 548 h 808"/>
                      <a:gd name="T72" fmla="*/ 634 w 642"/>
                      <a:gd name="T73" fmla="*/ 592 h 808"/>
                      <a:gd name="T74" fmla="*/ 641 w 642"/>
                      <a:gd name="T75" fmla="*/ 620 h 808"/>
                      <a:gd name="T76" fmla="*/ 627 w 642"/>
                      <a:gd name="T77" fmla="*/ 630 h 808"/>
                      <a:gd name="T78" fmla="*/ 594 w 642"/>
                      <a:gd name="T79" fmla="*/ 670 h 808"/>
                      <a:gd name="T80" fmla="*/ 514 w 642"/>
                      <a:gd name="T81" fmla="*/ 713 h 808"/>
                      <a:gd name="T82" fmla="*/ 486 w 642"/>
                      <a:gd name="T83" fmla="*/ 719 h 808"/>
                      <a:gd name="T84" fmla="*/ 427 w 642"/>
                      <a:gd name="T85" fmla="*/ 708 h 808"/>
                      <a:gd name="T86" fmla="*/ 355 w 642"/>
                      <a:gd name="T87" fmla="*/ 724 h 808"/>
                      <a:gd name="T88" fmla="*/ 295 w 642"/>
                      <a:gd name="T89" fmla="*/ 730 h 808"/>
                      <a:gd name="T90" fmla="*/ 247 w 642"/>
                      <a:gd name="T91" fmla="*/ 739 h 808"/>
                      <a:gd name="T92" fmla="*/ 193 w 642"/>
                      <a:gd name="T93" fmla="*/ 730 h 808"/>
                      <a:gd name="T94" fmla="*/ 148 w 642"/>
                      <a:gd name="T95" fmla="*/ 788 h 8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2"/>
                      <a:gd name="T145" fmla="*/ 0 h 808"/>
                      <a:gd name="T146" fmla="*/ 642 w 642"/>
                      <a:gd name="T147" fmla="*/ 808 h 8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4" name="Freeform 53"/>
                  <p:cNvSpPr>
                    <a:spLocks/>
                  </p:cNvSpPr>
                  <p:nvPr/>
                </p:nvSpPr>
                <p:spPr bwMode="auto">
                  <a:xfrm>
                    <a:off x="2560" y="1199"/>
                    <a:ext cx="862" cy="1161"/>
                  </a:xfrm>
                  <a:custGeom>
                    <a:avLst/>
                    <a:gdLst>
                      <a:gd name="T0" fmla="*/ 450 w 862"/>
                      <a:gd name="T1" fmla="*/ 1112 h 1161"/>
                      <a:gd name="T2" fmla="*/ 399 w 862"/>
                      <a:gd name="T3" fmla="*/ 1113 h 1161"/>
                      <a:gd name="T4" fmla="*/ 349 w 862"/>
                      <a:gd name="T5" fmla="*/ 1086 h 1161"/>
                      <a:gd name="T6" fmla="*/ 299 w 862"/>
                      <a:gd name="T7" fmla="*/ 1057 h 1161"/>
                      <a:gd name="T8" fmla="*/ 254 w 862"/>
                      <a:gd name="T9" fmla="*/ 1026 h 1161"/>
                      <a:gd name="T10" fmla="*/ 207 w 862"/>
                      <a:gd name="T11" fmla="*/ 1018 h 1161"/>
                      <a:gd name="T12" fmla="*/ 150 w 862"/>
                      <a:gd name="T13" fmla="*/ 979 h 1161"/>
                      <a:gd name="T14" fmla="*/ 101 w 862"/>
                      <a:gd name="T15" fmla="*/ 921 h 1161"/>
                      <a:gd name="T16" fmla="*/ 57 w 862"/>
                      <a:gd name="T17" fmla="*/ 873 h 1161"/>
                      <a:gd name="T18" fmla="*/ 35 w 862"/>
                      <a:gd name="T19" fmla="*/ 828 h 1161"/>
                      <a:gd name="T20" fmla="*/ 45 w 862"/>
                      <a:gd name="T21" fmla="*/ 774 h 1161"/>
                      <a:gd name="T22" fmla="*/ 61 w 862"/>
                      <a:gd name="T23" fmla="*/ 743 h 1161"/>
                      <a:gd name="T24" fmla="*/ 39 w 862"/>
                      <a:gd name="T25" fmla="*/ 692 h 1161"/>
                      <a:gd name="T26" fmla="*/ 63 w 862"/>
                      <a:gd name="T27" fmla="*/ 643 h 1161"/>
                      <a:gd name="T28" fmla="*/ 15 w 862"/>
                      <a:gd name="T29" fmla="*/ 626 h 1161"/>
                      <a:gd name="T30" fmla="*/ 5 w 862"/>
                      <a:gd name="T31" fmla="*/ 576 h 1161"/>
                      <a:gd name="T32" fmla="*/ 17 w 862"/>
                      <a:gd name="T33" fmla="*/ 522 h 1161"/>
                      <a:gd name="T34" fmla="*/ 23 w 862"/>
                      <a:gd name="T35" fmla="*/ 470 h 1161"/>
                      <a:gd name="T36" fmla="*/ 63 w 862"/>
                      <a:gd name="T37" fmla="*/ 437 h 1161"/>
                      <a:gd name="T38" fmla="*/ 121 w 862"/>
                      <a:gd name="T39" fmla="*/ 415 h 1161"/>
                      <a:gd name="T40" fmla="*/ 139 w 862"/>
                      <a:gd name="T41" fmla="*/ 374 h 1161"/>
                      <a:gd name="T42" fmla="*/ 174 w 862"/>
                      <a:gd name="T43" fmla="*/ 335 h 1161"/>
                      <a:gd name="T44" fmla="*/ 143 w 862"/>
                      <a:gd name="T45" fmla="*/ 288 h 1161"/>
                      <a:gd name="T46" fmla="*/ 115 w 862"/>
                      <a:gd name="T47" fmla="*/ 234 h 1161"/>
                      <a:gd name="T48" fmla="*/ 73 w 862"/>
                      <a:gd name="T49" fmla="*/ 195 h 1161"/>
                      <a:gd name="T50" fmla="*/ 79 w 862"/>
                      <a:gd name="T51" fmla="*/ 150 h 1161"/>
                      <a:gd name="T52" fmla="*/ 92 w 862"/>
                      <a:gd name="T53" fmla="*/ 95 h 1161"/>
                      <a:gd name="T54" fmla="*/ 119 w 862"/>
                      <a:gd name="T55" fmla="*/ 50 h 1161"/>
                      <a:gd name="T56" fmla="*/ 167 w 862"/>
                      <a:gd name="T57" fmla="*/ 19 h 1161"/>
                      <a:gd name="T58" fmla="*/ 214 w 862"/>
                      <a:gd name="T59" fmla="*/ 0 h 1161"/>
                      <a:gd name="T60" fmla="*/ 252 w 862"/>
                      <a:gd name="T61" fmla="*/ 37 h 1161"/>
                      <a:gd name="T62" fmla="*/ 312 w 862"/>
                      <a:gd name="T63" fmla="*/ 13 h 1161"/>
                      <a:gd name="T64" fmla="*/ 343 w 862"/>
                      <a:gd name="T65" fmla="*/ 37 h 1161"/>
                      <a:gd name="T66" fmla="*/ 342 w 862"/>
                      <a:gd name="T67" fmla="*/ 86 h 1161"/>
                      <a:gd name="T68" fmla="*/ 357 w 862"/>
                      <a:gd name="T69" fmla="*/ 135 h 1161"/>
                      <a:gd name="T70" fmla="*/ 397 w 862"/>
                      <a:gd name="T71" fmla="*/ 179 h 1161"/>
                      <a:gd name="T72" fmla="*/ 432 w 862"/>
                      <a:gd name="T73" fmla="*/ 210 h 1161"/>
                      <a:gd name="T74" fmla="*/ 484 w 862"/>
                      <a:gd name="T75" fmla="*/ 262 h 1161"/>
                      <a:gd name="T76" fmla="*/ 524 w 862"/>
                      <a:gd name="T77" fmla="*/ 295 h 1161"/>
                      <a:gd name="T78" fmla="*/ 534 w 862"/>
                      <a:gd name="T79" fmla="*/ 342 h 1161"/>
                      <a:gd name="T80" fmla="*/ 579 w 862"/>
                      <a:gd name="T81" fmla="*/ 379 h 1161"/>
                      <a:gd name="T82" fmla="*/ 632 w 862"/>
                      <a:gd name="T83" fmla="*/ 422 h 1161"/>
                      <a:gd name="T84" fmla="*/ 679 w 862"/>
                      <a:gd name="T85" fmla="*/ 442 h 1161"/>
                      <a:gd name="T86" fmla="*/ 714 w 862"/>
                      <a:gd name="T87" fmla="*/ 481 h 1161"/>
                      <a:gd name="T88" fmla="*/ 854 w 862"/>
                      <a:gd name="T89" fmla="*/ 526 h 1161"/>
                      <a:gd name="T90" fmla="*/ 833 w 862"/>
                      <a:gd name="T91" fmla="*/ 574 h 1161"/>
                      <a:gd name="T92" fmla="*/ 796 w 862"/>
                      <a:gd name="T93" fmla="*/ 637 h 1161"/>
                      <a:gd name="T94" fmla="*/ 762 w 862"/>
                      <a:gd name="T95" fmla="*/ 689 h 1161"/>
                      <a:gd name="T96" fmla="*/ 632 w 862"/>
                      <a:gd name="T97" fmla="*/ 724 h 1161"/>
                      <a:gd name="T98" fmla="*/ 634 w 862"/>
                      <a:gd name="T99" fmla="*/ 794 h 1161"/>
                      <a:gd name="T100" fmla="*/ 619 w 862"/>
                      <a:gd name="T101" fmla="*/ 853 h 1161"/>
                      <a:gd name="T102" fmla="*/ 574 w 862"/>
                      <a:gd name="T103" fmla="*/ 926 h 1161"/>
                      <a:gd name="T104" fmla="*/ 579 w 862"/>
                      <a:gd name="T105" fmla="*/ 1021 h 1161"/>
                      <a:gd name="T106" fmla="*/ 644 w 862"/>
                      <a:gd name="T107" fmla="*/ 1053 h 1161"/>
                      <a:gd name="T108" fmla="*/ 722 w 862"/>
                      <a:gd name="T109" fmla="*/ 1086 h 1161"/>
                      <a:gd name="T110" fmla="*/ 714 w 862"/>
                      <a:gd name="T111" fmla="*/ 1157 h 1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2"/>
                      <a:gd name="T169" fmla="*/ 0 h 1161"/>
                      <a:gd name="T170" fmla="*/ 862 w 862"/>
                      <a:gd name="T171" fmla="*/ 1161 h 11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5" name="Freeform 54"/>
                  <p:cNvSpPr>
                    <a:spLocks/>
                  </p:cNvSpPr>
                  <p:nvPr/>
                </p:nvSpPr>
                <p:spPr bwMode="auto">
                  <a:xfrm>
                    <a:off x="232" y="1277"/>
                    <a:ext cx="1197" cy="518"/>
                  </a:xfrm>
                  <a:custGeom>
                    <a:avLst/>
                    <a:gdLst>
                      <a:gd name="T0" fmla="*/ 1196 w 1197"/>
                      <a:gd name="T1" fmla="*/ 309 h 514"/>
                      <a:gd name="T2" fmla="*/ 1117 w 1197"/>
                      <a:gd name="T3" fmla="*/ 319 h 514"/>
                      <a:gd name="T4" fmla="*/ 1088 w 1197"/>
                      <a:gd name="T5" fmla="*/ 274 h 514"/>
                      <a:gd name="T6" fmla="*/ 1069 w 1197"/>
                      <a:gd name="T7" fmla="*/ 257 h 514"/>
                      <a:gd name="T8" fmla="*/ 1069 w 1197"/>
                      <a:gd name="T9" fmla="*/ 227 h 514"/>
                      <a:gd name="T10" fmla="*/ 1037 w 1197"/>
                      <a:gd name="T11" fmla="*/ 242 h 514"/>
                      <a:gd name="T12" fmla="*/ 1002 w 1197"/>
                      <a:gd name="T13" fmla="*/ 272 h 514"/>
                      <a:gd name="T14" fmla="*/ 969 w 1197"/>
                      <a:gd name="T15" fmla="*/ 286 h 514"/>
                      <a:gd name="T16" fmla="*/ 937 w 1197"/>
                      <a:gd name="T17" fmla="*/ 286 h 514"/>
                      <a:gd name="T18" fmla="*/ 892 w 1197"/>
                      <a:gd name="T19" fmla="*/ 284 h 514"/>
                      <a:gd name="T20" fmla="*/ 862 w 1197"/>
                      <a:gd name="T21" fmla="*/ 274 h 514"/>
                      <a:gd name="T22" fmla="*/ 846 w 1197"/>
                      <a:gd name="T23" fmla="*/ 259 h 514"/>
                      <a:gd name="T24" fmla="*/ 809 w 1197"/>
                      <a:gd name="T25" fmla="*/ 264 h 514"/>
                      <a:gd name="T26" fmla="*/ 787 w 1197"/>
                      <a:gd name="T27" fmla="*/ 247 h 514"/>
                      <a:gd name="T28" fmla="*/ 755 w 1197"/>
                      <a:gd name="T29" fmla="*/ 259 h 514"/>
                      <a:gd name="T30" fmla="*/ 726 w 1197"/>
                      <a:gd name="T31" fmla="*/ 247 h 514"/>
                      <a:gd name="T32" fmla="*/ 684 w 1197"/>
                      <a:gd name="T33" fmla="*/ 229 h 514"/>
                      <a:gd name="T34" fmla="*/ 640 w 1197"/>
                      <a:gd name="T35" fmla="*/ 239 h 514"/>
                      <a:gd name="T36" fmla="*/ 597 w 1197"/>
                      <a:gd name="T37" fmla="*/ 234 h 514"/>
                      <a:gd name="T38" fmla="*/ 559 w 1197"/>
                      <a:gd name="T39" fmla="*/ 232 h 514"/>
                      <a:gd name="T40" fmla="*/ 530 w 1197"/>
                      <a:gd name="T41" fmla="*/ 224 h 514"/>
                      <a:gd name="T42" fmla="*/ 494 w 1197"/>
                      <a:gd name="T43" fmla="*/ 219 h 514"/>
                      <a:gd name="T44" fmla="*/ 452 w 1197"/>
                      <a:gd name="T45" fmla="*/ 204 h 514"/>
                      <a:gd name="T46" fmla="*/ 428 w 1197"/>
                      <a:gd name="T47" fmla="*/ 184 h 514"/>
                      <a:gd name="T48" fmla="*/ 407 w 1197"/>
                      <a:gd name="T49" fmla="*/ 165 h 514"/>
                      <a:gd name="T50" fmla="*/ 365 w 1197"/>
                      <a:gd name="T51" fmla="*/ 144 h 514"/>
                      <a:gd name="T52" fmla="*/ 340 w 1197"/>
                      <a:gd name="T53" fmla="*/ 132 h 514"/>
                      <a:gd name="T54" fmla="*/ 315 w 1197"/>
                      <a:gd name="T55" fmla="*/ 139 h 514"/>
                      <a:gd name="T56" fmla="*/ 279 w 1197"/>
                      <a:gd name="T57" fmla="*/ 113 h 514"/>
                      <a:gd name="T58" fmla="*/ 257 w 1197"/>
                      <a:gd name="T59" fmla="*/ 108 h 514"/>
                      <a:gd name="T60" fmla="*/ 105 w 1197"/>
                      <a:gd name="T61" fmla="*/ 15 h 514"/>
                      <a:gd name="T62" fmla="*/ 79 w 1197"/>
                      <a:gd name="T63" fmla="*/ 5 h 514"/>
                      <a:gd name="T64" fmla="*/ 21 w 1197"/>
                      <a:gd name="T65" fmla="*/ 0 h 514"/>
                      <a:gd name="T66" fmla="*/ 43 w 1197"/>
                      <a:gd name="T67" fmla="*/ 35 h 514"/>
                      <a:gd name="T68" fmla="*/ 65 w 1197"/>
                      <a:gd name="T69" fmla="*/ 68 h 514"/>
                      <a:gd name="T70" fmla="*/ 53 w 1197"/>
                      <a:gd name="T71" fmla="*/ 97 h 514"/>
                      <a:gd name="T72" fmla="*/ 52 w 1197"/>
                      <a:gd name="T73" fmla="*/ 125 h 514"/>
                      <a:gd name="T74" fmla="*/ 46 w 1197"/>
                      <a:gd name="T75" fmla="*/ 155 h 514"/>
                      <a:gd name="T76" fmla="*/ 37 w 1197"/>
                      <a:gd name="T77" fmla="*/ 185 h 514"/>
                      <a:gd name="T78" fmla="*/ 0 w 1197"/>
                      <a:gd name="T79" fmla="*/ 193 h 514"/>
                      <a:gd name="T80" fmla="*/ 28 w 1197"/>
                      <a:gd name="T81" fmla="*/ 227 h 514"/>
                      <a:gd name="T82" fmla="*/ 41 w 1197"/>
                      <a:gd name="T83" fmla="*/ 257 h 514"/>
                      <a:gd name="T84" fmla="*/ 35 w 1197"/>
                      <a:gd name="T85" fmla="*/ 286 h 514"/>
                      <a:gd name="T86" fmla="*/ 43 w 1197"/>
                      <a:gd name="T87" fmla="*/ 312 h 514"/>
                      <a:gd name="T88" fmla="*/ 28 w 1197"/>
                      <a:gd name="T89" fmla="*/ 344 h 514"/>
                      <a:gd name="T90" fmla="*/ 46 w 1197"/>
                      <a:gd name="T91" fmla="*/ 376 h 514"/>
                      <a:gd name="T92" fmla="*/ 57 w 1197"/>
                      <a:gd name="T93" fmla="*/ 401 h 514"/>
                      <a:gd name="T94" fmla="*/ 65 w 1197"/>
                      <a:gd name="T95" fmla="*/ 429 h 514"/>
                      <a:gd name="T96" fmla="*/ 68 w 1197"/>
                      <a:gd name="T97" fmla="*/ 461 h 514"/>
                      <a:gd name="T98" fmla="*/ 827 w 1197"/>
                      <a:gd name="T99" fmla="*/ 499 h 514"/>
                      <a:gd name="T100" fmla="*/ 1168 w 1197"/>
                      <a:gd name="T101" fmla="*/ 513 h 514"/>
                      <a:gd name="T102" fmla="*/ 1188 w 1197"/>
                      <a:gd name="T103" fmla="*/ 334 h 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97"/>
                      <a:gd name="T157" fmla="*/ 0 h 514"/>
                      <a:gd name="T158" fmla="*/ 1197 w 1197"/>
                      <a:gd name="T159" fmla="*/ 514 h 5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6" name="Freeform 55"/>
                  <p:cNvSpPr>
                    <a:spLocks/>
                  </p:cNvSpPr>
                  <p:nvPr/>
                </p:nvSpPr>
                <p:spPr bwMode="auto">
                  <a:xfrm>
                    <a:off x="1449" y="3429"/>
                    <a:ext cx="376" cy="464"/>
                  </a:xfrm>
                  <a:custGeom>
                    <a:avLst/>
                    <a:gdLst>
                      <a:gd name="T0" fmla="*/ 0 w 376"/>
                      <a:gd name="T1" fmla="*/ 216 h 464"/>
                      <a:gd name="T2" fmla="*/ 6 w 376"/>
                      <a:gd name="T3" fmla="*/ 183 h 464"/>
                      <a:gd name="T4" fmla="*/ 17 w 376"/>
                      <a:gd name="T5" fmla="*/ 169 h 464"/>
                      <a:gd name="T6" fmla="*/ 35 w 376"/>
                      <a:gd name="T7" fmla="*/ 159 h 464"/>
                      <a:gd name="T8" fmla="*/ 45 w 376"/>
                      <a:gd name="T9" fmla="*/ 154 h 464"/>
                      <a:gd name="T10" fmla="*/ 32 w 376"/>
                      <a:gd name="T11" fmla="*/ 134 h 464"/>
                      <a:gd name="T12" fmla="*/ 38 w 376"/>
                      <a:gd name="T13" fmla="*/ 119 h 464"/>
                      <a:gd name="T14" fmla="*/ 63 w 376"/>
                      <a:gd name="T15" fmla="*/ 105 h 464"/>
                      <a:gd name="T16" fmla="*/ 90 w 376"/>
                      <a:gd name="T17" fmla="*/ 102 h 464"/>
                      <a:gd name="T18" fmla="*/ 100 w 376"/>
                      <a:gd name="T19" fmla="*/ 102 h 464"/>
                      <a:gd name="T20" fmla="*/ 120 w 376"/>
                      <a:gd name="T21" fmla="*/ 102 h 464"/>
                      <a:gd name="T22" fmla="*/ 140 w 376"/>
                      <a:gd name="T23" fmla="*/ 88 h 464"/>
                      <a:gd name="T24" fmla="*/ 160 w 376"/>
                      <a:gd name="T25" fmla="*/ 87 h 464"/>
                      <a:gd name="T26" fmla="*/ 171 w 376"/>
                      <a:gd name="T27" fmla="*/ 75 h 464"/>
                      <a:gd name="T28" fmla="*/ 182 w 376"/>
                      <a:gd name="T29" fmla="*/ 61 h 464"/>
                      <a:gd name="T30" fmla="*/ 200 w 376"/>
                      <a:gd name="T31" fmla="*/ 65 h 464"/>
                      <a:gd name="T32" fmla="*/ 236 w 376"/>
                      <a:gd name="T33" fmla="*/ 61 h 464"/>
                      <a:gd name="T34" fmla="*/ 251 w 376"/>
                      <a:gd name="T35" fmla="*/ 67 h 464"/>
                      <a:gd name="T36" fmla="*/ 271 w 376"/>
                      <a:gd name="T37" fmla="*/ 75 h 464"/>
                      <a:gd name="T38" fmla="*/ 288 w 376"/>
                      <a:gd name="T39" fmla="*/ 81 h 464"/>
                      <a:gd name="T40" fmla="*/ 315 w 376"/>
                      <a:gd name="T41" fmla="*/ 81 h 464"/>
                      <a:gd name="T42" fmla="*/ 321 w 376"/>
                      <a:gd name="T43" fmla="*/ 61 h 464"/>
                      <a:gd name="T44" fmla="*/ 320 w 376"/>
                      <a:gd name="T45" fmla="*/ 43 h 464"/>
                      <a:gd name="T46" fmla="*/ 328 w 376"/>
                      <a:gd name="T47" fmla="*/ 26 h 464"/>
                      <a:gd name="T48" fmla="*/ 341 w 376"/>
                      <a:gd name="T49" fmla="*/ 6 h 464"/>
                      <a:gd name="T50" fmla="*/ 356 w 376"/>
                      <a:gd name="T51" fmla="*/ 0 h 464"/>
                      <a:gd name="T52" fmla="*/ 375 w 376"/>
                      <a:gd name="T53" fmla="*/ 0 h 464"/>
                      <a:gd name="T54" fmla="*/ 365 w 376"/>
                      <a:gd name="T55" fmla="*/ 354 h 464"/>
                      <a:gd name="T56" fmla="*/ 348 w 376"/>
                      <a:gd name="T57" fmla="*/ 463 h 464"/>
                      <a:gd name="T58" fmla="*/ 308 w 376"/>
                      <a:gd name="T59" fmla="*/ 456 h 464"/>
                      <a:gd name="T60" fmla="*/ 276 w 376"/>
                      <a:gd name="T61" fmla="*/ 433 h 464"/>
                      <a:gd name="T62" fmla="*/ 253 w 376"/>
                      <a:gd name="T63" fmla="*/ 438 h 464"/>
                      <a:gd name="T64" fmla="*/ 223 w 376"/>
                      <a:gd name="T65" fmla="*/ 438 h 464"/>
                      <a:gd name="T66" fmla="*/ 160 w 376"/>
                      <a:gd name="T67" fmla="*/ 411 h 464"/>
                      <a:gd name="T68" fmla="*/ 97 w 376"/>
                      <a:gd name="T69" fmla="*/ 398 h 464"/>
                      <a:gd name="T70" fmla="*/ 63 w 376"/>
                      <a:gd name="T71" fmla="*/ 384 h 464"/>
                      <a:gd name="T72" fmla="*/ 32 w 376"/>
                      <a:gd name="T73" fmla="*/ 364 h 464"/>
                      <a:gd name="T74" fmla="*/ 8 w 376"/>
                      <a:gd name="T75" fmla="*/ 331 h 464"/>
                      <a:gd name="T76" fmla="*/ 17 w 376"/>
                      <a:gd name="T77" fmla="*/ 289 h 464"/>
                      <a:gd name="T78" fmla="*/ 18 w 376"/>
                      <a:gd name="T79" fmla="*/ 259 h 464"/>
                      <a:gd name="T80" fmla="*/ 13 w 376"/>
                      <a:gd name="T81" fmla="*/ 242 h 4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6"/>
                      <a:gd name="T124" fmla="*/ 0 h 464"/>
                      <a:gd name="T125" fmla="*/ 376 w 376"/>
                      <a:gd name="T126" fmla="*/ 464 h 4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7" name="Freeform 56"/>
                  <p:cNvSpPr>
                    <a:spLocks/>
                  </p:cNvSpPr>
                  <p:nvPr/>
                </p:nvSpPr>
                <p:spPr bwMode="auto">
                  <a:xfrm>
                    <a:off x="4519" y="2901"/>
                    <a:ext cx="452" cy="562"/>
                  </a:xfrm>
                  <a:custGeom>
                    <a:avLst/>
                    <a:gdLst>
                      <a:gd name="T0" fmla="*/ 12 w 452"/>
                      <a:gd name="T1" fmla="*/ 37 h 562"/>
                      <a:gd name="T2" fmla="*/ 15 w 452"/>
                      <a:gd name="T3" fmla="*/ 37 h 562"/>
                      <a:gd name="T4" fmla="*/ 25 w 452"/>
                      <a:gd name="T5" fmla="*/ 45 h 562"/>
                      <a:gd name="T6" fmla="*/ 37 w 452"/>
                      <a:gd name="T7" fmla="*/ 57 h 562"/>
                      <a:gd name="T8" fmla="*/ 45 w 452"/>
                      <a:gd name="T9" fmla="*/ 66 h 562"/>
                      <a:gd name="T10" fmla="*/ 53 w 452"/>
                      <a:gd name="T11" fmla="*/ 68 h 562"/>
                      <a:gd name="T12" fmla="*/ 65 w 452"/>
                      <a:gd name="T13" fmla="*/ 66 h 562"/>
                      <a:gd name="T14" fmla="*/ 80 w 452"/>
                      <a:gd name="T15" fmla="*/ 66 h 562"/>
                      <a:gd name="T16" fmla="*/ 90 w 452"/>
                      <a:gd name="T17" fmla="*/ 63 h 562"/>
                      <a:gd name="T18" fmla="*/ 95 w 452"/>
                      <a:gd name="T19" fmla="*/ 53 h 562"/>
                      <a:gd name="T20" fmla="*/ 100 w 452"/>
                      <a:gd name="T21" fmla="*/ 48 h 562"/>
                      <a:gd name="T22" fmla="*/ 115 w 452"/>
                      <a:gd name="T23" fmla="*/ 48 h 562"/>
                      <a:gd name="T24" fmla="*/ 124 w 452"/>
                      <a:gd name="T25" fmla="*/ 45 h 562"/>
                      <a:gd name="T26" fmla="*/ 138 w 452"/>
                      <a:gd name="T27" fmla="*/ 37 h 562"/>
                      <a:gd name="T28" fmla="*/ 148 w 452"/>
                      <a:gd name="T29" fmla="*/ 33 h 562"/>
                      <a:gd name="T30" fmla="*/ 162 w 452"/>
                      <a:gd name="T31" fmla="*/ 33 h 562"/>
                      <a:gd name="T32" fmla="*/ 171 w 452"/>
                      <a:gd name="T33" fmla="*/ 37 h 562"/>
                      <a:gd name="T34" fmla="*/ 191 w 452"/>
                      <a:gd name="T35" fmla="*/ 28 h 562"/>
                      <a:gd name="T36" fmla="*/ 220 w 452"/>
                      <a:gd name="T37" fmla="*/ 33 h 562"/>
                      <a:gd name="T38" fmla="*/ 229 w 452"/>
                      <a:gd name="T39" fmla="*/ 33 h 562"/>
                      <a:gd name="T40" fmla="*/ 236 w 452"/>
                      <a:gd name="T41" fmla="*/ 33 h 562"/>
                      <a:gd name="T42" fmla="*/ 241 w 452"/>
                      <a:gd name="T43" fmla="*/ 21 h 562"/>
                      <a:gd name="T44" fmla="*/ 241 w 452"/>
                      <a:gd name="T45" fmla="*/ 10 h 562"/>
                      <a:gd name="T46" fmla="*/ 248 w 452"/>
                      <a:gd name="T47" fmla="*/ 1 h 562"/>
                      <a:gd name="T48" fmla="*/ 253 w 452"/>
                      <a:gd name="T49" fmla="*/ 0 h 562"/>
                      <a:gd name="T50" fmla="*/ 258 w 452"/>
                      <a:gd name="T51" fmla="*/ 0 h 562"/>
                      <a:gd name="T52" fmla="*/ 260 w 452"/>
                      <a:gd name="T53" fmla="*/ 57 h 562"/>
                      <a:gd name="T54" fmla="*/ 256 w 452"/>
                      <a:gd name="T55" fmla="*/ 138 h 562"/>
                      <a:gd name="T56" fmla="*/ 339 w 452"/>
                      <a:gd name="T57" fmla="*/ 131 h 562"/>
                      <a:gd name="T58" fmla="*/ 341 w 452"/>
                      <a:gd name="T59" fmla="*/ 158 h 562"/>
                      <a:gd name="T60" fmla="*/ 354 w 452"/>
                      <a:gd name="T61" fmla="*/ 158 h 562"/>
                      <a:gd name="T62" fmla="*/ 356 w 452"/>
                      <a:gd name="T63" fmla="*/ 197 h 562"/>
                      <a:gd name="T64" fmla="*/ 371 w 452"/>
                      <a:gd name="T65" fmla="*/ 197 h 562"/>
                      <a:gd name="T66" fmla="*/ 371 w 452"/>
                      <a:gd name="T67" fmla="*/ 210 h 562"/>
                      <a:gd name="T68" fmla="*/ 386 w 452"/>
                      <a:gd name="T69" fmla="*/ 210 h 562"/>
                      <a:gd name="T70" fmla="*/ 386 w 452"/>
                      <a:gd name="T71" fmla="*/ 250 h 562"/>
                      <a:gd name="T72" fmla="*/ 428 w 452"/>
                      <a:gd name="T73" fmla="*/ 248 h 562"/>
                      <a:gd name="T74" fmla="*/ 432 w 452"/>
                      <a:gd name="T75" fmla="*/ 288 h 562"/>
                      <a:gd name="T76" fmla="*/ 451 w 452"/>
                      <a:gd name="T77" fmla="*/ 554 h 562"/>
                      <a:gd name="T78" fmla="*/ 195 w 452"/>
                      <a:gd name="T79" fmla="*/ 561 h 562"/>
                      <a:gd name="T80" fmla="*/ 183 w 452"/>
                      <a:gd name="T81" fmla="*/ 561 h 562"/>
                      <a:gd name="T82" fmla="*/ 180 w 452"/>
                      <a:gd name="T83" fmla="*/ 375 h 562"/>
                      <a:gd name="T84" fmla="*/ 95 w 452"/>
                      <a:gd name="T85" fmla="*/ 376 h 562"/>
                      <a:gd name="T86" fmla="*/ 93 w 452"/>
                      <a:gd name="T87" fmla="*/ 316 h 562"/>
                      <a:gd name="T88" fmla="*/ 93 w 452"/>
                      <a:gd name="T89" fmla="*/ 301 h 562"/>
                      <a:gd name="T90" fmla="*/ 46 w 452"/>
                      <a:gd name="T91" fmla="*/ 301 h 562"/>
                      <a:gd name="T92" fmla="*/ 8 w 452"/>
                      <a:gd name="T93" fmla="*/ 303 h 562"/>
                      <a:gd name="T94" fmla="*/ 0 w 452"/>
                      <a:gd name="T95" fmla="*/ 63 h 562"/>
                      <a:gd name="T96" fmla="*/ 8 w 452"/>
                      <a:gd name="T97" fmla="*/ 63 h 562"/>
                      <a:gd name="T98" fmla="*/ 8 w 452"/>
                      <a:gd name="T99" fmla="*/ 33 h 562"/>
                      <a:gd name="T100" fmla="*/ 12 w 452"/>
                      <a:gd name="T101" fmla="*/ 37 h 5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2"/>
                      <a:gd name="T154" fmla="*/ 0 h 562"/>
                      <a:gd name="T155" fmla="*/ 452 w 452"/>
                      <a:gd name="T156" fmla="*/ 562 h 5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8" name="Freeform 57"/>
                  <p:cNvSpPr>
                    <a:spLocks/>
                  </p:cNvSpPr>
                  <p:nvPr/>
                </p:nvSpPr>
                <p:spPr bwMode="auto">
                  <a:xfrm>
                    <a:off x="1175" y="3122"/>
                    <a:ext cx="663" cy="493"/>
                  </a:xfrm>
                  <a:custGeom>
                    <a:avLst/>
                    <a:gdLst>
                      <a:gd name="T0" fmla="*/ 121 w 664"/>
                      <a:gd name="T1" fmla="*/ 223 h 493"/>
                      <a:gd name="T2" fmla="*/ 137 w 664"/>
                      <a:gd name="T3" fmla="*/ 228 h 493"/>
                      <a:gd name="T4" fmla="*/ 207 w 664"/>
                      <a:gd name="T5" fmla="*/ 280 h 493"/>
                      <a:gd name="T6" fmla="*/ 223 w 664"/>
                      <a:gd name="T7" fmla="*/ 323 h 493"/>
                      <a:gd name="T8" fmla="*/ 237 w 664"/>
                      <a:gd name="T9" fmla="*/ 342 h 493"/>
                      <a:gd name="T10" fmla="*/ 265 w 664"/>
                      <a:gd name="T11" fmla="*/ 390 h 493"/>
                      <a:gd name="T12" fmla="*/ 270 w 664"/>
                      <a:gd name="T13" fmla="*/ 412 h 493"/>
                      <a:gd name="T14" fmla="*/ 274 w 664"/>
                      <a:gd name="T15" fmla="*/ 458 h 493"/>
                      <a:gd name="T16" fmla="*/ 285 w 664"/>
                      <a:gd name="T17" fmla="*/ 492 h 493"/>
                      <a:gd name="T18" fmla="*/ 307 w 664"/>
                      <a:gd name="T19" fmla="*/ 478 h 493"/>
                      <a:gd name="T20" fmla="*/ 319 w 664"/>
                      <a:gd name="T21" fmla="*/ 475 h 493"/>
                      <a:gd name="T22" fmla="*/ 317 w 664"/>
                      <a:gd name="T23" fmla="*/ 455 h 493"/>
                      <a:gd name="T24" fmla="*/ 316 w 664"/>
                      <a:gd name="T25" fmla="*/ 444 h 493"/>
                      <a:gd name="T26" fmla="*/ 329 w 664"/>
                      <a:gd name="T27" fmla="*/ 422 h 493"/>
                      <a:gd name="T28" fmla="*/ 345 w 664"/>
                      <a:gd name="T29" fmla="*/ 409 h 493"/>
                      <a:gd name="T30" fmla="*/ 372 w 664"/>
                      <a:gd name="T31" fmla="*/ 420 h 493"/>
                      <a:gd name="T32" fmla="*/ 385 w 664"/>
                      <a:gd name="T33" fmla="*/ 412 h 493"/>
                      <a:gd name="T34" fmla="*/ 409 w 664"/>
                      <a:gd name="T35" fmla="*/ 409 h 493"/>
                      <a:gd name="T36" fmla="*/ 426 w 664"/>
                      <a:gd name="T37" fmla="*/ 400 h 493"/>
                      <a:gd name="T38" fmla="*/ 439 w 664"/>
                      <a:gd name="T39" fmla="*/ 392 h 493"/>
                      <a:gd name="T40" fmla="*/ 456 w 664"/>
                      <a:gd name="T41" fmla="*/ 382 h 493"/>
                      <a:gd name="T42" fmla="*/ 466 w 664"/>
                      <a:gd name="T43" fmla="*/ 375 h 493"/>
                      <a:gd name="T44" fmla="*/ 494 w 664"/>
                      <a:gd name="T45" fmla="*/ 370 h 493"/>
                      <a:gd name="T46" fmla="*/ 520 w 664"/>
                      <a:gd name="T47" fmla="*/ 382 h 493"/>
                      <a:gd name="T48" fmla="*/ 540 w 664"/>
                      <a:gd name="T49" fmla="*/ 385 h 493"/>
                      <a:gd name="T50" fmla="*/ 556 w 664"/>
                      <a:gd name="T51" fmla="*/ 390 h 493"/>
                      <a:gd name="T52" fmla="*/ 578 w 664"/>
                      <a:gd name="T53" fmla="*/ 400 h 493"/>
                      <a:gd name="T54" fmla="*/ 598 w 664"/>
                      <a:gd name="T55" fmla="*/ 382 h 493"/>
                      <a:gd name="T56" fmla="*/ 601 w 664"/>
                      <a:gd name="T57" fmla="*/ 365 h 493"/>
                      <a:gd name="T58" fmla="*/ 604 w 664"/>
                      <a:gd name="T59" fmla="*/ 350 h 493"/>
                      <a:gd name="T60" fmla="*/ 616 w 664"/>
                      <a:gd name="T61" fmla="*/ 330 h 493"/>
                      <a:gd name="T62" fmla="*/ 629 w 664"/>
                      <a:gd name="T63" fmla="*/ 315 h 493"/>
                      <a:gd name="T64" fmla="*/ 649 w 664"/>
                      <a:gd name="T65" fmla="*/ 312 h 493"/>
                      <a:gd name="T66" fmla="*/ 655 w 664"/>
                      <a:gd name="T67" fmla="*/ 232 h 493"/>
                      <a:gd name="T68" fmla="*/ 357 w 664"/>
                      <a:gd name="T69" fmla="*/ 8 h 493"/>
                      <a:gd name="T70" fmla="*/ 65 w 664"/>
                      <a:gd name="T71" fmla="*/ 3 h 493"/>
                      <a:gd name="T72" fmla="*/ 0 w 664"/>
                      <a:gd name="T73" fmla="*/ 198 h 493"/>
                      <a:gd name="T74" fmla="*/ 30 w 664"/>
                      <a:gd name="T75" fmla="*/ 180 h 493"/>
                      <a:gd name="T76" fmla="*/ 67 w 664"/>
                      <a:gd name="T77" fmla="*/ 185 h 493"/>
                      <a:gd name="T78" fmla="*/ 97 w 664"/>
                      <a:gd name="T79" fmla="*/ 208 h 493"/>
                      <a:gd name="T80" fmla="*/ 121 w 664"/>
                      <a:gd name="T81" fmla="*/ 220 h 4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4"/>
                      <a:gd name="T124" fmla="*/ 0 h 493"/>
                      <a:gd name="T125" fmla="*/ 664 w 664"/>
                      <a:gd name="T126" fmla="*/ 493 h 4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59" name="Freeform 58"/>
                  <p:cNvSpPr>
                    <a:spLocks/>
                  </p:cNvSpPr>
                  <p:nvPr/>
                </p:nvSpPr>
                <p:spPr bwMode="auto">
                  <a:xfrm>
                    <a:off x="3128" y="1548"/>
                    <a:ext cx="884" cy="845"/>
                  </a:xfrm>
                  <a:custGeom>
                    <a:avLst/>
                    <a:gdLst>
                      <a:gd name="T0" fmla="*/ 639 w 884"/>
                      <a:gd name="T1" fmla="*/ 75 h 847"/>
                      <a:gd name="T2" fmla="*/ 665 w 884"/>
                      <a:gd name="T3" fmla="*/ 35 h 847"/>
                      <a:gd name="T4" fmla="*/ 704 w 884"/>
                      <a:gd name="T5" fmla="*/ 32 h 847"/>
                      <a:gd name="T6" fmla="*/ 750 w 884"/>
                      <a:gd name="T7" fmla="*/ 8 h 847"/>
                      <a:gd name="T8" fmla="*/ 790 w 884"/>
                      <a:gd name="T9" fmla="*/ 12 h 847"/>
                      <a:gd name="T10" fmla="*/ 835 w 884"/>
                      <a:gd name="T11" fmla="*/ 32 h 847"/>
                      <a:gd name="T12" fmla="*/ 869 w 884"/>
                      <a:gd name="T13" fmla="*/ 100 h 847"/>
                      <a:gd name="T14" fmla="*/ 878 w 884"/>
                      <a:gd name="T15" fmla="*/ 146 h 847"/>
                      <a:gd name="T16" fmla="*/ 790 w 884"/>
                      <a:gd name="T17" fmla="*/ 182 h 847"/>
                      <a:gd name="T18" fmla="*/ 761 w 884"/>
                      <a:gd name="T19" fmla="*/ 222 h 847"/>
                      <a:gd name="T20" fmla="*/ 719 w 884"/>
                      <a:gd name="T21" fmla="*/ 257 h 847"/>
                      <a:gd name="T22" fmla="*/ 708 w 884"/>
                      <a:gd name="T23" fmla="*/ 342 h 847"/>
                      <a:gd name="T24" fmla="*/ 681 w 884"/>
                      <a:gd name="T25" fmla="*/ 382 h 847"/>
                      <a:gd name="T26" fmla="*/ 653 w 884"/>
                      <a:gd name="T27" fmla="*/ 471 h 847"/>
                      <a:gd name="T28" fmla="*/ 599 w 884"/>
                      <a:gd name="T29" fmla="*/ 499 h 847"/>
                      <a:gd name="T30" fmla="*/ 570 w 884"/>
                      <a:gd name="T31" fmla="*/ 524 h 847"/>
                      <a:gd name="T32" fmla="*/ 543 w 884"/>
                      <a:gd name="T33" fmla="*/ 549 h 847"/>
                      <a:gd name="T34" fmla="*/ 518 w 884"/>
                      <a:gd name="T35" fmla="*/ 644 h 847"/>
                      <a:gd name="T36" fmla="*/ 291 w 884"/>
                      <a:gd name="T37" fmla="*/ 672 h 847"/>
                      <a:gd name="T38" fmla="*/ 263 w 884"/>
                      <a:gd name="T39" fmla="*/ 714 h 847"/>
                      <a:gd name="T40" fmla="*/ 235 w 884"/>
                      <a:gd name="T41" fmla="*/ 739 h 847"/>
                      <a:gd name="T42" fmla="*/ 208 w 884"/>
                      <a:gd name="T43" fmla="*/ 846 h 847"/>
                      <a:gd name="T44" fmla="*/ 153 w 884"/>
                      <a:gd name="T45" fmla="*/ 827 h 847"/>
                      <a:gd name="T46" fmla="*/ 153 w 884"/>
                      <a:gd name="T47" fmla="*/ 794 h 847"/>
                      <a:gd name="T48" fmla="*/ 155 w 884"/>
                      <a:gd name="T49" fmla="*/ 738 h 847"/>
                      <a:gd name="T50" fmla="*/ 122 w 884"/>
                      <a:gd name="T51" fmla="*/ 714 h 847"/>
                      <a:gd name="T52" fmla="*/ 52 w 884"/>
                      <a:gd name="T53" fmla="*/ 704 h 847"/>
                      <a:gd name="T54" fmla="*/ 13 w 884"/>
                      <a:gd name="T55" fmla="*/ 671 h 847"/>
                      <a:gd name="T56" fmla="*/ 0 w 884"/>
                      <a:gd name="T57" fmla="*/ 634 h 847"/>
                      <a:gd name="T58" fmla="*/ 28 w 884"/>
                      <a:gd name="T59" fmla="*/ 549 h 847"/>
                      <a:gd name="T60" fmla="*/ 55 w 884"/>
                      <a:gd name="T61" fmla="*/ 505 h 847"/>
                      <a:gd name="T62" fmla="*/ 57 w 884"/>
                      <a:gd name="T63" fmla="*/ 464 h 847"/>
                      <a:gd name="T64" fmla="*/ 77 w 884"/>
                      <a:gd name="T65" fmla="*/ 427 h 847"/>
                      <a:gd name="T66" fmla="*/ 66 w 884"/>
                      <a:gd name="T67" fmla="*/ 375 h 847"/>
                      <a:gd name="T68" fmla="*/ 138 w 884"/>
                      <a:gd name="T69" fmla="*/ 353 h 847"/>
                      <a:gd name="T70" fmla="*/ 213 w 884"/>
                      <a:gd name="T71" fmla="*/ 329 h 847"/>
                      <a:gd name="T72" fmla="*/ 231 w 884"/>
                      <a:gd name="T73" fmla="*/ 290 h 847"/>
                      <a:gd name="T74" fmla="*/ 263 w 884"/>
                      <a:gd name="T75" fmla="*/ 248 h 847"/>
                      <a:gd name="T76" fmla="*/ 278 w 884"/>
                      <a:gd name="T77" fmla="*/ 213 h 847"/>
                      <a:gd name="T78" fmla="*/ 288 w 884"/>
                      <a:gd name="T79" fmla="*/ 179 h 847"/>
                      <a:gd name="T80" fmla="*/ 289 w 884"/>
                      <a:gd name="T81" fmla="*/ 140 h 847"/>
                      <a:gd name="T82" fmla="*/ 276 w 884"/>
                      <a:gd name="T83" fmla="*/ 92 h 847"/>
                      <a:gd name="T84" fmla="*/ 320 w 884"/>
                      <a:gd name="T85" fmla="*/ 68 h 847"/>
                      <a:gd name="T86" fmla="*/ 363 w 884"/>
                      <a:gd name="T87" fmla="*/ 50 h 847"/>
                      <a:gd name="T88" fmla="*/ 400 w 884"/>
                      <a:gd name="T89" fmla="*/ 63 h 847"/>
                      <a:gd name="T90" fmla="*/ 405 w 884"/>
                      <a:gd name="T91" fmla="*/ 106 h 847"/>
                      <a:gd name="T92" fmla="*/ 443 w 884"/>
                      <a:gd name="T93" fmla="*/ 145 h 847"/>
                      <a:gd name="T94" fmla="*/ 470 w 884"/>
                      <a:gd name="T95" fmla="*/ 117 h 847"/>
                      <a:gd name="T96" fmla="*/ 510 w 884"/>
                      <a:gd name="T97" fmla="*/ 88 h 847"/>
                      <a:gd name="T98" fmla="*/ 543 w 884"/>
                      <a:gd name="T99" fmla="*/ 68 h 847"/>
                      <a:gd name="T100" fmla="*/ 578 w 884"/>
                      <a:gd name="T101" fmla="*/ 80 h 847"/>
                      <a:gd name="T102" fmla="*/ 619 w 884"/>
                      <a:gd name="T103" fmla="*/ 88 h 8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84"/>
                      <a:gd name="T157" fmla="*/ 0 h 847"/>
                      <a:gd name="T158" fmla="*/ 884 w 884"/>
                      <a:gd name="T159" fmla="*/ 847 h 8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0" name="Freeform 59"/>
                  <p:cNvSpPr>
                    <a:spLocks/>
                  </p:cNvSpPr>
                  <p:nvPr/>
                </p:nvSpPr>
                <p:spPr bwMode="auto">
                  <a:xfrm>
                    <a:off x="4054" y="769"/>
                    <a:ext cx="494" cy="1052"/>
                  </a:xfrm>
                  <a:custGeom>
                    <a:avLst/>
                    <a:gdLst>
                      <a:gd name="T0" fmla="*/ 490 w 494"/>
                      <a:gd name="T1" fmla="*/ 299 h 1054"/>
                      <a:gd name="T2" fmla="*/ 481 w 494"/>
                      <a:gd name="T3" fmla="*/ 267 h 1054"/>
                      <a:gd name="T4" fmla="*/ 474 w 494"/>
                      <a:gd name="T5" fmla="*/ 240 h 1054"/>
                      <a:gd name="T6" fmla="*/ 476 w 494"/>
                      <a:gd name="T7" fmla="*/ 220 h 1054"/>
                      <a:gd name="T8" fmla="*/ 474 w 494"/>
                      <a:gd name="T9" fmla="*/ 197 h 1054"/>
                      <a:gd name="T10" fmla="*/ 458 w 494"/>
                      <a:gd name="T11" fmla="*/ 186 h 1054"/>
                      <a:gd name="T12" fmla="*/ 446 w 494"/>
                      <a:gd name="T13" fmla="*/ 159 h 1054"/>
                      <a:gd name="T14" fmla="*/ 423 w 494"/>
                      <a:gd name="T15" fmla="*/ 126 h 1054"/>
                      <a:gd name="T16" fmla="*/ 413 w 494"/>
                      <a:gd name="T17" fmla="*/ 97 h 1054"/>
                      <a:gd name="T18" fmla="*/ 419 w 494"/>
                      <a:gd name="T19" fmla="*/ 70 h 1054"/>
                      <a:gd name="T20" fmla="*/ 413 w 494"/>
                      <a:gd name="T21" fmla="*/ 26 h 1054"/>
                      <a:gd name="T22" fmla="*/ 413 w 494"/>
                      <a:gd name="T23" fmla="*/ 6 h 1054"/>
                      <a:gd name="T24" fmla="*/ 325 w 494"/>
                      <a:gd name="T25" fmla="*/ 1 h 1054"/>
                      <a:gd name="T26" fmla="*/ 21 w 494"/>
                      <a:gd name="T27" fmla="*/ 319 h 1054"/>
                      <a:gd name="T28" fmla="*/ 21 w 494"/>
                      <a:gd name="T29" fmla="*/ 477 h 1054"/>
                      <a:gd name="T30" fmla="*/ 41 w 494"/>
                      <a:gd name="T31" fmla="*/ 954 h 1054"/>
                      <a:gd name="T32" fmla="*/ 53 w 494"/>
                      <a:gd name="T33" fmla="*/ 979 h 1054"/>
                      <a:gd name="T34" fmla="*/ 83 w 494"/>
                      <a:gd name="T35" fmla="*/ 985 h 1054"/>
                      <a:gd name="T36" fmla="*/ 112 w 494"/>
                      <a:gd name="T37" fmla="*/ 994 h 1054"/>
                      <a:gd name="T38" fmla="*/ 125 w 494"/>
                      <a:gd name="T39" fmla="*/ 963 h 1054"/>
                      <a:gd name="T40" fmla="*/ 155 w 494"/>
                      <a:gd name="T41" fmla="*/ 966 h 1054"/>
                      <a:gd name="T42" fmla="*/ 185 w 494"/>
                      <a:gd name="T43" fmla="*/ 966 h 1054"/>
                      <a:gd name="T44" fmla="*/ 210 w 494"/>
                      <a:gd name="T45" fmla="*/ 965 h 1054"/>
                      <a:gd name="T46" fmla="*/ 235 w 494"/>
                      <a:gd name="T47" fmla="*/ 994 h 1054"/>
                      <a:gd name="T48" fmla="*/ 243 w 494"/>
                      <a:gd name="T49" fmla="*/ 1014 h 1054"/>
                      <a:gd name="T50" fmla="*/ 288 w 494"/>
                      <a:gd name="T51" fmla="*/ 1014 h 1054"/>
                      <a:gd name="T52" fmla="*/ 303 w 494"/>
                      <a:gd name="T53" fmla="*/ 1043 h 1054"/>
                      <a:gd name="T54" fmla="*/ 353 w 494"/>
                      <a:gd name="T55" fmla="*/ 1041 h 1054"/>
                      <a:gd name="T56" fmla="*/ 359 w 494"/>
                      <a:gd name="T57" fmla="*/ 1005 h 1054"/>
                      <a:gd name="T58" fmla="*/ 358 w 494"/>
                      <a:gd name="T59" fmla="*/ 971 h 1054"/>
                      <a:gd name="T60" fmla="*/ 353 w 494"/>
                      <a:gd name="T61" fmla="*/ 941 h 1054"/>
                      <a:gd name="T62" fmla="*/ 341 w 494"/>
                      <a:gd name="T63" fmla="*/ 906 h 1054"/>
                      <a:gd name="T64" fmla="*/ 348 w 494"/>
                      <a:gd name="T65" fmla="*/ 854 h 1054"/>
                      <a:gd name="T66" fmla="*/ 399 w 494"/>
                      <a:gd name="T67" fmla="*/ 861 h 1054"/>
                      <a:gd name="T68" fmla="*/ 423 w 494"/>
                      <a:gd name="T69" fmla="*/ 845 h 1054"/>
                      <a:gd name="T70" fmla="*/ 428 w 494"/>
                      <a:gd name="T71" fmla="*/ 818 h 1054"/>
                      <a:gd name="T72" fmla="*/ 412 w 494"/>
                      <a:gd name="T73" fmla="*/ 789 h 1054"/>
                      <a:gd name="T74" fmla="*/ 434 w 494"/>
                      <a:gd name="T75" fmla="*/ 774 h 1054"/>
                      <a:gd name="T76" fmla="*/ 452 w 494"/>
                      <a:gd name="T77" fmla="*/ 747 h 1054"/>
                      <a:gd name="T78" fmla="*/ 454 w 494"/>
                      <a:gd name="T79" fmla="*/ 714 h 1054"/>
                      <a:gd name="T80" fmla="*/ 485 w 494"/>
                      <a:gd name="T81" fmla="*/ 656 h 1054"/>
                      <a:gd name="T82" fmla="*/ 468 w 494"/>
                      <a:gd name="T83" fmla="*/ 626 h 1054"/>
                      <a:gd name="T84" fmla="*/ 456 w 494"/>
                      <a:gd name="T85" fmla="*/ 596 h 1054"/>
                      <a:gd name="T86" fmla="*/ 446 w 494"/>
                      <a:gd name="T87" fmla="*/ 554 h 1054"/>
                      <a:gd name="T88" fmla="*/ 436 w 494"/>
                      <a:gd name="T89" fmla="*/ 519 h 1054"/>
                      <a:gd name="T90" fmla="*/ 428 w 494"/>
                      <a:gd name="T91" fmla="*/ 491 h 1054"/>
                      <a:gd name="T92" fmla="*/ 445 w 494"/>
                      <a:gd name="T93" fmla="*/ 464 h 1054"/>
                      <a:gd name="T94" fmla="*/ 458 w 494"/>
                      <a:gd name="T95" fmla="*/ 427 h 1054"/>
                      <a:gd name="T96" fmla="*/ 470 w 494"/>
                      <a:gd name="T97" fmla="*/ 409 h 1054"/>
                      <a:gd name="T98" fmla="*/ 476 w 494"/>
                      <a:gd name="T99" fmla="*/ 375 h 1054"/>
                      <a:gd name="T100" fmla="*/ 479 w 494"/>
                      <a:gd name="T101" fmla="*/ 342 h 1054"/>
                      <a:gd name="T102" fmla="*/ 493 w 494"/>
                      <a:gd name="T103" fmla="*/ 319 h 10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4"/>
                      <a:gd name="T157" fmla="*/ 0 h 1054"/>
                      <a:gd name="T158" fmla="*/ 494 w 494"/>
                      <a:gd name="T159" fmla="*/ 1054 h 10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1" name="Freeform 60"/>
                  <p:cNvSpPr>
                    <a:spLocks/>
                  </p:cNvSpPr>
                  <p:nvPr/>
                </p:nvSpPr>
                <p:spPr bwMode="auto">
                  <a:xfrm>
                    <a:off x="3708" y="2804"/>
                    <a:ext cx="843" cy="507"/>
                  </a:xfrm>
                  <a:custGeom>
                    <a:avLst/>
                    <a:gdLst>
                      <a:gd name="T0" fmla="*/ 555 w 843"/>
                      <a:gd name="T1" fmla="*/ 266 h 507"/>
                      <a:gd name="T2" fmla="*/ 552 w 843"/>
                      <a:gd name="T3" fmla="*/ 286 h 507"/>
                      <a:gd name="T4" fmla="*/ 543 w 843"/>
                      <a:gd name="T5" fmla="*/ 306 h 507"/>
                      <a:gd name="T6" fmla="*/ 528 w 843"/>
                      <a:gd name="T7" fmla="*/ 326 h 507"/>
                      <a:gd name="T8" fmla="*/ 513 w 843"/>
                      <a:gd name="T9" fmla="*/ 346 h 507"/>
                      <a:gd name="T10" fmla="*/ 485 w 843"/>
                      <a:gd name="T11" fmla="*/ 349 h 507"/>
                      <a:gd name="T12" fmla="*/ 472 w 843"/>
                      <a:gd name="T13" fmla="*/ 378 h 507"/>
                      <a:gd name="T14" fmla="*/ 468 w 843"/>
                      <a:gd name="T15" fmla="*/ 398 h 507"/>
                      <a:gd name="T16" fmla="*/ 460 w 843"/>
                      <a:gd name="T17" fmla="*/ 413 h 507"/>
                      <a:gd name="T18" fmla="*/ 443 w 843"/>
                      <a:gd name="T19" fmla="*/ 413 h 507"/>
                      <a:gd name="T20" fmla="*/ 427 w 843"/>
                      <a:gd name="T21" fmla="*/ 427 h 507"/>
                      <a:gd name="T22" fmla="*/ 413 w 843"/>
                      <a:gd name="T23" fmla="*/ 441 h 507"/>
                      <a:gd name="T24" fmla="*/ 352 w 843"/>
                      <a:gd name="T25" fmla="*/ 459 h 507"/>
                      <a:gd name="T26" fmla="*/ 325 w 843"/>
                      <a:gd name="T27" fmla="*/ 467 h 507"/>
                      <a:gd name="T28" fmla="*/ 303 w 843"/>
                      <a:gd name="T29" fmla="*/ 479 h 507"/>
                      <a:gd name="T30" fmla="*/ 290 w 843"/>
                      <a:gd name="T31" fmla="*/ 494 h 507"/>
                      <a:gd name="T32" fmla="*/ 228 w 843"/>
                      <a:gd name="T33" fmla="*/ 476 h 507"/>
                      <a:gd name="T34" fmla="*/ 199 w 843"/>
                      <a:gd name="T35" fmla="*/ 472 h 507"/>
                      <a:gd name="T36" fmla="*/ 172 w 843"/>
                      <a:gd name="T37" fmla="*/ 463 h 507"/>
                      <a:gd name="T38" fmla="*/ 139 w 843"/>
                      <a:gd name="T39" fmla="*/ 438 h 507"/>
                      <a:gd name="T40" fmla="*/ 133 w 843"/>
                      <a:gd name="T41" fmla="*/ 418 h 507"/>
                      <a:gd name="T42" fmla="*/ 141 w 843"/>
                      <a:gd name="T43" fmla="*/ 389 h 507"/>
                      <a:gd name="T44" fmla="*/ 133 w 843"/>
                      <a:gd name="T45" fmla="*/ 363 h 507"/>
                      <a:gd name="T46" fmla="*/ 130 w 843"/>
                      <a:gd name="T47" fmla="*/ 336 h 507"/>
                      <a:gd name="T48" fmla="*/ 130 w 843"/>
                      <a:gd name="T49" fmla="*/ 313 h 507"/>
                      <a:gd name="T50" fmla="*/ 133 w 843"/>
                      <a:gd name="T51" fmla="*/ 281 h 507"/>
                      <a:gd name="T52" fmla="*/ 130 w 843"/>
                      <a:gd name="T53" fmla="*/ 256 h 507"/>
                      <a:gd name="T54" fmla="*/ 133 w 843"/>
                      <a:gd name="T55" fmla="*/ 236 h 507"/>
                      <a:gd name="T56" fmla="*/ 125 w 843"/>
                      <a:gd name="T57" fmla="*/ 211 h 507"/>
                      <a:gd name="T58" fmla="*/ 85 w 843"/>
                      <a:gd name="T59" fmla="*/ 171 h 507"/>
                      <a:gd name="T60" fmla="*/ 63 w 843"/>
                      <a:gd name="T61" fmla="*/ 160 h 507"/>
                      <a:gd name="T62" fmla="*/ 33 w 843"/>
                      <a:gd name="T63" fmla="*/ 124 h 507"/>
                      <a:gd name="T64" fmla="*/ 28 w 843"/>
                      <a:gd name="T65" fmla="*/ 97 h 507"/>
                      <a:gd name="T66" fmla="*/ 10 w 843"/>
                      <a:gd name="T67" fmla="*/ 88 h 507"/>
                      <a:gd name="T68" fmla="*/ 0 w 843"/>
                      <a:gd name="T69" fmla="*/ 71 h 507"/>
                      <a:gd name="T70" fmla="*/ 55 w 843"/>
                      <a:gd name="T71" fmla="*/ 18 h 507"/>
                      <a:gd name="T72" fmla="*/ 533 w 843"/>
                      <a:gd name="T73" fmla="*/ 6 h 507"/>
                      <a:gd name="T74" fmla="*/ 814 w 843"/>
                      <a:gd name="T75" fmla="*/ 3 h 507"/>
                      <a:gd name="T76" fmla="*/ 827 w 843"/>
                      <a:gd name="T77" fmla="*/ 50 h 507"/>
                      <a:gd name="T78" fmla="*/ 819 w 843"/>
                      <a:gd name="T79" fmla="*/ 71 h 507"/>
                      <a:gd name="T80" fmla="*/ 830 w 843"/>
                      <a:gd name="T81" fmla="*/ 88 h 507"/>
                      <a:gd name="T82" fmla="*/ 839 w 843"/>
                      <a:gd name="T83" fmla="*/ 100 h 507"/>
                      <a:gd name="T84" fmla="*/ 835 w 843"/>
                      <a:gd name="T85" fmla="*/ 117 h 507"/>
                      <a:gd name="T86" fmla="*/ 832 w 843"/>
                      <a:gd name="T87" fmla="*/ 131 h 507"/>
                      <a:gd name="T88" fmla="*/ 820 w 843"/>
                      <a:gd name="T89" fmla="*/ 130 h 507"/>
                      <a:gd name="T90" fmla="*/ 792 w 843"/>
                      <a:gd name="T91" fmla="*/ 130 h 507"/>
                      <a:gd name="T92" fmla="*/ 777 w 843"/>
                      <a:gd name="T93" fmla="*/ 124 h 507"/>
                      <a:gd name="T94" fmla="*/ 759 w 843"/>
                      <a:gd name="T95" fmla="*/ 120 h 507"/>
                      <a:gd name="T96" fmla="*/ 720 w 843"/>
                      <a:gd name="T97" fmla="*/ 138 h 507"/>
                      <a:gd name="T98" fmla="*/ 699 w 843"/>
                      <a:gd name="T99" fmla="*/ 144 h 507"/>
                      <a:gd name="T100" fmla="*/ 677 w 843"/>
                      <a:gd name="T101" fmla="*/ 135 h 507"/>
                      <a:gd name="T102" fmla="*/ 663 w 843"/>
                      <a:gd name="T103" fmla="*/ 130 h 507"/>
                      <a:gd name="T104" fmla="*/ 648 w 843"/>
                      <a:gd name="T105" fmla="*/ 144 h 507"/>
                      <a:gd name="T106" fmla="*/ 632 w 843"/>
                      <a:gd name="T107" fmla="*/ 155 h 507"/>
                      <a:gd name="T108" fmla="*/ 608 w 843"/>
                      <a:gd name="T109" fmla="*/ 170 h 507"/>
                      <a:gd name="T110" fmla="*/ 585 w 843"/>
                      <a:gd name="T111" fmla="*/ 193 h 507"/>
                      <a:gd name="T112" fmla="*/ 560 w 843"/>
                      <a:gd name="T113" fmla="*/ 228 h 5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3"/>
                      <a:gd name="T172" fmla="*/ 0 h 507"/>
                      <a:gd name="T173" fmla="*/ 843 w 843"/>
                      <a:gd name="T174" fmla="*/ 507 h 5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2" name="Freeform 61"/>
                  <p:cNvSpPr>
                    <a:spLocks/>
                  </p:cNvSpPr>
                  <p:nvPr/>
                </p:nvSpPr>
                <p:spPr bwMode="auto">
                  <a:xfrm>
                    <a:off x="4779" y="2819"/>
                    <a:ext cx="430" cy="638"/>
                  </a:xfrm>
                  <a:custGeom>
                    <a:avLst/>
                    <a:gdLst>
                      <a:gd name="T0" fmla="*/ 314 w 430"/>
                      <a:gd name="T1" fmla="*/ 61 h 638"/>
                      <a:gd name="T2" fmla="*/ 308 w 430"/>
                      <a:gd name="T3" fmla="*/ 41 h 638"/>
                      <a:gd name="T4" fmla="*/ 290 w 430"/>
                      <a:gd name="T5" fmla="*/ 37 h 638"/>
                      <a:gd name="T6" fmla="*/ 274 w 430"/>
                      <a:gd name="T7" fmla="*/ 26 h 638"/>
                      <a:gd name="T8" fmla="*/ 267 w 430"/>
                      <a:gd name="T9" fmla="*/ 10 h 638"/>
                      <a:gd name="T10" fmla="*/ 250 w 430"/>
                      <a:gd name="T11" fmla="*/ 0 h 638"/>
                      <a:gd name="T12" fmla="*/ 230 w 430"/>
                      <a:gd name="T13" fmla="*/ 21 h 638"/>
                      <a:gd name="T14" fmla="*/ 207 w 430"/>
                      <a:gd name="T15" fmla="*/ 21 h 638"/>
                      <a:gd name="T16" fmla="*/ 179 w 430"/>
                      <a:gd name="T17" fmla="*/ 26 h 638"/>
                      <a:gd name="T18" fmla="*/ 159 w 430"/>
                      <a:gd name="T19" fmla="*/ 26 h 638"/>
                      <a:gd name="T20" fmla="*/ 140 w 430"/>
                      <a:gd name="T21" fmla="*/ 10 h 638"/>
                      <a:gd name="T22" fmla="*/ 110 w 430"/>
                      <a:gd name="T23" fmla="*/ 3 h 638"/>
                      <a:gd name="T24" fmla="*/ 70 w 430"/>
                      <a:gd name="T25" fmla="*/ 12 h 638"/>
                      <a:gd name="T26" fmla="*/ 63 w 430"/>
                      <a:gd name="T27" fmla="*/ 32 h 638"/>
                      <a:gd name="T28" fmla="*/ 55 w 430"/>
                      <a:gd name="T29" fmla="*/ 52 h 638"/>
                      <a:gd name="T30" fmla="*/ 39 w 430"/>
                      <a:gd name="T31" fmla="*/ 72 h 638"/>
                      <a:gd name="T32" fmla="*/ 21 w 430"/>
                      <a:gd name="T33" fmla="*/ 80 h 638"/>
                      <a:gd name="T34" fmla="*/ 5 w 430"/>
                      <a:gd name="T35" fmla="*/ 137 h 638"/>
                      <a:gd name="T36" fmla="*/ 85 w 430"/>
                      <a:gd name="T37" fmla="*/ 212 h 638"/>
                      <a:gd name="T38" fmla="*/ 99 w 430"/>
                      <a:gd name="T39" fmla="*/ 237 h 638"/>
                      <a:gd name="T40" fmla="*/ 117 w 430"/>
                      <a:gd name="T41" fmla="*/ 277 h 638"/>
                      <a:gd name="T42" fmla="*/ 132 w 430"/>
                      <a:gd name="T43" fmla="*/ 290 h 638"/>
                      <a:gd name="T44" fmla="*/ 173 w 430"/>
                      <a:gd name="T45" fmla="*/ 328 h 638"/>
                      <a:gd name="T46" fmla="*/ 193 w 430"/>
                      <a:gd name="T47" fmla="*/ 637 h 638"/>
                      <a:gd name="T48" fmla="*/ 274 w 430"/>
                      <a:gd name="T49" fmla="*/ 520 h 638"/>
                      <a:gd name="T50" fmla="*/ 307 w 430"/>
                      <a:gd name="T51" fmla="*/ 360 h 638"/>
                      <a:gd name="T52" fmla="*/ 317 w 430"/>
                      <a:gd name="T53" fmla="*/ 285 h 638"/>
                      <a:gd name="T54" fmla="*/ 342 w 430"/>
                      <a:gd name="T55" fmla="*/ 270 h 638"/>
                      <a:gd name="T56" fmla="*/ 429 w 430"/>
                      <a:gd name="T57" fmla="*/ 252 h 638"/>
                      <a:gd name="T58" fmla="*/ 419 w 430"/>
                      <a:gd name="T59" fmla="*/ 201 h 638"/>
                      <a:gd name="T60" fmla="*/ 424 w 430"/>
                      <a:gd name="T61" fmla="*/ 175 h 638"/>
                      <a:gd name="T62" fmla="*/ 415 w 430"/>
                      <a:gd name="T63" fmla="*/ 153 h 638"/>
                      <a:gd name="T64" fmla="*/ 406 w 430"/>
                      <a:gd name="T65" fmla="*/ 137 h 638"/>
                      <a:gd name="T66" fmla="*/ 384 w 430"/>
                      <a:gd name="T67" fmla="*/ 120 h 638"/>
                      <a:gd name="T68" fmla="*/ 374 w 430"/>
                      <a:gd name="T69" fmla="*/ 105 h 638"/>
                      <a:gd name="T70" fmla="*/ 348 w 430"/>
                      <a:gd name="T71" fmla="*/ 101 h 638"/>
                      <a:gd name="T72" fmla="*/ 334 w 430"/>
                      <a:gd name="T73" fmla="*/ 85 h 638"/>
                      <a:gd name="T74" fmla="*/ 317 w 430"/>
                      <a:gd name="T75" fmla="*/ 75 h 6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0"/>
                      <a:gd name="T115" fmla="*/ 0 h 638"/>
                      <a:gd name="T116" fmla="*/ 430 w 430"/>
                      <a:gd name="T117" fmla="*/ 638 h 6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3" name="Freeform 62"/>
                  <p:cNvSpPr>
                    <a:spLocks/>
                  </p:cNvSpPr>
                  <p:nvPr/>
                </p:nvSpPr>
                <p:spPr bwMode="auto">
                  <a:xfrm>
                    <a:off x="3316" y="1717"/>
                    <a:ext cx="705" cy="1211"/>
                  </a:xfrm>
                  <a:custGeom>
                    <a:avLst/>
                    <a:gdLst>
                      <a:gd name="T0" fmla="*/ 60 w 706"/>
                      <a:gd name="T1" fmla="*/ 1086 h 1214"/>
                      <a:gd name="T2" fmla="*/ 77 w 706"/>
                      <a:gd name="T3" fmla="*/ 1046 h 1214"/>
                      <a:gd name="T4" fmla="*/ 50 w 706"/>
                      <a:gd name="T5" fmla="*/ 976 h 1214"/>
                      <a:gd name="T6" fmla="*/ 33 w 706"/>
                      <a:gd name="T7" fmla="*/ 896 h 1214"/>
                      <a:gd name="T8" fmla="*/ 23 w 706"/>
                      <a:gd name="T9" fmla="*/ 861 h 1214"/>
                      <a:gd name="T10" fmla="*/ 0 w 706"/>
                      <a:gd name="T11" fmla="*/ 817 h 1214"/>
                      <a:gd name="T12" fmla="*/ 6 w 706"/>
                      <a:gd name="T13" fmla="*/ 783 h 1214"/>
                      <a:gd name="T14" fmla="*/ 23 w 706"/>
                      <a:gd name="T15" fmla="*/ 766 h 1214"/>
                      <a:gd name="T16" fmla="*/ 19 w 706"/>
                      <a:gd name="T17" fmla="*/ 736 h 1214"/>
                      <a:gd name="T18" fmla="*/ 19 w 706"/>
                      <a:gd name="T19" fmla="*/ 697 h 1214"/>
                      <a:gd name="T20" fmla="*/ 23 w 706"/>
                      <a:gd name="T21" fmla="*/ 589 h 1214"/>
                      <a:gd name="T22" fmla="*/ 46 w 706"/>
                      <a:gd name="T23" fmla="*/ 574 h 1214"/>
                      <a:gd name="T24" fmla="*/ 63 w 706"/>
                      <a:gd name="T25" fmla="*/ 549 h 1214"/>
                      <a:gd name="T26" fmla="*/ 90 w 706"/>
                      <a:gd name="T27" fmla="*/ 521 h 1214"/>
                      <a:gd name="T28" fmla="*/ 102 w 706"/>
                      <a:gd name="T29" fmla="*/ 481 h 1214"/>
                      <a:gd name="T30" fmla="*/ 329 w 706"/>
                      <a:gd name="T31" fmla="*/ 475 h 1214"/>
                      <a:gd name="T32" fmla="*/ 342 w 706"/>
                      <a:gd name="T33" fmla="*/ 382 h 1214"/>
                      <a:gd name="T34" fmla="*/ 369 w 706"/>
                      <a:gd name="T35" fmla="*/ 370 h 1214"/>
                      <a:gd name="T36" fmla="*/ 382 w 706"/>
                      <a:gd name="T37" fmla="*/ 345 h 1214"/>
                      <a:gd name="T38" fmla="*/ 411 w 706"/>
                      <a:gd name="T39" fmla="*/ 330 h 1214"/>
                      <a:gd name="T40" fmla="*/ 451 w 706"/>
                      <a:gd name="T41" fmla="*/ 305 h 1214"/>
                      <a:gd name="T42" fmla="*/ 479 w 706"/>
                      <a:gd name="T43" fmla="*/ 268 h 1214"/>
                      <a:gd name="T44" fmla="*/ 493 w 706"/>
                      <a:gd name="T45" fmla="*/ 199 h 1214"/>
                      <a:gd name="T46" fmla="*/ 521 w 706"/>
                      <a:gd name="T47" fmla="*/ 173 h 1214"/>
                      <a:gd name="T48" fmla="*/ 533 w 706"/>
                      <a:gd name="T49" fmla="*/ 125 h 1214"/>
                      <a:gd name="T50" fmla="*/ 546 w 706"/>
                      <a:gd name="T51" fmla="*/ 68 h 1214"/>
                      <a:gd name="T52" fmla="*/ 573 w 706"/>
                      <a:gd name="T53" fmla="*/ 41 h 1214"/>
                      <a:gd name="T54" fmla="*/ 603 w 706"/>
                      <a:gd name="T55" fmla="*/ 13 h 1214"/>
                      <a:gd name="T56" fmla="*/ 682 w 706"/>
                      <a:gd name="T57" fmla="*/ 10 h 1214"/>
                      <a:gd name="T58" fmla="*/ 695 w 706"/>
                      <a:gd name="T59" fmla="*/ 407 h 1214"/>
                      <a:gd name="T60" fmla="*/ 700 w 706"/>
                      <a:gd name="T61" fmla="*/ 789 h 1214"/>
                      <a:gd name="T62" fmla="*/ 448 w 706"/>
                      <a:gd name="T63" fmla="*/ 948 h 1214"/>
                      <a:gd name="T64" fmla="*/ 396 w 706"/>
                      <a:gd name="T65" fmla="*/ 1159 h 1214"/>
                      <a:gd name="T66" fmla="*/ 382 w 706"/>
                      <a:gd name="T67" fmla="*/ 1139 h 1214"/>
                      <a:gd name="T68" fmla="*/ 355 w 706"/>
                      <a:gd name="T69" fmla="*/ 1116 h 1214"/>
                      <a:gd name="T70" fmla="*/ 306 w 706"/>
                      <a:gd name="T71" fmla="*/ 1174 h 1214"/>
                      <a:gd name="T72" fmla="*/ 281 w 706"/>
                      <a:gd name="T73" fmla="*/ 1194 h 1214"/>
                      <a:gd name="T74" fmla="*/ 217 w 706"/>
                      <a:gd name="T75" fmla="*/ 1190 h 1214"/>
                      <a:gd name="T76" fmla="*/ 170 w 706"/>
                      <a:gd name="T77" fmla="*/ 1206 h 1214"/>
                      <a:gd name="T78" fmla="*/ 127 w 706"/>
                      <a:gd name="T79" fmla="*/ 1213 h 1214"/>
                      <a:gd name="T80" fmla="*/ 93 w 706"/>
                      <a:gd name="T81" fmla="*/ 1205 h 1214"/>
                      <a:gd name="T82" fmla="*/ 73 w 706"/>
                      <a:gd name="T83" fmla="*/ 1178 h 1214"/>
                      <a:gd name="T84" fmla="*/ 46 w 706"/>
                      <a:gd name="T85" fmla="*/ 1123 h 1214"/>
                      <a:gd name="T86" fmla="*/ 46 w 706"/>
                      <a:gd name="T87" fmla="*/ 1098 h 12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6"/>
                      <a:gd name="T133" fmla="*/ 0 h 1214"/>
                      <a:gd name="T134" fmla="*/ 706 w 706"/>
                      <a:gd name="T135" fmla="*/ 1214 h 12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4" name="Freeform 63"/>
                  <p:cNvSpPr>
                    <a:spLocks/>
                  </p:cNvSpPr>
                  <p:nvPr/>
                </p:nvSpPr>
                <p:spPr bwMode="auto">
                  <a:xfrm>
                    <a:off x="460" y="2061"/>
                    <a:ext cx="780" cy="695"/>
                  </a:xfrm>
                  <a:custGeom>
                    <a:avLst/>
                    <a:gdLst>
                      <a:gd name="T0" fmla="*/ 564 w 777"/>
                      <a:gd name="T1" fmla="*/ 267 h 696"/>
                      <a:gd name="T2" fmla="*/ 641 w 777"/>
                      <a:gd name="T3" fmla="*/ 424 h 696"/>
                      <a:gd name="T4" fmla="*/ 753 w 777"/>
                      <a:gd name="T5" fmla="*/ 428 h 696"/>
                      <a:gd name="T6" fmla="*/ 748 w 777"/>
                      <a:gd name="T7" fmla="*/ 506 h 696"/>
                      <a:gd name="T8" fmla="*/ 776 w 777"/>
                      <a:gd name="T9" fmla="*/ 510 h 696"/>
                      <a:gd name="T10" fmla="*/ 769 w 777"/>
                      <a:gd name="T11" fmla="*/ 695 h 696"/>
                      <a:gd name="T12" fmla="*/ 526 w 777"/>
                      <a:gd name="T13" fmla="*/ 685 h 696"/>
                      <a:gd name="T14" fmla="*/ 143 w 777"/>
                      <a:gd name="T15" fmla="*/ 672 h 696"/>
                      <a:gd name="T16" fmla="*/ 132 w 777"/>
                      <a:gd name="T17" fmla="*/ 603 h 696"/>
                      <a:gd name="T18" fmla="*/ 123 w 777"/>
                      <a:gd name="T19" fmla="*/ 573 h 696"/>
                      <a:gd name="T20" fmla="*/ 128 w 777"/>
                      <a:gd name="T21" fmla="*/ 573 h 696"/>
                      <a:gd name="T22" fmla="*/ 143 w 777"/>
                      <a:gd name="T23" fmla="*/ 573 h 696"/>
                      <a:gd name="T24" fmla="*/ 152 w 777"/>
                      <a:gd name="T25" fmla="*/ 585 h 696"/>
                      <a:gd name="T26" fmla="*/ 160 w 777"/>
                      <a:gd name="T27" fmla="*/ 612 h 696"/>
                      <a:gd name="T28" fmla="*/ 175 w 777"/>
                      <a:gd name="T29" fmla="*/ 600 h 696"/>
                      <a:gd name="T30" fmla="*/ 185 w 777"/>
                      <a:gd name="T31" fmla="*/ 583 h 696"/>
                      <a:gd name="T32" fmla="*/ 208 w 777"/>
                      <a:gd name="T33" fmla="*/ 568 h 696"/>
                      <a:gd name="T34" fmla="*/ 222 w 777"/>
                      <a:gd name="T35" fmla="*/ 559 h 696"/>
                      <a:gd name="T36" fmla="*/ 297 w 777"/>
                      <a:gd name="T37" fmla="*/ 545 h 696"/>
                      <a:gd name="T38" fmla="*/ 295 w 777"/>
                      <a:gd name="T39" fmla="*/ 523 h 696"/>
                      <a:gd name="T40" fmla="*/ 262 w 777"/>
                      <a:gd name="T41" fmla="*/ 516 h 696"/>
                      <a:gd name="T42" fmla="*/ 244 w 777"/>
                      <a:gd name="T43" fmla="*/ 503 h 696"/>
                      <a:gd name="T44" fmla="*/ 222 w 777"/>
                      <a:gd name="T45" fmla="*/ 506 h 696"/>
                      <a:gd name="T46" fmla="*/ 208 w 777"/>
                      <a:gd name="T47" fmla="*/ 492 h 696"/>
                      <a:gd name="T48" fmla="*/ 207 w 777"/>
                      <a:gd name="T49" fmla="*/ 474 h 696"/>
                      <a:gd name="T50" fmla="*/ 190 w 777"/>
                      <a:gd name="T51" fmla="*/ 458 h 696"/>
                      <a:gd name="T52" fmla="*/ 175 w 777"/>
                      <a:gd name="T53" fmla="*/ 448 h 696"/>
                      <a:gd name="T54" fmla="*/ 139 w 777"/>
                      <a:gd name="T55" fmla="*/ 448 h 696"/>
                      <a:gd name="T56" fmla="*/ 120 w 777"/>
                      <a:gd name="T57" fmla="*/ 458 h 696"/>
                      <a:gd name="T58" fmla="*/ 123 w 777"/>
                      <a:gd name="T59" fmla="*/ 478 h 696"/>
                      <a:gd name="T60" fmla="*/ 123 w 777"/>
                      <a:gd name="T61" fmla="*/ 503 h 696"/>
                      <a:gd name="T62" fmla="*/ 128 w 777"/>
                      <a:gd name="T63" fmla="*/ 526 h 696"/>
                      <a:gd name="T64" fmla="*/ 120 w 777"/>
                      <a:gd name="T65" fmla="*/ 539 h 696"/>
                      <a:gd name="T66" fmla="*/ 92 w 777"/>
                      <a:gd name="T67" fmla="*/ 550 h 696"/>
                      <a:gd name="T68" fmla="*/ 106 w 777"/>
                      <a:gd name="T69" fmla="*/ 466 h 696"/>
                      <a:gd name="T70" fmla="*/ 83 w 777"/>
                      <a:gd name="T71" fmla="*/ 267 h 696"/>
                      <a:gd name="T72" fmla="*/ 70 w 777"/>
                      <a:gd name="T73" fmla="*/ 217 h 696"/>
                      <a:gd name="T74" fmla="*/ 41 w 777"/>
                      <a:gd name="T75" fmla="*/ 214 h 696"/>
                      <a:gd name="T76" fmla="*/ 37 w 777"/>
                      <a:gd name="T77" fmla="*/ 179 h 696"/>
                      <a:gd name="T78" fmla="*/ 30 w 777"/>
                      <a:gd name="T79" fmla="*/ 165 h 696"/>
                      <a:gd name="T80" fmla="*/ 17 w 777"/>
                      <a:gd name="T81" fmla="*/ 145 h 696"/>
                      <a:gd name="T82" fmla="*/ 17 w 777"/>
                      <a:gd name="T83" fmla="*/ 125 h 696"/>
                      <a:gd name="T84" fmla="*/ 0 w 777"/>
                      <a:gd name="T85" fmla="*/ 110 h 696"/>
                      <a:gd name="T86" fmla="*/ 8 w 777"/>
                      <a:gd name="T87" fmla="*/ 87 h 696"/>
                      <a:gd name="T88" fmla="*/ 8 w 777"/>
                      <a:gd name="T89" fmla="*/ 65 h 696"/>
                      <a:gd name="T90" fmla="*/ 5 w 777"/>
                      <a:gd name="T91" fmla="*/ 0 h 696"/>
                      <a:gd name="T92" fmla="*/ 541 w 777"/>
                      <a:gd name="T93" fmla="*/ 32 h 696"/>
                      <a:gd name="T94" fmla="*/ 555 w 777"/>
                      <a:gd name="T95" fmla="*/ 267 h 6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7"/>
                      <a:gd name="T145" fmla="*/ 0 h 696"/>
                      <a:gd name="T146" fmla="*/ 777 w 777"/>
                      <a:gd name="T147" fmla="*/ 696 h 6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5" name="Freeform 64"/>
                  <p:cNvSpPr>
                    <a:spLocks/>
                  </p:cNvSpPr>
                  <p:nvPr/>
                </p:nvSpPr>
                <p:spPr bwMode="auto">
                  <a:xfrm>
                    <a:off x="2373" y="2055"/>
                    <a:ext cx="1025" cy="771"/>
                  </a:xfrm>
                  <a:custGeom>
                    <a:avLst/>
                    <a:gdLst>
                      <a:gd name="T0" fmla="*/ 50 w 1022"/>
                      <a:gd name="T1" fmla="*/ 450 h 771"/>
                      <a:gd name="T2" fmla="*/ 37 w 1022"/>
                      <a:gd name="T3" fmla="*/ 425 h 771"/>
                      <a:gd name="T4" fmla="*/ 80 w 1022"/>
                      <a:gd name="T5" fmla="*/ 415 h 771"/>
                      <a:gd name="T6" fmla="*/ 100 w 1022"/>
                      <a:gd name="T7" fmla="*/ 392 h 771"/>
                      <a:gd name="T8" fmla="*/ 99 w 1022"/>
                      <a:gd name="T9" fmla="*/ 355 h 771"/>
                      <a:gd name="T10" fmla="*/ 65 w 1022"/>
                      <a:gd name="T11" fmla="*/ 327 h 771"/>
                      <a:gd name="T12" fmla="*/ 83 w 1022"/>
                      <a:gd name="T13" fmla="*/ 298 h 771"/>
                      <a:gd name="T14" fmla="*/ 57 w 1022"/>
                      <a:gd name="T15" fmla="*/ 278 h 771"/>
                      <a:gd name="T16" fmla="*/ 21 w 1022"/>
                      <a:gd name="T17" fmla="*/ 275 h 771"/>
                      <a:gd name="T18" fmla="*/ 19 w 1022"/>
                      <a:gd name="T19" fmla="*/ 233 h 771"/>
                      <a:gd name="T20" fmla="*/ 13 w 1022"/>
                      <a:gd name="T21" fmla="*/ 196 h 771"/>
                      <a:gd name="T22" fmla="*/ 26 w 1022"/>
                      <a:gd name="T23" fmla="*/ 162 h 771"/>
                      <a:gd name="T24" fmla="*/ 53 w 1022"/>
                      <a:gd name="T25" fmla="*/ 138 h 771"/>
                      <a:gd name="T26" fmla="*/ 73 w 1022"/>
                      <a:gd name="T27" fmla="*/ 115 h 771"/>
                      <a:gd name="T28" fmla="*/ 106 w 1022"/>
                      <a:gd name="T29" fmla="*/ 90 h 771"/>
                      <a:gd name="T30" fmla="*/ 130 w 1022"/>
                      <a:gd name="T31" fmla="*/ 65 h 771"/>
                      <a:gd name="T32" fmla="*/ 148 w 1022"/>
                      <a:gd name="T33" fmla="*/ 37 h 771"/>
                      <a:gd name="T34" fmla="*/ 192 w 1022"/>
                      <a:gd name="T35" fmla="*/ 18 h 771"/>
                      <a:gd name="T36" fmla="*/ 222 w 1022"/>
                      <a:gd name="T37" fmla="*/ 3 h 771"/>
                      <a:gd name="T38" fmla="*/ 246 w 1022"/>
                      <a:gd name="T39" fmla="*/ 17 h 771"/>
                      <a:gd name="T40" fmla="*/ 272 w 1022"/>
                      <a:gd name="T41" fmla="*/ 55 h 771"/>
                      <a:gd name="T42" fmla="*/ 310 w 1022"/>
                      <a:gd name="T43" fmla="*/ 85 h 771"/>
                      <a:gd name="T44" fmla="*/ 339 w 1022"/>
                      <a:gd name="T45" fmla="*/ 122 h 771"/>
                      <a:gd name="T46" fmla="*/ 364 w 1022"/>
                      <a:gd name="T47" fmla="*/ 153 h 771"/>
                      <a:gd name="T48" fmla="*/ 412 w 1022"/>
                      <a:gd name="T49" fmla="*/ 163 h 771"/>
                      <a:gd name="T50" fmla="*/ 442 w 1022"/>
                      <a:gd name="T51" fmla="*/ 168 h 771"/>
                      <a:gd name="T52" fmla="*/ 479 w 1022"/>
                      <a:gd name="T53" fmla="*/ 182 h 771"/>
                      <a:gd name="T54" fmla="*/ 500 w 1022"/>
                      <a:gd name="T55" fmla="*/ 207 h 771"/>
                      <a:gd name="T56" fmla="*/ 537 w 1022"/>
                      <a:gd name="T57" fmla="*/ 227 h 771"/>
                      <a:gd name="T58" fmla="*/ 584 w 1022"/>
                      <a:gd name="T59" fmla="*/ 233 h 771"/>
                      <a:gd name="T60" fmla="*/ 604 w 1022"/>
                      <a:gd name="T61" fmla="*/ 255 h 771"/>
                      <a:gd name="T62" fmla="*/ 637 w 1022"/>
                      <a:gd name="T63" fmla="*/ 251 h 771"/>
                      <a:gd name="T64" fmla="*/ 669 w 1022"/>
                      <a:gd name="T65" fmla="*/ 275 h 771"/>
                      <a:gd name="T66" fmla="*/ 707 w 1022"/>
                      <a:gd name="T67" fmla="*/ 300 h 771"/>
                      <a:gd name="T68" fmla="*/ 913 w 1022"/>
                      <a:gd name="T69" fmla="*/ 327 h 771"/>
                      <a:gd name="T70" fmla="*/ 966 w 1022"/>
                      <a:gd name="T71" fmla="*/ 345 h 771"/>
                      <a:gd name="T72" fmla="*/ 962 w 1022"/>
                      <a:gd name="T73" fmla="*/ 392 h 771"/>
                      <a:gd name="T74" fmla="*/ 962 w 1022"/>
                      <a:gd name="T75" fmla="*/ 427 h 771"/>
                      <a:gd name="T76" fmla="*/ 942 w 1022"/>
                      <a:gd name="T77" fmla="*/ 461 h 771"/>
                      <a:gd name="T78" fmla="*/ 966 w 1022"/>
                      <a:gd name="T79" fmla="*/ 517 h 771"/>
                      <a:gd name="T80" fmla="*/ 993 w 1022"/>
                      <a:gd name="T81" fmla="*/ 586 h 771"/>
                      <a:gd name="T82" fmla="*/ 1016 w 1022"/>
                      <a:gd name="T83" fmla="*/ 690 h 771"/>
                      <a:gd name="T84" fmla="*/ 1004 w 1022"/>
                      <a:gd name="T85" fmla="*/ 742 h 771"/>
                      <a:gd name="T86" fmla="*/ 989 w 1022"/>
                      <a:gd name="T87" fmla="*/ 770 h 771"/>
                      <a:gd name="T88" fmla="*/ 547 w 1022"/>
                      <a:gd name="T89" fmla="*/ 690 h 771"/>
                      <a:gd name="T90" fmla="*/ 273 w 1022"/>
                      <a:gd name="T91" fmla="*/ 595 h 771"/>
                      <a:gd name="T92" fmla="*/ 246 w 1022"/>
                      <a:gd name="T93" fmla="*/ 565 h 771"/>
                      <a:gd name="T94" fmla="*/ 217 w 1022"/>
                      <a:gd name="T95" fmla="*/ 525 h 771"/>
                      <a:gd name="T96" fmla="*/ 186 w 1022"/>
                      <a:gd name="T97" fmla="*/ 500 h 771"/>
                      <a:gd name="T98" fmla="*/ 157 w 1022"/>
                      <a:gd name="T99" fmla="*/ 473 h 771"/>
                      <a:gd name="T100" fmla="*/ 117 w 1022"/>
                      <a:gd name="T101" fmla="*/ 458 h 771"/>
                      <a:gd name="T102" fmla="*/ 85 w 1022"/>
                      <a:gd name="T103" fmla="*/ 468 h 7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2"/>
                      <a:gd name="T157" fmla="*/ 0 h 771"/>
                      <a:gd name="T158" fmla="*/ 1022 w 1022"/>
                      <a:gd name="T159" fmla="*/ 771 h 7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6" name="Freeform 65"/>
                  <p:cNvSpPr>
                    <a:spLocks/>
                  </p:cNvSpPr>
                  <p:nvPr/>
                </p:nvSpPr>
                <p:spPr bwMode="auto">
                  <a:xfrm>
                    <a:off x="2251" y="3450"/>
                    <a:ext cx="1181" cy="398"/>
                  </a:xfrm>
                  <a:custGeom>
                    <a:avLst/>
                    <a:gdLst>
                      <a:gd name="T0" fmla="*/ 1180 w 1181"/>
                      <a:gd name="T1" fmla="*/ 3 h 398"/>
                      <a:gd name="T2" fmla="*/ 1180 w 1181"/>
                      <a:gd name="T3" fmla="*/ 184 h 398"/>
                      <a:gd name="T4" fmla="*/ 1155 w 1181"/>
                      <a:gd name="T5" fmla="*/ 193 h 398"/>
                      <a:gd name="T6" fmla="*/ 1118 w 1181"/>
                      <a:gd name="T7" fmla="*/ 195 h 398"/>
                      <a:gd name="T8" fmla="*/ 1093 w 1181"/>
                      <a:gd name="T9" fmla="*/ 207 h 398"/>
                      <a:gd name="T10" fmla="*/ 1046 w 1181"/>
                      <a:gd name="T11" fmla="*/ 233 h 398"/>
                      <a:gd name="T12" fmla="*/ 996 w 1181"/>
                      <a:gd name="T13" fmla="*/ 244 h 398"/>
                      <a:gd name="T14" fmla="*/ 978 w 1181"/>
                      <a:gd name="T15" fmla="*/ 255 h 398"/>
                      <a:gd name="T16" fmla="*/ 948 w 1181"/>
                      <a:gd name="T17" fmla="*/ 289 h 398"/>
                      <a:gd name="T18" fmla="*/ 901 w 1181"/>
                      <a:gd name="T19" fmla="*/ 293 h 398"/>
                      <a:gd name="T20" fmla="*/ 821 w 1181"/>
                      <a:gd name="T21" fmla="*/ 312 h 398"/>
                      <a:gd name="T22" fmla="*/ 779 w 1181"/>
                      <a:gd name="T23" fmla="*/ 315 h 398"/>
                      <a:gd name="T24" fmla="*/ 767 w 1181"/>
                      <a:gd name="T25" fmla="*/ 318 h 398"/>
                      <a:gd name="T26" fmla="*/ 749 w 1181"/>
                      <a:gd name="T27" fmla="*/ 312 h 398"/>
                      <a:gd name="T28" fmla="*/ 712 w 1181"/>
                      <a:gd name="T29" fmla="*/ 277 h 398"/>
                      <a:gd name="T30" fmla="*/ 691 w 1181"/>
                      <a:gd name="T31" fmla="*/ 269 h 398"/>
                      <a:gd name="T32" fmla="*/ 661 w 1181"/>
                      <a:gd name="T33" fmla="*/ 270 h 398"/>
                      <a:gd name="T34" fmla="*/ 649 w 1181"/>
                      <a:gd name="T35" fmla="*/ 280 h 398"/>
                      <a:gd name="T36" fmla="*/ 638 w 1181"/>
                      <a:gd name="T37" fmla="*/ 285 h 398"/>
                      <a:gd name="T38" fmla="*/ 626 w 1181"/>
                      <a:gd name="T39" fmla="*/ 297 h 398"/>
                      <a:gd name="T40" fmla="*/ 522 w 1181"/>
                      <a:gd name="T41" fmla="*/ 335 h 398"/>
                      <a:gd name="T42" fmla="*/ 511 w 1181"/>
                      <a:gd name="T43" fmla="*/ 338 h 398"/>
                      <a:gd name="T44" fmla="*/ 484 w 1181"/>
                      <a:gd name="T45" fmla="*/ 363 h 398"/>
                      <a:gd name="T46" fmla="*/ 471 w 1181"/>
                      <a:gd name="T47" fmla="*/ 363 h 398"/>
                      <a:gd name="T48" fmla="*/ 451 w 1181"/>
                      <a:gd name="T49" fmla="*/ 352 h 398"/>
                      <a:gd name="T50" fmla="*/ 427 w 1181"/>
                      <a:gd name="T51" fmla="*/ 358 h 398"/>
                      <a:gd name="T52" fmla="*/ 407 w 1181"/>
                      <a:gd name="T53" fmla="*/ 354 h 398"/>
                      <a:gd name="T54" fmla="*/ 391 w 1181"/>
                      <a:gd name="T55" fmla="*/ 354 h 398"/>
                      <a:gd name="T56" fmla="*/ 367 w 1181"/>
                      <a:gd name="T57" fmla="*/ 354 h 398"/>
                      <a:gd name="T58" fmla="*/ 355 w 1181"/>
                      <a:gd name="T59" fmla="*/ 358 h 398"/>
                      <a:gd name="T60" fmla="*/ 333 w 1181"/>
                      <a:gd name="T61" fmla="*/ 378 h 398"/>
                      <a:gd name="T62" fmla="*/ 322 w 1181"/>
                      <a:gd name="T63" fmla="*/ 392 h 398"/>
                      <a:gd name="T64" fmla="*/ 313 w 1181"/>
                      <a:gd name="T65" fmla="*/ 397 h 398"/>
                      <a:gd name="T66" fmla="*/ 287 w 1181"/>
                      <a:gd name="T67" fmla="*/ 397 h 398"/>
                      <a:gd name="T68" fmla="*/ 279 w 1181"/>
                      <a:gd name="T69" fmla="*/ 387 h 398"/>
                      <a:gd name="T70" fmla="*/ 279 w 1181"/>
                      <a:gd name="T71" fmla="*/ 377 h 398"/>
                      <a:gd name="T72" fmla="*/ 277 w 1181"/>
                      <a:gd name="T73" fmla="*/ 354 h 398"/>
                      <a:gd name="T74" fmla="*/ 265 w 1181"/>
                      <a:gd name="T75" fmla="*/ 338 h 398"/>
                      <a:gd name="T76" fmla="*/ 217 w 1181"/>
                      <a:gd name="T77" fmla="*/ 323 h 398"/>
                      <a:gd name="T78" fmla="*/ 200 w 1181"/>
                      <a:gd name="T79" fmla="*/ 312 h 398"/>
                      <a:gd name="T80" fmla="*/ 184 w 1181"/>
                      <a:gd name="T81" fmla="*/ 305 h 398"/>
                      <a:gd name="T82" fmla="*/ 159 w 1181"/>
                      <a:gd name="T83" fmla="*/ 309 h 398"/>
                      <a:gd name="T84" fmla="*/ 140 w 1181"/>
                      <a:gd name="T85" fmla="*/ 318 h 398"/>
                      <a:gd name="T86" fmla="*/ 125 w 1181"/>
                      <a:gd name="T87" fmla="*/ 318 h 398"/>
                      <a:gd name="T88" fmla="*/ 113 w 1181"/>
                      <a:gd name="T89" fmla="*/ 312 h 398"/>
                      <a:gd name="T90" fmla="*/ 99 w 1181"/>
                      <a:gd name="T91" fmla="*/ 309 h 398"/>
                      <a:gd name="T92" fmla="*/ 72 w 1181"/>
                      <a:gd name="T93" fmla="*/ 293 h 398"/>
                      <a:gd name="T94" fmla="*/ 55 w 1181"/>
                      <a:gd name="T95" fmla="*/ 289 h 398"/>
                      <a:gd name="T96" fmla="*/ 59 w 1181"/>
                      <a:gd name="T97" fmla="*/ 277 h 398"/>
                      <a:gd name="T98" fmla="*/ 55 w 1181"/>
                      <a:gd name="T99" fmla="*/ 265 h 398"/>
                      <a:gd name="T100" fmla="*/ 48 w 1181"/>
                      <a:gd name="T101" fmla="*/ 258 h 398"/>
                      <a:gd name="T102" fmla="*/ 48 w 1181"/>
                      <a:gd name="T103" fmla="*/ 244 h 398"/>
                      <a:gd name="T104" fmla="*/ 55 w 1181"/>
                      <a:gd name="T105" fmla="*/ 238 h 398"/>
                      <a:gd name="T106" fmla="*/ 65 w 1181"/>
                      <a:gd name="T107" fmla="*/ 237 h 398"/>
                      <a:gd name="T108" fmla="*/ 0 w 1181"/>
                      <a:gd name="T109" fmla="*/ 237 h 398"/>
                      <a:gd name="T110" fmla="*/ 0 w 1181"/>
                      <a:gd name="T111" fmla="*/ 165 h 398"/>
                      <a:gd name="T112" fmla="*/ 0 w 1181"/>
                      <a:gd name="T113" fmla="*/ 0 h 398"/>
                      <a:gd name="T114" fmla="*/ 60 w 1181"/>
                      <a:gd name="T115" fmla="*/ 3 h 398"/>
                      <a:gd name="T116" fmla="*/ 113 w 1181"/>
                      <a:gd name="T117" fmla="*/ 3 h 398"/>
                      <a:gd name="T118" fmla="*/ 299 w 1181"/>
                      <a:gd name="T119" fmla="*/ 3 h 398"/>
                      <a:gd name="T120" fmla="*/ 861 w 1181"/>
                      <a:gd name="T121" fmla="*/ 5 h 398"/>
                      <a:gd name="T122" fmla="*/ 879 w 1181"/>
                      <a:gd name="T123" fmla="*/ 5 h 398"/>
                      <a:gd name="T124" fmla="*/ 1180 w 1181"/>
                      <a:gd name="T125" fmla="*/ 3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1"/>
                      <a:gd name="T190" fmla="*/ 0 h 398"/>
                      <a:gd name="T191" fmla="*/ 1181 w 1181"/>
                      <a:gd name="T192" fmla="*/ 398 h 3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7" name="Freeform 66"/>
                  <p:cNvSpPr>
                    <a:spLocks/>
                  </p:cNvSpPr>
                  <p:nvPr/>
                </p:nvSpPr>
                <p:spPr bwMode="auto">
                  <a:xfrm>
                    <a:off x="1084" y="2752"/>
                    <a:ext cx="1352" cy="391"/>
                  </a:xfrm>
                  <a:custGeom>
                    <a:avLst/>
                    <a:gdLst>
                      <a:gd name="T0" fmla="*/ 1324 w 1350"/>
                      <a:gd name="T1" fmla="*/ 365 h 391"/>
                      <a:gd name="T2" fmla="*/ 1315 w 1350"/>
                      <a:gd name="T3" fmla="*/ 390 h 391"/>
                      <a:gd name="T4" fmla="*/ 1290 w 1350"/>
                      <a:gd name="T5" fmla="*/ 385 h 391"/>
                      <a:gd name="T6" fmla="*/ 1274 w 1350"/>
                      <a:gd name="T7" fmla="*/ 382 h 391"/>
                      <a:gd name="T8" fmla="*/ 1249 w 1350"/>
                      <a:gd name="T9" fmla="*/ 390 h 391"/>
                      <a:gd name="T10" fmla="*/ 942 w 1350"/>
                      <a:gd name="T11" fmla="*/ 385 h 391"/>
                      <a:gd name="T12" fmla="*/ 750 w 1350"/>
                      <a:gd name="T13" fmla="*/ 382 h 391"/>
                      <a:gd name="T14" fmla="*/ 292 w 1350"/>
                      <a:gd name="T15" fmla="*/ 375 h 391"/>
                      <a:gd name="T16" fmla="*/ 93 w 1350"/>
                      <a:gd name="T17" fmla="*/ 367 h 391"/>
                      <a:gd name="T18" fmla="*/ 0 w 1350"/>
                      <a:gd name="T19" fmla="*/ 367 h 391"/>
                      <a:gd name="T20" fmla="*/ 1 w 1350"/>
                      <a:gd name="T21" fmla="*/ 140 h 391"/>
                      <a:gd name="T22" fmla="*/ 3 w 1350"/>
                      <a:gd name="T23" fmla="*/ 0 h 391"/>
                      <a:gd name="T24" fmla="*/ 142 w 1350"/>
                      <a:gd name="T25" fmla="*/ 28 h 391"/>
                      <a:gd name="T26" fmla="*/ 318 w 1350"/>
                      <a:gd name="T27" fmla="*/ 33 h 391"/>
                      <a:gd name="T28" fmla="*/ 780 w 1350"/>
                      <a:gd name="T29" fmla="*/ 41 h 391"/>
                      <a:gd name="T30" fmla="*/ 796 w 1350"/>
                      <a:gd name="T31" fmla="*/ 48 h 391"/>
                      <a:gd name="T32" fmla="*/ 812 w 1350"/>
                      <a:gd name="T33" fmla="*/ 52 h 391"/>
                      <a:gd name="T34" fmla="*/ 830 w 1350"/>
                      <a:gd name="T35" fmla="*/ 52 h 391"/>
                      <a:gd name="T36" fmla="*/ 852 w 1350"/>
                      <a:gd name="T37" fmla="*/ 53 h 391"/>
                      <a:gd name="T38" fmla="*/ 870 w 1350"/>
                      <a:gd name="T39" fmla="*/ 57 h 391"/>
                      <a:gd name="T40" fmla="*/ 892 w 1350"/>
                      <a:gd name="T41" fmla="*/ 63 h 391"/>
                      <a:gd name="T42" fmla="*/ 912 w 1350"/>
                      <a:gd name="T43" fmla="*/ 53 h 391"/>
                      <a:gd name="T44" fmla="*/ 927 w 1350"/>
                      <a:gd name="T45" fmla="*/ 63 h 391"/>
                      <a:gd name="T46" fmla="*/ 947 w 1350"/>
                      <a:gd name="T47" fmla="*/ 52 h 391"/>
                      <a:gd name="T48" fmla="*/ 962 w 1350"/>
                      <a:gd name="T49" fmla="*/ 66 h 391"/>
                      <a:gd name="T50" fmla="*/ 979 w 1350"/>
                      <a:gd name="T51" fmla="*/ 68 h 391"/>
                      <a:gd name="T52" fmla="*/ 1005 w 1350"/>
                      <a:gd name="T53" fmla="*/ 78 h 391"/>
                      <a:gd name="T54" fmla="*/ 1025 w 1350"/>
                      <a:gd name="T55" fmla="*/ 78 h 391"/>
                      <a:gd name="T56" fmla="*/ 1049 w 1350"/>
                      <a:gd name="T57" fmla="*/ 60 h 391"/>
                      <a:gd name="T58" fmla="*/ 1059 w 1350"/>
                      <a:gd name="T59" fmla="*/ 41 h 391"/>
                      <a:gd name="T60" fmla="*/ 1082 w 1350"/>
                      <a:gd name="T61" fmla="*/ 28 h 391"/>
                      <a:gd name="T62" fmla="*/ 1286 w 1350"/>
                      <a:gd name="T63" fmla="*/ 40 h 391"/>
                      <a:gd name="T64" fmla="*/ 1299 w 1350"/>
                      <a:gd name="T65" fmla="*/ 53 h 391"/>
                      <a:gd name="T66" fmla="*/ 1299 w 1350"/>
                      <a:gd name="T67" fmla="*/ 72 h 391"/>
                      <a:gd name="T68" fmla="*/ 1321 w 1350"/>
                      <a:gd name="T69" fmla="*/ 83 h 391"/>
                      <a:gd name="T70" fmla="*/ 1341 w 1350"/>
                      <a:gd name="T71" fmla="*/ 86 h 391"/>
                      <a:gd name="T72" fmla="*/ 1339 w 1350"/>
                      <a:gd name="T73" fmla="*/ 98 h 391"/>
                      <a:gd name="T74" fmla="*/ 1335 w 1350"/>
                      <a:gd name="T75" fmla="*/ 112 h 391"/>
                      <a:gd name="T76" fmla="*/ 1321 w 1350"/>
                      <a:gd name="T77" fmla="*/ 120 h 391"/>
                      <a:gd name="T78" fmla="*/ 1310 w 1350"/>
                      <a:gd name="T79" fmla="*/ 130 h 391"/>
                      <a:gd name="T80" fmla="*/ 1306 w 1350"/>
                      <a:gd name="T81" fmla="*/ 150 h 391"/>
                      <a:gd name="T82" fmla="*/ 1326 w 1350"/>
                      <a:gd name="T83" fmla="*/ 165 h 391"/>
                      <a:gd name="T84" fmla="*/ 1321 w 1350"/>
                      <a:gd name="T85" fmla="*/ 183 h 391"/>
                      <a:gd name="T86" fmla="*/ 1315 w 1350"/>
                      <a:gd name="T87" fmla="*/ 200 h 391"/>
                      <a:gd name="T88" fmla="*/ 1306 w 1350"/>
                      <a:gd name="T89" fmla="*/ 218 h 391"/>
                      <a:gd name="T90" fmla="*/ 1304 w 1350"/>
                      <a:gd name="T91" fmla="*/ 232 h 391"/>
                      <a:gd name="T92" fmla="*/ 1299 w 1350"/>
                      <a:gd name="T93" fmla="*/ 248 h 391"/>
                      <a:gd name="T94" fmla="*/ 1281 w 1350"/>
                      <a:gd name="T95" fmla="*/ 255 h 391"/>
                      <a:gd name="T96" fmla="*/ 1281 w 1350"/>
                      <a:gd name="T97" fmla="*/ 278 h 391"/>
                      <a:gd name="T98" fmla="*/ 1297 w 1350"/>
                      <a:gd name="T99" fmla="*/ 290 h 391"/>
                      <a:gd name="T100" fmla="*/ 1292 w 1350"/>
                      <a:gd name="T101" fmla="*/ 310 h 391"/>
                      <a:gd name="T102" fmla="*/ 1306 w 1350"/>
                      <a:gd name="T103" fmla="*/ 325 h 391"/>
                      <a:gd name="T104" fmla="*/ 1319 w 1350"/>
                      <a:gd name="T105" fmla="*/ 356 h 3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50"/>
                      <a:gd name="T160" fmla="*/ 0 h 391"/>
                      <a:gd name="T161" fmla="*/ 1350 w 1350"/>
                      <a:gd name="T162" fmla="*/ 391 h 3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8" name="Freeform 67"/>
                  <p:cNvSpPr>
                    <a:spLocks/>
                  </p:cNvSpPr>
                  <p:nvPr/>
                </p:nvSpPr>
                <p:spPr bwMode="auto">
                  <a:xfrm>
                    <a:off x="4003" y="1713"/>
                    <a:ext cx="780" cy="633"/>
                  </a:xfrm>
                  <a:custGeom>
                    <a:avLst/>
                    <a:gdLst>
                      <a:gd name="T0" fmla="*/ 1 w 780"/>
                      <a:gd name="T1" fmla="*/ 94 h 633"/>
                      <a:gd name="T2" fmla="*/ 8 w 780"/>
                      <a:gd name="T3" fmla="*/ 19 h 633"/>
                      <a:gd name="T4" fmla="*/ 79 w 780"/>
                      <a:gd name="T5" fmla="*/ 0 h 633"/>
                      <a:gd name="T6" fmla="*/ 92 w 780"/>
                      <a:gd name="T7" fmla="*/ 10 h 633"/>
                      <a:gd name="T8" fmla="*/ 97 w 780"/>
                      <a:gd name="T9" fmla="*/ 28 h 633"/>
                      <a:gd name="T10" fmla="*/ 115 w 780"/>
                      <a:gd name="T11" fmla="*/ 39 h 633"/>
                      <a:gd name="T12" fmla="*/ 134 w 780"/>
                      <a:gd name="T13" fmla="*/ 41 h 633"/>
                      <a:gd name="T14" fmla="*/ 154 w 780"/>
                      <a:gd name="T15" fmla="*/ 48 h 633"/>
                      <a:gd name="T16" fmla="*/ 172 w 780"/>
                      <a:gd name="T17" fmla="*/ 47 h 633"/>
                      <a:gd name="T18" fmla="*/ 175 w 780"/>
                      <a:gd name="T19" fmla="*/ 19 h 633"/>
                      <a:gd name="T20" fmla="*/ 190 w 780"/>
                      <a:gd name="T21" fmla="*/ 12 h 633"/>
                      <a:gd name="T22" fmla="*/ 216 w 780"/>
                      <a:gd name="T23" fmla="*/ 26 h 633"/>
                      <a:gd name="T24" fmla="*/ 236 w 780"/>
                      <a:gd name="T25" fmla="*/ 23 h 633"/>
                      <a:gd name="T26" fmla="*/ 256 w 780"/>
                      <a:gd name="T27" fmla="*/ 21 h 633"/>
                      <a:gd name="T28" fmla="*/ 287 w 780"/>
                      <a:gd name="T29" fmla="*/ 28 h 633"/>
                      <a:gd name="T30" fmla="*/ 289 w 780"/>
                      <a:gd name="T31" fmla="*/ 48 h 633"/>
                      <a:gd name="T32" fmla="*/ 287 w 780"/>
                      <a:gd name="T33" fmla="*/ 67 h 633"/>
                      <a:gd name="T34" fmla="*/ 311 w 780"/>
                      <a:gd name="T35" fmla="*/ 70 h 633"/>
                      <a:gd name="T36" fmla="*/ 339 w 780"/>
                      <a:gd name="T37" fmla="*/ 70 h 633"/>
                      <a:gd name="T38" fmla="*/ 346 w 780"/>
                      <a:gd name="T39" fmla="*/ 94 h 633"/>
                      <a:gd name="T40" fmla="*/ 392 w 780"/>
                      <a:gd name="T41" fmla="*/ 107 h 633"/>
                      <a:gd name="T42" fmla="*/ 406 w 780"/>
                      <a:gd name="T43" fmla="*/ 97 h 633"/>
                      <a:gd name="T44" fmla="*/ 411 w 780"/>
                      <a:gd name="T45" fmla="*/ 74 h 633"/>
                      <a:gd name="T46" fmla="*/ 414 w 780"/>
                      <a:gd name="T47" fmla="*/ 48 h 633"/>
                      <a:gd name="T48" fmla="*/ 428 w 780"/>
                      <a:gd name="T49" fmla="*/ 41 h 633"/>
                      <a:gd name="T50" fmla="*/ 456 w 780"/>
                      <a:gd name="T51" fmla="*/ 21 h 633"/>
                      <a:gd name="T52" fmla="*/ 468 w 780"/>
                      <a:gd name="T53" fmla="*/ 10 h 633"/>
                      <a:gd name="T54" fmla="*/ 485 w 780"/>
                      <a:gd name="T55" fmla="*/ 6 h 633"/>
                      <a:gd name="T56" fmla="*/ 503 w 780"/>
                      <a:gd name="T57" fmla="*/ 6 h 633"/>
                      <a:gd name="T58" fmla="*/ 516 w 780"/>
                      <a:gd name="T59" fmla="*/ 26 h 633"/>
                      <a:gd name="T60" fmla="*/ 530 w 780"/>
                      <a:gd name="T61" fmla="*/ 41 h 633"/>
                      <a:gd name="T62" fmla="*/ 545 w 780"/>
                      <a:gd name="T63" fmla="*/ 55 h 633"/>
                      <a:gd name="T64" fmla="*/ 558 w 780"/>
                      <a:gd name="T65" fmla="*/ 79 h 633"/>
                      <a:gd name="T66" fmla="*/ 561 w 780"/>
                      <a:gd name="T67" fmla="*/ 99 h 633"/>
                      <a:gd name="T68" fmla="*/ 582 w 780"/>
                      <a:gd name="T69" fmla="*/ 114 h 633"/>
                      <a:gd name="T70" fmla="*/ 592 w 780"/>
                      <a:gd name="T71" fmla="*/ 128 h 633"/>
                      <a:gd name="T72" fmla="*/ 608 w 780"/>
                      <a:gd name="T73" fmla="*/ 134 h 633"/>
                      <a:gd name="T74" fmla="*/ 634 w 780"/>
                      <a:gd name="T75" fmla="*/ 123 h 633"/>
                      <a:gd name="T76" fmla="*/ 642 w 780"/>
                      <a:gd name="T77" fmla="*/ 105 h 633"/>
                      <a:gd name="T78" fmla="*/ 652 w 780"/>
                      <a:gd name="T79" fmla="*/ 97 h 633"/>
                      <a:gd name="T80" fmla="*/ 680 w 780"/>
                      <a:gd name="T81" fmla="*/ 103 h 633"/>
                      <a:gd name="T82" fmla="*/ 705 w 780"/>
                      <a:gd name="T83" fmla="*/ 94 h 633"/>
                      <a:gd name="T84" fmla="*/ 718 w 780"/>
                      <a:gd name="T85" fmla="*/ 85 h 633"/>
                      <a:gd name="T86" fmla="*/ 738 w 780"/>
                      <a:gd name="T87" fmla="*/ 90 h 633"/>
                      <a:gd name="T88" fmla="*/ 752 w 780"/>
                      <a:gd name="T89" fmla="*/ 97 h 633"/>
                      <a:gd name="T90" fmla="*/ 765 w 780"/>
                      <a:gd name="T91" fmla="*/ 294 h 633"/>
                      <a:gd name="T92" fmla="*/ 771 w 780"/>
                      <a:gd name="T93" fmla="*/ 480 h 633"/>
                      <a:gd name="T94" fmla="*/ 687 w 780"/>
                      <a:gd name="T95" fmla="*/ 613 h 633"/>
                      <a:gd name="T96" fmla="*/ 8 w 780"/>
                      <a:gd name="T97" fmla="*/ 406 h 6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0"/>
                      <a:gd name="T148" fmla="*/ 0 h 633"/>
                      <a:gd name="T149" fmla="*/ 780 w 780"/>
                      <a:gd name="T150" fmla="*/ 633 h 63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69" name="Freeform 68"/>
                  <p:cNvSpPr>
                    <a:spLocks/>
                  </p:cNvSpPr>
                  <p:nvPr/>
                </p:nvSpPr>
                <p:spPr bwMode="auto">
                  <a:xfrm>
                    <a:off x="2753" y="775"/>
                    <a:ext cx="1328" cy="959"/>
                  </a:xfrm>
                  <a:custGeom>
                    <a:avLst/>
                    <a:gdLst>
                      <a:gd name="T0" fmla="*/ 217 w 1328"/>
                      <a:gd name="T1" fmla="*/ 641 h 959"/>
                      <a:gd name="T2" fmla="*/ 257 w 1328"/>
                      <a:gd name="T3" fmla="*/ 657 h 959"/>
                      <a:gd name="T4" fmla="*/ 290 w 1328"/>
                      <a:gd name="T5" fmla="*/ 686 h 959"/>
                      <a:gd name="T6" fmla="*/ 323 w 1328"/>
                      <a:gd name="T7" fmla="*/ 701 h 959"/>
                      <a:gd name="T8" fmla="*/ 348 w 1328"/>
                      <a:gd name="T9" fmla="*/ 726 h 959"/>
                      <a:gd name="T10" fmla="*/ 339 w 1328"/>
                      <a:gd name="T11" fmla="*/ 764 h 959"/>
                      <a:gd name="T12" fmla="*/ 366 w 1328"/>
                      <a:gd name="T13" fmla="*/ 803 h 959"/>
                      <a:gd name="T14" fmla="*/ 408 w 1328"/>
                      <a:gd name="T15" fmla="*/ 821 h 959"/>
                      <a:gd name="T16" fmla="*/ 439 w 1328"/>
                      <a:gd name="T17" fmla="*/ 846 h 959"/>
                      <a:gd name="T18" fmla="*/ 475 w 1328"/>
                      <a:gd name="T19" fmla="*/ 853 h 959"/>
                      <a:gd name="T20" fmla="*/ 480 w 1328"/>
                      <a:gd name="T21" fmla="*/ 883 h 959"/>
                      <a:gd name="T22" fmla="*/ 520 w 1328"/>
                      <a:gd name="T23" fmla="*/ 903 h 959"/>
                      <a:gd name="T24" fmla="*/ 533 w 1328"/>
                      <a:gd name="T25" fmla="*/ 944 h 959"/>
                      <a:gd name="T26" fmla="*/ 653 w 1328"/>
                      <a:gd name="T27" fmla="*/ 933 h 959"/>
                      <a:gd name="T28" fmla="*/ 652 w 1328"/>
                      <a:gd name="T29" fmla="*/ 883 h 959"/>
                      <a:gd name="T30" fmla="*/ 670 w 1328"/>
                      <a:gd name="T31" fmla="*/ 848 h 959"/>
                      <a:gd name="T32" fmla="*/ 722 w 1328"/>
                      <a:gd name="T33" fmla="*/ 828 h 959"/>
                      <a:gd name="T34" fmla="*/ 753 w 1328"/>
                      <a:gd name="T35" fmla="*/ 833 h 959"/>
                      <a:gd name="T36" fmla="*/ 792 w 1328"/>
                      <a:gd name="T37" fmla="*/ 843 h 959"/>
                      <a:gd name="T38" fmla="*/ 793 w 1328"/>
                      <a:gd name="T39" fmla="*/ 903 h 959"/>
                      <a:gd name="T40" fmla="*/ 833 w 1328"/>
                      <a:gd name="T41" fmla="*/ 903 h 959"/>
                      <a:gd name="T42" fmla="*/ 862 w 1328"/>
                      <a:gd name="T43" fmla="*/ 877 h 959"/>
                      <a:gd name="T44" fmla="*/ 897 w 1328"/>
                      <a:gd name="T45" fmla="*/ 839 h 959"/>
                      <a:gd name="T46" fmla="*/ 935 w 1328"/>
                      <a:gd name="T47" fmla="*/ 839 h 959"/>
                      <a:gd name="T48" fmla="*/ 964 w 1328"/>
                      <a:gd name="T49" fmla="*/ 863 h 959"/>
                      <a:gd name="T50" fmla="*/ 1012 w 1328"/>
                      <a:gd name="T51" fmla="*/ 857 h 959"/>
                      <a:gd name="T52" fmla="*/ 1030 w 1328"/>
                      <a:gd name="T53" fmla="*/ 806 h 959"/>
                      <a:gd name="T54" fmla="*/ 1072 w 1328"/>
                      <a:gd name="T55" fmla="*/ 811 h 959"/>
                      <a:gd name="T56" fmla="*/ 1112 w 1328"/>
                      <a:gd name="T57" fmla="*/ 788 h 959"/>
                      <a:gd name="T58" fmla="*/ 1153 w 1328"/>
                      <a:gd name="T59" fmla="*/ 776 h 959"/>
                      <a:gd name="T60" fmla="*/ 1200 w 1328"/>
                      <a:gd name="T61" fmla="*/ 793 h 959"/>
                      <a:gd name="T62" fmla="*/ 1232 w 1328"/>
                      <a:gd name="T63" fmla="*/ 868 h 959"/>
                      <a:gd name="T64" fmla="*/ 1257 w 1328"/>
                      <a:gd name="T65" fmla="*/ 908 h 959"/>
                      <a:gd name="T66" fmla="*/ 1244 w 1328"/>
                      <a:gd name="T67" fmla="*/ 950 h 959"/>
                      <a:gd name="T68" fmla="*/ 1327 w 1328"/>
                      <a:gd name="T69" fmla="*/ 936 h 959"/>
                      <a:gd name="T70" fmla="*/ 1320 w 1328"/>
                      <a:gd name="T71" fmla="*/ 312 h 959"/>
                      <a:gd name="T72" fmla="*/ 21 w 1328"/>
                      <a:gd name="T73" fmla="*/ 17 h 959"/>
                      <a:gd name="T74" fmla="*/ 5 w 1328"/>
                      <a:gd name="T75" fmla="*/ 50 h 959"/>
                      <a:gd name="T76" fmla="*/ 37 w 1328"/>
                      <a:gd name="T77" fmla="*/ 72 h 959"/>
                      <a:gd name="T78" fmla="*/ 73 w 1328"/>
                      <a:gd name="T79" fmla="*/ 57 h 959"/>
                      <a:gd name="T80" fmla="*/ 73 w 1328"/>
                      <a:gd name="T81" fmla="*/ 95 h 959"/>
                      <a:gd name="T82" fmla="*/ 77 w 1328"/>
                      <a:gd name="T83" fmla="*/ 130 h 959"/>
                      <a:gd name="T84" fmla="*/ 93 w 1328"/>
                      <a:gd name="T85" fmla="*/ 155 h 959"/>
                      <a:gd name="T86" fmla="*/ 97 w 1328"/>
                      <a:gd name="T87" fmla="*/ 200 h 959"/>
                      <a:gd name="T88" fmla="*/ 123 w 1328"/>
                      <a:gd name="T89" fmla="*/ 240 h 959"/>
                      <a:gd name="T90" fmla="*/ 137 w 1328"/>
                      <a:gd name="T91" fmla="*/ 265 h 959"/>
                      <a:gd name="T92" fmla="*/ 115 w 1328"/>
                      <a:gd name="T93" fmla="*/ 292 h 959"/>
                      <a:gd name="T94" fmla="*/ 92 w 1328"/>
                      <a:gd name="T95" fmla="*/ 320 h 959"/>
                      <a:gd name="T96" fmla="*/ 66 w 1328"/>
                      <a:gd name="T97" fmla="*/ 347 h 959"/>
                      <a:gd name="T98" fmla="*/ 70 w 1328"/>
                      <a:gd name="T99" fmla="*/ 379 h 959"/>
                      <a:gd name="T100" fmla="*/ 97 w 1328"/>
                      <a:gd name="T101" fmla="*/ 394 h 959"/>
                      <a:gd name="T102" fmla="*/ 126 w 1328"/>
                      <a:gd name="T103" fmla="*/ 399 h 959"/>
                      <a:gd name="T104" fmla="*/ 117 w 1328"/>
                      <a:gd name="T105" fmla="*/ 437 h 959"/>
                      <a:gd name="T106" fmla="*/ 150 w 1328"/>
                      <a:gd name="T107" fmla="*/ 442 h 959"/>
                      <a:gd name="T108" fmla="*/ 152 w 1328"/>
                      <a:gd name="T109" fmla="*/ 475 h 959"/>
                      <a:gd name="T110" fmla="*/ 146 w 1328"/>
                      <a:gd name="T111" fmla="*/ 510 h 959"/>
                      <a:gd name="T112" fmla="*/ 152 w 1328"/>
                      <a:gd name="T113" fmla="*/ 544 h 959"/>
                      <a:gd name="T114" fmla="*/ 186 w 1328"/>
                      <a:gd name="T115" fmla="*/ 569 h 959"/>
                      <a:gd name="T116" fmla="*/ 205 w 1328"/>
                      <a:gd name="T117" fmla="*/ 602 h 9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8"/>
                      <a:gd name="T178" fmla="*/ 0 h 959"/>
                      <a:gd name="T179" fmla="*/ 1328 w 1328"/>
                      <a:gd name="T180" fmla="*/ 959 h 9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0" name="Freeform 69"/>
                  <p:cNvSpPr>
                    <a:spLocks/>
                  </p:cNvSpPr>
                  <p:nvPr/>
                </p:nvSpPr>
                <p:spPr bwMode="auto">
                  <a:xfrm>
                    <a:off x="4852" y="736"/>
                    <a:ext cx="405" cy="872"/>
                  </a:xfrm>
                  <a:custGeom>
                    <a:avLst/>
                    <a:gdLst>
                      <a:gd name="T0" fmla="*/ 409 w 410"/>
                      <a:gd name="T1" fmla="*/ 859 h 872"/>
                      <a:gd name="T2" fmla="*/ 307 w 410"/>
                      <a:gd name="T3" fmla="*/ 866 h 872"/>
                      <a:gd name="T4" fmla="*/ 230 w 410"/>
                      <a:gd name="T5" fmla="*/ 866 h 872"/>
                      <a:gd name="T6" fmla="*/ 150 w 410"/>
                      <a:gd name="T7" fmla="*/ 871 h 872"/>
                      <a:gd name="T8" fmla="*/ 147 w 410"/>
                      <a:gd name="T9" fmla="*/ 790 h 872"/>
                      <a:gd name="T10" fmla="*/ 103 w 410"/>
                      <a:gd name="T11" fmla="*/ 794 h 872"/>
                      <a:gd name="T12" fmla="*/ 93 w 410"/>
                      <a:gd name="T13" fmla="*/ 578 h 872"/>
                      <a:gd name="T14" fmla="*/ 90 w 410"/>
                      <a:gd name="T15" fmla="*/ 518 h 872"/>
                      <a:gd name="T16" fmla="*/ 85 w 410"/>
                      <a:gd name="T17" fmla="*/ 383 h 872"/>
                      <a:gd name="T18" fmla="*/ 83 w 410"/>
                      <a:gd name="T19" fmla="*/ 321 h 872"/>
                      <a:gd name="T20" fmla="*/ 0 w 410"/>
                      <a:gd name="T21" fmla="*/ 326 h 872"/>
                      <a:gd name="T22" fmla="*/ 0 w 410"/>
                      <a:gd name="T23" fmla="*/ 247 h 872"/>
                      <a:gd name="T24" fmla="*/ 37 w 410"/>
                      <a:gd name="T25" fmla="*/ 247 h 872"/>
                      <a:gd name="T26" fmla="*/ 37 w 410"/>
                      <a:gd name="T27" fmla="*/ 234 h 872"/>
                      <a:gd name="T28" fmla="*/ 35 w 410"/>
                      <a:gd name="T29" fmla="*/ 163 h 872"/>
                      <a:gd name="T30" fmla="*/ 77 w 410"/>
                      <a:gd name="T31" fmla="*/ 161 h 872"/>
                      <a:gd name="T32" fmla="*/ 73 w 410"/>
                      <a:gd name="T33" fmla="*/ 80 h 872"/>
                      <a:gd name="T34" fmla="*/ 119 w 410"/>
                      <a:gd name="T35" fmla="*/ 80 h 872"/>
                      <a:gd name="T36" fmla="*/ 113 w 410"/>
                      <a:gd name="T37" fmla="*/ 8 h 872"/>
                      <a:gd name="T38" fmla="*/ 370 w 410"/>
                      <a:gd name="T39" fmla="*/ 0 h 872"/>
                      <a:gd name="T40" fmla="*/ 375 w 410"/>
                      <a:gd name="T41" fmla="*/ 139 h 872"/>
                      <a:gd name="T42" fmla="*/ 387 w 410"/>
                      <a:gd name="T43" fmla="*/ 443 h 872"/>
                      <a:gd name="T44" fmla="*/ 401 w 410"/>
                      <a:gd name="T45" fmla="*/ 727 h 872"/>
                      <a:gd name="T46" fmla="*/ 409 w 410"/>
                      <a:gd name="T47" fmla="*/ 859 h 8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0"/>
                      <a:gd name="T73" fmla="*/ 0 h 872"/>
                      <a:gd name="T74" fmla="*/ 410 w 410"/>
                      <a:gd name="T75" fmla="*/ 872 h 8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1" name="Freeform 70"/>
                  <p:cNvSpPr>
                    <a:spLocks/>
                  </p:cNvSpPr>
                  <p:nvPr/>
                </p:nvSpPr>
                <p:spPr bwMode="auto">
                  <a:xfrm>
                    <a:off x="1815" y="3134"/>
                    <a:ext cx="505" cy="758"/>
                  </a:xfrm>
                  <a:custGeom>
                    <a:avLst/>
                    <a:gdLst>
                      <a:gd name="T0" fmla="*/ 504 w 505"/>
                      <a:gd name="T1" fmla="*/ 6 h 758"/>
                      <a:gd name="T2" fmla="*/ 499 w 505"/>
                      <a:gd name="T3" fmla="*/ 315 h 758"/>
                      <a:gd name="T4" fmla="*/ 437 w 505"/>
                      <a:gd name="T5" fmla="*/ 314 h 758"/>
                      <a:gd name="T6" fmla="*/ 437 w 505"/>
                      <a:gd name="T7" fmla="*/ 482 h 758"/>
                      <a:gd name="T8" fmla="*/ 437 w 505"/>
                      <a:gd name="T9" fmla="*/ 552 h 758"/>
                      <a:gd name="T10" fmla="*/ 504 w 505"/>
                      <a:gd name="T11" fmla="*/ 552 h 758"/>
                      <a:gd name="T12" fmla="*/ 494 w 505"/>
                      <a:gd name="T13" fmla="*/ 554 h 758"/>
                      <a:gd name="T14" fmla="*/ 487 w 505"/>
                      <a:gd name="T15" fmla="*/ 560 h 758"/>
                      <a:gd name="T16" fmla="*/ 487 w 505"/>
                      <a:gd name="T17" fmla="*/ 572 h 758"/>
                      <a:gd name="T18" fmla="*/ 494 w 505"/>
                      <a:gd name="T19" fmla="*/ 582 h 758"/>
                      <a:gd name="T20" fmla="*/ 496 w 505"/>
                      <a:gd name="T21" fmla="*/ 592 h 758"/>
                      <a:gd name="T22" fmla="*/ 494 w 505"/>
                      <a:gd name="T23" fmla="*/ 605 h 758"/>
                      <a:gd name="T24" fmla="*/ 422 w 505"/>
                      <a:gd name="T25" fmla="*/ 622 h 758"/>
                      <a:gd name="T26" fmla="*/ 396 w 505"/>
                      <a:gd name="T27" fmla="*/ 620 h 758"/>
                      <a:gd name="T28" fmla="*/ 369 w 505"/>
                      <a:gd name="T29" fmla="*/ 630 h 758"/>
                      <a:gd name="T30" fmla="*/ 349 w 505"/>
                      <a:gd name="T31" fmla="*/ 630 h 758"/>
                      <a:gd name="T32" fmla="*/ 300 w 505"/>
                      <a:gd name="T33" fmla="*/ 620 h 758"/>
                      <a:gd name="T34" fmla="*/ 289 w 505"/>
                      <a:gd name="T35" fmla="*/ 622 h 758"/>
                      <a:gd name="T36" fmla="*/ 262 w 505"/>
                      <a:gd name="T37" fmla="*/ 630 h 758"/>
                      <a:gd name="T38" fmla="*/ 237 w 505"/>
                      <a:gd name="T39" fmla="*/ 650 h 758"/>
                      <a:gd name="T40" fmla="*/ 238 w 505"/>
                      <a:gd name="T41" fmla="*/ 658 h 758"/>
                      <a:gd name="T42" fmla="*/ 232 w 505"/>
                      <a:gd name="T43" fmla="*/ 667 h 758"/>
                      <a:gd name="T44" fmla="*/ 224 w 505"/>
                      <a:gd name="T45" fmla="*/ 669 h 758"/>
                      <a:gd name="T46" fmla="*/ 215 w 505"/>
                      <a:gd name="T47" fmla="*/ 674 h 758"/>
                      <a:gd name="T48" fmla="*/ 204 w 505"/>
                      <a:gd name="T49" fmla="*/ 670 h 758"/>
                      <a:gd name="T50" fmla="*/ 197 w 505"/>
                      <a:gd name="T51" fmla="*/ 683 h 758"/>
                      <a:gd name="T52" fmla="*/ 182 w 505"/>
                      <a:gd name="T53" fmla="*/ 692 h 758"/>
                      <a:gd name="T54" fmla="*/ 168 w 505"/>
                      <a:gd name="T55" fmla="*/ 698 h 758"/>
                      <a:gd name="T56" fmla="*/ 137 w 505"/>
                      <a:gd name="T57" fmla="*/ 702 h 758"/>
                      <a:gd name="T58" fmla="*/ 98 w 505"/>
                      <a:gd name="T59" fmla="*/ 727 h 758"/>
                      <a:gd name="T60" fmla="*/ 73 w 505"/>
                      <a:gd name="T61" fmla="*/ 727 h 758"/>
                      <a:gd name="T62" fmla="*/ 45 w 505"/>
                      <a:gd name="T63" fmla="*/ 732 h 758"/>
                      <a:gd name="T64" fmla="*/ 33 w 505"/>
                      <a:gd name="T65" fmla="*/ 740 h 758"/>
                      <a:gd name="T66" fmla="*/ 0 w 505"/>
                      <a:gd name="T67" fmla="*/ 757 h 758"/>
                      <a:gd name="T68" fmla="*/ 0 w 505"/>
                      <a:gd name="T69" fmla="*/ 654 h 758"/>
                      <a:gd name="T70" fmla="*/ 5 w 505"/>
                      <a:gd name="T71" fmla="*/ 514 h 758"/>
                      <a:gd name="T72" fmla="*/ 10 w 505"/>
                      <a:gd name="T73" fmla="*/ 300 h 758"/>
                      <a:gd name="T74" fmla="*/ 12 w 505"/>
                      <a:gd name="T75" fmla="*/ 220 h 758"/>
                      <a:gd name="T76" fmla="*/ 18 w 505"/>
                      <a:gd name="T77" fmla="*/ 0 h 758"/>
                      <a:gd name="T78" fmla="*/ 25 w 505"/>
                      <a:gd name="T79" fmla="*/ 0 h 758"/>
                      <a:gd name="T80" fmla="*/ 210 w 505"/>
                      <a:gd name="T81" fmla="*/ 3 h 758"/>
                      <a:gd name="T82" fmla="*/ 504 w 505"/>
                      <a:gd name="T83" fmla="*/ 6 h 7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5"/>
                      <a:gd name="T127" fmla="*/ 0 h 758"/>
                      <a:gd name="T128" fmla="*/ 505 w 505"/>
                      <a:gd name="T129" fmla="*/ 758 h 7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2" name="Freeform 71"/>
                  <p:cNvSpPr>
                    <a:spLocks/>
                  </p:cNvSpPr>
                  <p:nvPr/>
                </p:nvSpPr>
                <p:spPr bwMode="auto">
                  <a:xfrm>
                    <a:off x="1762" y="1419"/>
                    <a:ext cx="978" cy="473"/>
                  </a:xfrm>
                  <a:custGeom>
                    <a:avLst/>
                    <a:gdLst>
                      <a:gd name="T0" fmla="*/ 3 w 978"/>
                      <a:gd name="T1" fmla="*/ 449 h 475"/>
                      <a:gd name="T2" fmla="*/ 6 w 978"/>
                      <a:gd name="T3" fmla="*/ 435 h 475"/>
                      <a:gd name="T4" fmla="*/ 30 w 978"/>
                      <a:gd name="T5" fmla="*/ 409 h 475"/>
                      <a:gd name="T6" fmla="*/ 41 w 978"/>
                      <a:gd name="T7" fmla="*/ 395 h 475"/>
                      <a:gd name="T8" fmla="*/ 45 w 978"/>
                      <a:gd name="T9" fmla="*/ 375 h 475"/>
                      <a:gd name="T10" fmla="*/ 46 w 978"/>
                      <a:gd name="T11" fmla="*/ 355 h 475"/>
                      <a:gd name="T12" fmla="*/ 55 w 978"/>
                      <a:gd name="T13" fmla="*/ 337 h 475"/>
                      <a:gd name="T14" fmla="*/ 60 w 978"/>
                      <a:gd name="T15" fmla="*/ 315 h 475"/>
                      <a:gd name="T16" fmla="*/ 78 w 978"/>
                      <a:gd name="T17" fmla="*/ 306 h 475"/>
                      <a:gd name="T18" fmla="*/ 108 w 978"/>
                      <a:gd name="T19" fmla="*/ 295 h 475"/>
                      <a:gd name="T20" fmla="*/ 112 w 978"/>
                      <a:gd name="T21" fmla="*/ 266 h 475"/>
                      <a:gd name="T22" fmla="*/ 108 w 978"/>
                      <a:gd name="T23" fmla="*/ 237 h 475"/>
                      <a:gd name="T24" fmla="*/ 77 w 978"/>
                      <a:gd name="T25" fmla="*/ 220 h 475"/>
                      <a:gd name="T26" fmla="*/ 55 w 978"/>
                      <a:gd name="T27" fmla="*/ 197 h 475"/>
                      <a:gd name="T28" fmla="*/ 41 w 978"/>
                      <a:gd name="T29" fmla="*/ 179 h 475"/>
                      <a:gd name="T30" fmla="*/ 28 w 978"/>
                      <a:gd name="T31" fmla="*/ 157 h 475"/>
                      <a:gd name="T32" fmla="*/ 28 w 978"/>
                      <a:gd name="T33" fmla="*/ 140 h 475"/>
                      <a:gd name="T34" fmla="*/ 23 w 978"/>
                      <a:gd name="T35" fmla="*/ 117 h 475"/>
                      <a:gd name="T36" fmla="*/ 25 w 978"/>
                      <a:gd name="T37" fmla="*/ 97 h 475"/>
                      <a:gd name="T38" fmla="*/ 13 w 978"/>
                      <a:gd name="T39" fmla="*/ 70 h 475"/>
                      <a:gd name="T40" fmla="*/ 12 w 978"/>
                      <a:gd name="T41" fmla="*/ 53 h 475"/>
                      <a:gd name="T42" fmla="*/ 12 w 978"/>
                      <a:gd name="T43" fmla="*/ 25 h 475"/>
                      <a:gd name="T44" fmla="*/ 15 w 978"/>
                      <a:gd name="T45" fmla="*/ 15 h 475"/>
                      <a:gd name="T46" fmla="*/ 165 w 978"/>
                      <a:gd name="T47" fmla="*/ 1 h 475"/>
                      <a:gd name="T48" fmla="*/ 273 w 978"/>
                      <a:gd name="T49" fmla="*/ 1 h 475"/>
                      <a:gd name="T50" fmla="*/ 513 w 978"/>
                      <a:gd name="T51" fmla="*/ 5 h 475"/>
                      <a:gd name="T52" fmla="*/ 912 w 978"/>
                      <a:gd name="T53" fmla="*/ 15 h 475"/>
                      <a:gd name="T54" fmla="*/ 912 w 978"/>
                      <a:gd name="T55" fmla="*/ 32 h 475"/>
                      <a:gd name="T56" fmla="*/ 927 w 978"/>
                      <a:gd name="T57" fmla="*/ 57 h 475"/>
                      <a:gd name="T58" fmla="*/ 940 w 978"/>
                      <a:gd name="T59" fmla="*/ 70 h 475"/>
                      <a:gd name="T60" fmla="*/ 945 w 978"/>
                      <a:gd name="T61" fmla="*/ 85 h 475"/>
                      <a:gd name="T62" fmla="*/ 960 w 978"/>
                      <a:gd name="T63" fmla="*/ 97 h 475"/>
                      <a:gd name="T64" fmla="*/ 972 w 978"/>
                      <a:gd name="T65" fmla="*/ 117 h 475"/>
                      <a:gd name="T66" fmla="*/ 970 w 978"/>
                      <a:gd name="T67" fmla="*/ 132 h 475"/>
                      <a:gd name="T68" fmla="*/ 945 w 978"/>
                      <a:gd name="T69" fmla="*/ 137 h 475"/>
                      <a:gd name="T70" fmla="*/ 938 w 978"/>
                      <a:gd name="T71" fmla="*/ 155 h 475"/>
                      <a:gd name="T72" fmla="*/ 947 w 978"/>
                      <a:gd name="T73" fmla="*/ 172 h 475"/>
                      <a:gd name="T74" fmla="*/ 932 w 978"/>
                      <a:gd name="T75" fmla="*/ 184 h 475"/>
                      <a:gd name="T76" fmla="*/ 918 w 978"/>
                      <a:gd name="T77" fmla="*/ 197 h 475"/>
                      <a:gd name="T78" fmla="*/ 900 w 978"/>
                      <a:gd name="T79" fmla="*/ 204 h 475"/>
                      <a:gd name="T80" fmla="*/ 883 w 978"/>
                      <a:gd name="T81" fmla="*/ 212 h 475"/>
                      <a:gd name="T82" fmla="*/ 860 w 978"/>
                      <a:gd name="T83" fmla="*/ 217 h 475"/>
                      <a:gd name="T84" fmla="*/ 842 w 978"/>
                      <a:gd name="T85" fmla="*/ 224 h 475"/>
                      <a:gd name="T86" fmla="*/ 822 w 978"/>
                      <a:gd name="T87" fmla="*/ 235 h 475"/>
                      <a:gd name="T88" fmla="*/ 820 w 978"/>
                      <a:gd name="T89" fmla="*/ 252 h 475"/>
                      <a:gd name="T90" fmla="*/ 838 w 978"/>
                      <a:gd name="T91" fmla="*/ 266 h 475"/>
                      <a:gd name="T92" fmla="*/ 829 w 978"/>
                      <a:gd name="T93" fmla="*/ 284 h 475"/>
                      <a:gd name="T94" fmla="*/ 817 w 978"/>
                      <a:gd name="T95" fmla="*/ 302 h 475"/>
                      <a:gd name="T96" fmla="*/ 807 w 978"/>
                      <a:gd name="T97" fmla="*/ 322 h 475"/>
                      <a:gd name="T98" fmla="*/ 802 w 978"/>
                      <a:gd name="T99" fmla="*/ 340 h 475"/>
                      <a:gd name="T100" fmla="*/ 802 w 978"/>
                      <a:gd name="T101" fmla="*/ 357 h 475"/>
                      <a:gd name="T102" fmla="*/ 800 w 978"/>
                      <a:gd name="T103" fmla="*/ 375 h 475"/>
                      <a:gd name="T104" fmla="*/ 812 w 978"/>
                      <a:gd name="T105" fmla="*/ 389 h 475"/>
                      <a:gd name="T106" fmla="*/ 815 w 978"/>
                      <a:gd name="T107" fmla="*/ 407 h 475"/>
                      <a:gd name="T108" fmla="*/ 830 w 978"/>
                      <a:gd name="T109" fmla="*/ 419 h 475"/>
                      <a:gd name="T110" fmla="*/ 843 w 978"/>
                      <a:gd name="T111" fmla="*/ 426 h 475"/>
                      <a:gd name="T112" fmla="*/ 862 w 978"/>
                      <a:gd name="T113" fmla="*/ 424 h 475"/>
                      <a:gd name="T114" fmla="*/ 862 w 978"/>
                      <a:gd name="T115" fmla="*/ 439 h 475"/>
                      <a:gd name="T116" fmla="*/ 850 w 978"/>
                      <a:gd name="T117" fmla="*/ 455 h 475"/>
                      <a:gd name="T118" fmla="*/ 837 w 978"/>
                      <a:gd name="T119" fmla="*/ 474 h 475"/>
                      <a:gd name="T120" fmla="*/ 282 w 978"/>
                      <a:gd name="T121" fmla="*/ 471 h 475"/>
                      <a:gd name="T122" fmla="*/ 133 w 978"/>
                      <a:gd name="T123" fmla="*/ 467 h 475"/>
                      <a:gd name="T124" fmla="*/ 1 w 978"/>
                      <a:gd name="T125" fmla="*/ 459 h 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8"/>
                      <a:gd name="T190" fmla="*/ 0 h 475"/>
                      <a:gd name="T191" fmla="*/ 978 w 978"/>
                      <a:gd name="T192" fmla="*/ 475 h 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3" name="Freeform 72"/>
                  <p:cNvSpPr>
                    <a:spLocks/>
                  </p:cNvSpPr>
                  <p:nvPr/>
                </p:nvSpPr>
                <p:spPr bwMode="auto">
                  <a:xfrm>
                    <a:off x="4763" y="1594"/>
                    <a:ext cx="545" cy="729"/>
                  </a:xfrm>
                  <a:custGeom>
                    <a:avLst/>
                    <a:gdLst>
                      <a:gd name="T0" fmla="*/ 396 w 540"/>
                      <a:gd name="T1" fmla="*/ 5 h 729"/>
                      <a:gd name="T2" fmla="*/ 500 w 540"/>
                      <a:gd name="T3" fmla="*/ 0 h 729"/>
                      <a:gd name="T4" fmla="*/ 500 w 540"/>
                      <a:gd name="T5" fmla="*/ 59 h 729"/>
                      <a:gd name="T6" fmla="*/ 505 w 540"/>
                      <a:gd name="T7" fmla="*/ 147 h 729"/>
                      <a:gd name="T8" fmla="*/ 512 w 540"/>
                      <a:gd name="T9" fmla="*/ 277 h 729"/>
                      <a:gd name="T10" fmla="*/ 517 w 540"/>
                      <a:gd name="T11" fmla="*/ 377 h 729"/>
                      <a:gd name="T12" fmla="*/ 520 w 540"/>
                      <a:gd name="T13" fmla="*/ 417 h 729"/>
                      <a:gd name="T14" fmla="*/ 525 w 540"/>
                      <a:gd name="T15" fmla="*/ 472 h 729"/>
                      <a:gd name="T16" fmla="*/ 531 w 540"/>
                      <a:gd name="T17" fmla="*/ 611 h 729"/>
                      <a:gd name="T18" fmla="*/ 539 w 540"/>
                      <a:gd name="T19" fmla="*/ 706 h 729"/>
                      <a:gd name="T20" fmla="*/ 445 w 540"/>
                      <a:gd name="T21" fmla="*/ 711 h 729"/>
                      <a:gd name="T22" fmla="*/ 236 w 540"/>
                      <a:gd name="T23" fmla="*/ 720 h 729"/>
                      <a:gd name="T24" fmla="*/ 181 w 540"/>
                      <a:gd name="T25" fmla="*/ 721 h 729"/>
                      <a:gd name="T26" fmla="*/ 17 w 540"/>
                      <a:gd name="T27" fmla="*/ 728 h 729"/>
                      <a:gd name="T28" fmla="*/ 10 w 540"/>
                      <a:gd name="T29" fmla="*/ 596 h 729"/>
                      <a:gd name="T30" fmla="*/ 8 w 540"/>
                      <a:gd name="T31" fmla="*/ 441 h 729"/>
                      <a:gd name="T32" fmla="*/ 5 w 540"/>
                      <a:gd name="T33" fmla="*/ 412 h 729"/>
                      <a:gd name="T34" fmla="*/ 0 w 540"/>
                      <a:gd name="T35" fmla="*/ 219 h 729"/>
                      <a:gd name="T36" fmla="*/ 5 w 540"/>
                      <a:gd name="T37" fmla="*/ 225 h 729"/>
                      <a:gd name="T38" fmla="*/ 13 w 540"/>
                      <a:gd name="T39" fmla="*/ 232 h 729"/>
                      <a:gd name="T40" fmla="*/ 21 w 540"/>
                      <a:gd name="T41" fmla="*/ 225 h 729"/>
                      <a:gd name="T42" fmla="*/ 23 w 540"/>
                      <a:gd name="T43" fmla="*/ 217 h 729"/>
                      <a:gd name="T44" fmla="*/ 37 w 540"/>
                      <a:gd name="T45" fmla="*/ 215 h 729"/>
                      <a:gd name="T46" fmla="*/ 47 w 540"/>
                      <a:gd name="T47" fmla="*/ 215 h 729"/>
                      <a:gd name="T48" fmla="*/ 53 w 540"/>
                      <a:gd name="T49" fmla="*/ 207 h 729"/>
                      <a:gd name="T50" fmla="*/ 67 w 540"/>
                      <a:gd name="T51" fmla="*/ 199 h 729"/>
                      <a:gd name="T52" fmla="*/ 72 w 540"/>
                      <a:gd name="T53" fmla="*/ 190 h 729"/>
                      <a:gd name="T54" fmla="*/ 74 w 540"/>
                      <a:gd name="T55" fmla="*/ 183 h 729"/>
                      <a:gd name="T56" fmla="*/ 77 w 540"/>
                      <a:gd name="T57" fmla="*/ 170 h 729"/>
                      <a:gd name="T58" fmla="*/ 83 w 540"/>
                      <a:gd name="T59" fmla="*/ 163 h 729"/>
                      <a:gd name="T60" fmla="*/ 90 w 540"/>
                      <a:gd name="T61" fmla="*/ 159 h 729"/>
                      <a:gd name="T62" fmla="*/ 97 w 540"/>
                      <a:gd name="T63" fmla="*/ 165 h 729"/>
                      <a:gd name="T64" fmla="*/ 97 w 540"/>
                      <a:gd name="T65" fmla="*/ 175 h 729"/>
                      <a:gd name="T66" fmla="*/ 99 w 540"/>
                      <a:gd name="T67" fmla="*/ 187 h 729"/>
                      <a:gd name="T68" fmla="*/ 101 w 540"/>
                      <a:gd name="T69" fmla="*/ 199 h 729"/>
                      <a:gd name="T70" fmla="*/ 112 w 540"/>
                      <a:gd name="T71" fmla="*/ 207 h 729"/>
                      <a:gd name="T72" fmla="*/ 122 w 540"/>
                      <a:gd name="T73" fmla="*/ 207 h 729"/>
                      <a:gd name="T74" fmla="*/ 130 w 540"/>
                      <a:gd name="T75" fmla="*/ 215 h 729"/>
                      <a:gd name="T76" fmla="*/ 135 w 540"/>
                      <a:gd name="T77" fmla="*/ 223 h 729"/>
                      <a:gd name="T78" fmla="*/ 144 w 540"/>
                      <a:gd name="T79" fmla="*/ 235 h 729"/>
                      <a:gd name="T80" fmla="*/ 154 w 540"/>
                      <a:gd name="T81" fmla="*/ 241 h 729"/>
                      <a:gd name="T82" fmla="*/ 162 w 540"/>
                      <a:gd name="T83" fmla="*/ 237 h 729"/>
                      <a:gd name="T84" fmla="*/ 170 w 540"/>
                      <a:gd name="T85" fmla="*/ 235 h 729"/>
                      <a:gd name="T86" fmla="*/ 183 w 540"/>
                      <a:gd name="T87" fmla="*/ 237 h 729"/>
                      <a:gd name="T88" fmla="*/ 176 w 540"/>
                      <a:gd name="T89" fmla="*/ 10 h 729"/>
                      <a:gd name="T90" fmla="*/ 241 w 540"/>
                      <a:gd name="T91" fmla="*/ 10 h 729"/>
                      <a:gd name="T92" fmla="*/ 321 w 540"/>
                      <a:gd name="T93" fmla="*/ 5 h 729"/>
                      <a:gd name="T94" fmla="*/ 396 w 540"/>
                      <a:gd name="T95" fmla="*/ 5 h 7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0"/>
                      <a:gd name="T145" fmla="*/ 0 h 729"/>
                      <a:gd name="T146" fmla="*/ 540 w 540"/>
                      <a:gd name="T147" fmla="*/ 729 h 7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4" name="Freeform 73"/>
                  <p:cNvSpPr>
                    <a:spLocks/>
                  </p:cNvSpPr>
                  <p:nvPr/>
                </p:nvSpPr>
                <p:spPr bwMode="auto">
                  <a:xfrm>
                    <a:off x="4378" y="746"/>
                    <a:ext cx="626" cy="1103"/>
                  </a:xfrm>
                  <a:custGeom>
                    <a:avLst/>
                    <a:gdLst>
                      <a:gd name="T0" fmla="*/ 548 w 626"/>
                      <a:gd name="T1" fmla="*/ 72 h 1103"/>
                      <a:gd name="T2" fmla="*/ 511 w 626"/>
                      <a:gd name="T3" fmla="*/ 237 h 1103"/>
                      <a:gd name="T4" fmla="*/ 558 w 626"/>
                      <a:gd name="T5" fmla="*/ 373 h 1103"/>
                      <a:gd name="T6" fmla="*/ 620 w 626"/>
                      <a:gd name="T7" fmla="*/ 779 h 1103"/>
                      <a:gd name="T8" fmla="*/ 555 w 626"/>
                      <a:gd name="T9" fmla="*/ 1085 h 1103"/>
                      <a:gd name="T10" fmla="*/ 518 w 626"/>
                      <a:gd name="T11" fmla="*/ 1072 h 1103"/>
                      <a:gd name="T12" fmla="*/ 486 w 626"/>
                      <a:gd name="T13" fmla="*/ 1048 h 1103"/>
                      <a:gd name="T14" fmla="*/ 473 w 626"/>
                      <a:gd name="T15" fmla="*/ 1008 h 1103"/>
                      <a:gd name="T16" fmla="*/ 456 w 626"/>
                      <a:gd name="T17" fmla="*/ 1039 h 1103"/>
                      <a:gd name="T18" fmla="*/ 423 w 626"/>
                      <a:gd name="T19" fmla="*/ 1065 h 1103"/>
                      <a:gd name="T20" fmla="*/ 388 w 626"/>
                      <a:gd name="T21" fmla="*/ 1074 h 1103"/>
                      <a:gd name="T22" fmla="*/ 361 w 626"/>
                      <a:gd name="T23" fmla="*/ 1057 h 1103"/>
                      <a:gd name="T24" fmla="*/ 329 w 626"/>
                      <a:gd name="T25" fmla="*/ 1060 h 1103"/>
                      <a:gd name="T26" fmla="*/ 277 w 626"/>
                      <a:gd name="T27" fmla="*/ 1065 h 1103"/>
                      <a:gd name="T28" fmla="*/ 259 w 626"/>
                      <a:gd name="T29" fmla="*/ 1090 h 1103"/>
                      <a:gd name="T30" fmla="*/ 215 w 626"/>
                      <a:gd name="T31" fmla="*/ 1095 h 1103"/>
                      <a:gd name="T32" fmla="*/ 186 w 626"/>
                      <a:gd name="T33" fmla="*/ 1067 h 1103"/>
                      <a:gd name="T34" fmla="*/ 168 w 626"/>
                      <a:gd name="T35" fmla="*/ 1023 h 1103"/>
                      <a:gd name="T36" fmla="*/ 140 w 626"/>
                      <a:gd name="T37" fmla="*/ 994 h 1103"/>
                      <a:gd name="T38" fmla="*/ 110 w 626"/>
                      <a:gd name="T39" fmla="*/ 974 h 1103"/>
                      <a:gd name="T40" fmla="*/ 80 w 626"/>
                      <a:gd name="T41" fmla="*/ 988 h 1103"/>
                      <a:gd name="T42" fmla="*/ 39 w 626"/>
                      <a:gd name="T43" fmla="*/ 1015 h 1103"/>
                      <a:gd name="T44" fmla="*/ 28 w 626"/>
                      <a:gd name="T45" fmla="*/ 977 h 1103"/>
                      <a:gd name="T46" fmla="*/ 17 w 626"/>
                      <a:gd name="T47" fmla="*/ 930 h 1103"/>
                      <a:gd name="T48" fmla="*/ 32 w 626"/>
                      <a:gd name="T49" fmla="*/ 877 h 1103"/>
                      <a:gd name="T50" fmla="*/ 90 w 626"/>
                      <a:gd name="T51" fmla="*/ 867 h 1103"/>
                      <a:gd name="T52" fmla="*/ 105 w 626"/>
                      <a:gd name="T53" fmla="*/ 840 h 1103"/>
                      <a:gd name="T54" fmla="*/ 93 w 626"/>
                      <a:gd name="T55" fmla="*/ 799 h 1103"/>
                      <a:gd name="T56" fmla="*/ 128 w 626"/>
                      <a:gd name="T57" fmla="*/ 783 h 1103"/>
                      <a:gd name="T58" fmla="*/ 128 w 626"/>
                      <a:gd name="T59" fmla="*/ 737 h 1103"/>
                      <a:gd name="T60" fmla="*/ 152 w 626"/>
                      <a:gd name="T61" fmla="*/ 670 h 1103"/>
                      <a:gd name="T62" fmla="*/ 133 w 626"/>
                      <a:gd name="T63" fmla="*/ 632 h 1103"/>
                      <a:gd name="T64" fmla="*/ 122 w 626"/>
                      <a:gd name="T65" fmla="*/ 575 h 1103"/>
                      <a:gd name="T66" fmla="*/ 112 w 626"/>
                      <a:gd name="T67" fmla="*/ 530 h 1103"/>
                      <a:gd name="T68" fmla="*/ 112 w 626"/>
                      <a:gd name="T69" fmla="*/ 492 h 1103"/>
                      <a:gd name="T70" fmla="*/ 133 w 626"/>
                      <a:gd name="T71" fmla="*/ 450 h 1103"/>
                      <a:gd name="T72" fmla="*/ 150 w 626"/>
                      <a:gd name="T73" fmla="*/ 419 h 1103"/>
                      <a:gd name="T74" fmla="*/ 152 w 626"/>
                      <a:gd name="T75" fmla="*/ 375 h 1103"/>
                      <a:gd name="T76" fmla="*/ 168 w 626"/>
                      <a:gd name="T77" fmla="*/ 339 h 1103"/>
                      <a:gd name="T78" fmla="*/ 160 w 626"/>
                      <a:gd name="T79" fmla="*/ 303 h 1103"/>
                      <a:gd name="T80" fmla="*/ 150 w 626"/>
                      <a:gd name="T81" fmla="*/ 263 h 1103"/>
                      <a:gd name="T82" fmla="*/ 147 w 626"/>
                      <a:gd name="T83" fmla="*/ 237 h 1103"/>
                      <a:gd name="T84" fmla="*/ 137 w 626"/>
                      <a:gd name="T85" fmla="*/ 217 h 1103"/>
                      <a:gd name="T86" fmla="*/ 122 w 626"/>
                      <a:gd name="T87" fmla="*/ 181 h 1103"/>
                      <a:gd name="T88" fmla="*/ 97 w 626"/>
                      <a:gd name="T89" fmla="*/ 135 h 1103"/>
                      <a:gd name="T90" fmla="*/ 97 w 626"/>
                      <a:gd name="T91" fmla="*/ 101 h 1103"/>
                      <a:gd name="T92" fmla="*/ 90 w 626"/>
                      <a:gd name="T93" fmla="*/ 48 h 1103"/>
                      <a:gd name="T94" fmla="*/ 85 w 626"/>
                      <a:gd name="T95" fmla="*/ 21 h 11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6"/>
                      <a:gd name="T145" fmla="*/ 0 h 1103"/>
                      <a:gd name="T146" fmla="*/ 626 w 626"/>
                      <a:gd name="T147" fmla="*/ 1103 h 11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5" name="Freeform 74"/>
                  <p:cNvSpPr>
                    <a:spLocks/>
                  </p:cNvSpPr>
                  <p:nvPr/>
                </p:nvSpPr>
                <p:spPr bwMode="auto">
                  <a:xfrm>
                    <a:off x="1206" y="2403"/>
                    <a:ext cx="660" cy="392"/>
                  </a:xfrm>
                  <a:custGeom>
                    <a:avLst/>
                    <a:gdLst>
                      <a:gd name="T0" fmla="*/ 388 w 660"/>
                      <a:gd name="T1" fmla="*/ 201 h 392"/>
                      <a:gd name="T2" fmla="*/ 406 w 660"/>
                      <a:gd name="T3" fmla="*/ 197 h 392"/>
                      <a:gd name="T4" fmla="*/ 411 w 660"/>
                      <a:gd name="T5" fmla="*/ 202 h 392"/>
                      <a:gd name="T6" fmla="*/ 418 w 660"/>
                      <a:gd name="T7" fmla="*/ 215 h 392"/>
                      <a:gd name="T8" fmla="*/ 426 w 660"/>
                      <a:gd name="T9" fmla="*/ 234 h 392"/>
                      <a:gd name="T10" fmla="*/ 442 w 660"/>
                      <a:gd name="T11" fmla="*/ 241 h 392"/>
                      <a:gd name="T12" fmla="*/ 458 w 660"/>
                      <a:gd name="T13" fmla="*/ 252 h 392"/>
                      <a:gd name="T14" fmla="*/ 466 w 660"/>
                      <a:gd name="T15" fmla="*/ 270 h 392"/>
                      <a:gd name="T16" fmla="*/ 471 w 660"/>
                      <a:gd name="T17" fmla="*/ 289 h 392"/>
                      <a:gd name="T18" fmla="*/ 489 w 660"/>
                      <a:gd name="T19" fmla="*/ 296 h 392"/>
                      <a:gd name="T20" fmla="*/ 504 w 660"/>
                      <a:gd name="T21" fmla="*/ 312 h 392"/>
                      <a:gd name="T22" fmla="*/ 526 w 660"/>
                      <a:gd name="T23" fmla="*/ 319 h 392"/>
                      <a:gd name="T24" fmla="*/ 546 w 660"/>
                      <a:gd name="T25" fmla="*/ 316 h 392"/>
                      <a:gd name="T26" fmla="*/ 571 w 660"/>
                      <a:gd name="T27" fmla="*/ 321 h 392"/>
                      <a:gd name="T28" fmla="*/ 582 w 660"/>
                      <a:gd name="T29" fmla="*/ 332 h 392"/>
                      <a:gd name="T30" fmla="*/ 591 w 660"/>
                      <a:gd name="T31" fmla="*/ 354 h 392"/>
                      <a:gd name="T32" fmla="*/ 600 w 660"/>
                      <a:gd name="T33" fmla="*/ 372 h 392"/>
                      <a:gd name="T34" fmla="*/ 616 w 660"/>
                      <a:gd name="T35" fmla="*/ 388 h 392"/>
                      <a:gd name="T36" fmla="*/ 636 w 660"/>
                      <a:gd name="T37" fmla="*/ 383 h 392"/>
                      <a:gd name="T38" fmla="*/ 654 w 660"/>
                      <a:gd name="T39" fmla="*/ 386 h 392"/>
                      <a:gd name="T40" fmla="*/ 356 w 660"/>
                      <a:gd name="T41" fmla="*/ 386 h 392"/>
                      <a:gd name="T42" fmla="*/ 110 w 660"/>
                      <a:gd name="T43" fmla="*/ 381 h 392"/>
                      <a:gd name="T44" fmla="*/ 21 w 660"/>
                      <a:gd name="T45" fmla="*/ 352 h 392"/>
                      <a:gd name="T46" fmla="*/ 28 w 660"/>
                      <a:gd name="T47" fmla="*/ 170 h 392"/>
                      <a:gd name="T48" fmla="*/ 0 w 660"/>
                      <a:gd name="T49" fmla="*/ 167 h 392"/>
                      <a:gd name="T50" fmla="*/ 5 w 660"/>
                      <a:gd name="T51" fmla="*/ 88 h 392"/>
                      <a:gd name="T52" fmla="*/ 88 w 660"/>
                      <a:gd name="T53" fmla="*/ 75 h 392"/>
                      <a:gd name="T54" fmla="*/ 106 w 660"/>
                      <a:gd name="T55" fmla="*/ 70 h 392"/>
                      <a:gd name="T56" fmla="*/ 133 w 660"/>
                      <a:gd name="T57" fmla="*/ 60 h 392"/>
                      <a:gd name="T58" fmla="*/ 138 w 660"/>
                      <a:gd name="T59" fmla="*/ 39 h 392"/>
                      <a:gd name="T60" fmla="*/ 161 w 660"/>
                      <a:gd name="T61" fmla="*/ 33 h 392"/>
                      <a:gd name="T62" fmla="*/ 181 w 660"/>
                      <a:gd name="T63" fmla="*/ 8 h 392"/>
                      <a:gd name="T64" fmla="*/ 188 w 660"/>
                      <a:gd name="T65" fmla="*/ 12 h 392"/>
                      <a:gd name="T66" fmla="*/ 175 w 660"/>
                      <a:gd name="T67" fmla="*/ 39 h 392"/>
                      <a:gd name="T68" fmla="*/ 164 w 660"/>
                      <a:gd name="T69" fmla="*/ 73 h 392"/>
                      <a:gd name="T70" fmla="*/ 144 w 660"/>
                      <a:gd name="T71" fmla="*/ 88 h 392"/>
                      <a:gd name="T72" fmla="*/ 151 w 660"/>
                      <a:gd name="T73" fmla="*/ 92 h 392"/>
                      <a:gd name="T74" fmla="*/ 177 w 660"/>
                      <a:gd name="T75" fmla="*/ 73 h 392"/>
                      <a:gd name="T76" fmla="*/ 184 w 660"/>
                      <a:gd name="T77" fmla="*/ 40 h 392"/>
                      <a:gd name="T78" fmla="*/ 188 w 660"/>
                      <a:gd name="T79" fmla="*/ 65 h 392"/>
                      <a:gd name="T80" fmla="*/ 181 w 660"/>
                      <a:gd name="T81" fmla="*/ 90 h 392"/>
                      <a:gd name="T82" fmla="*/ 191 w 660"/>
                      <a:gd name="T83" fmla="*/ 112 h 392"/>
                      <a:gd name="T84" fmla="*/ 201 w 660"/>
                      <a:gd name="T85" fmla="*/ 115 h 392"/>
                      <a:gd name="T86" fmla="*/ 210 w 660"/>
                      <a:gd name="T87" fmla="*/ 75 h 392"/>
                      <a:gd name="T88" fmla="*/ 208 w 660"/>
                      <a:gd name="T89" fmla="*/ 35 h 392"/>
                      <a:gd name="T90" fmla="*/ 246 w 660"/>
                      <a:gd name="T91" fmla="*/ 33 h 392"/>
                      <a:gd name="T92" fmla="*/ 248 w 660"/>
                      <a:gd name="T93" fmla="*/ 70 h 392"/>
                      <a:gd name="T94" fmla="*/ 251 w 660"/>
                      <a:gd name="T95" fmla="*/ 52 h 392"/>
                      <a:gd name="T96" fmla="*/ 251 w 660"/>
                      <a:gd name="T97" fmla="*/ 13 h 392"/>
                      <a:gd name="T98" fmla="*/ 273 w 660"/>
                      <a:gd name="T99" fmla="*/ 33 h 392"/>
                      <a:gd name="T100" fmla="*/ 284 w 660"/>
                      <a:gd name="T101" fmla="*/ 59 h 392"/>
                      <a:gd name="T102" fmla="*/ 302 w 660"/>
                      <a:gd name="T103" fmla="*/ 73 h 392"/>
                      <a:gd name="T104" fmla="*/ 338 w 660"/>
                      <a:gd name="T105" fmla="*/ 88 h 392"/>
                      <a:gd name="T106" fmla="*/ 333 w 660"/>
                      <a:gd name="T107" fmla="*/ 108 h 392"/>
                      <a:gd name="T108" fmla="*/ 342 w 660"/>
                      <a:gd name="T109" fmla="*/ 125 h 392"/>
                      <a:gd name="T110" fmla="*/ 348 w 660"/>
                      <a:gd name="T111" fmla="*/ 148 h 392"/>
                      <a:gd name="T112" fmla="*/ 356 w 660"/>
                      <a:gd name="T113" fmla="*/ 167 h 392"/>
                      <a:gd name="T114" fmla="*/ 374 w 660"/>
                      <a:gd name="T115" fmla="*/ 174 h 392"/>
                      <a:gd name="T116" fmla="*/ 374 w 660"/>
                      <a:gd name="T117" fmla="*/ 18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0"/>
                      <a:gd name="T178" fmla="*/ 0 h 392"/>
                      <a:gd name="T179" fmla="*/ 660 w 660"/>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6" name="Freeform 75"/>
                  <p:cNvSpPr>
                    <a:spLocks/>
                  </p:cNvSpPr>
                  <p:nvPr/>
                </p:nvSpPr>
                <p:spPr bwMode="auto">
                  <a:xfrm>
                    <a:off x="3994" y="2927"/>
                    <a:ext cx="711" cy="557"/>
                  </a:xfrm>
                  <a:custGeom>
                    <a:avLst/>
                    <a:gdLst>
                      <a:gd name="T0" fmla="*/ 25 w 711"/>
                      <a:gd name="T1" fmla="*/ 349 h 554"/>
                      <a:gd name="T2" fmla="*/ 45 w 711"/>
                      <a:gd name="T3" fmla="*/ 339 h 554"/>
                      <a:gd name="T4" fmla="*/ 119 w 711"/>
                      <a:gd name="T5" fmla="*/ 326 h 554"/>
                      <a:gd name="T6" fmla="*/ 130 w 711"/>
                      <a:gd name="T7" fmla="*/ 311 h 554"/>
                      <a:gd name="T8" fmla="*/ 142 w 711"/>
                      <a:gd name="T9" fmla="*/ 294 h 554"/>
                      <a:gd name="T10" fmla="*/ 164 w 711"/>
                      <a:gd name="T11" fmla="*/ 289 h 554"/>
                      <a:gd name="T12" fmla="*/ 182 w 711"/>
                      <a:gd name="T13" fmla="*/ 284 h 554"/>
                      <a:gd name="T14" fmla="*/ 175 w 711"/>
                      <a:gd name="T15" fmla="*/ 264 h 554"/>
                      <a:gd name="T16" fmla="*/ 184 w 711"/>
                      <a:gd name="T17" fmla="*/ 244 h 554"/>
                      <a:gd name="T18" fmla="*/ 217 w 711"/>
                      <a:gd name="T19" fmla="*/ 227 h 554"/>
                      <a:gd name="T20" fmla="*/ 227 w 711"/>
                      <a:gd name="T21" fmla="*/ 209 h 554"/>
                      <a:gd name="T22" fmla="*/ 246 w 711"/>
                      <a:gd name="T23" fmla="*/ 197 h 554"/>
                      <a:gd name="T24" fmla="*/ 266 w 711"/>
                      <a:gd name="T25" fmla="*/ 173 h 554"/>
                      <a:gd name="T26" fmla="*/ 266 w 711"/>
                      <a:gd name="T27" fmla="*/ 152 h 554"/>
                      <a:gd name="T28" fmla="*/ 275 w 711"/>
                      <a:gd name="T29" fmla="*/ 117 h 554"/>
                      <a:gd name="T30" fmla="*/ 277 w 711"/>
                      <a:gd name="T31" fmla="*/ 93 h 554"/>
                      <a:gd name="T32" fmla="*/ 311 w 711"/>
                      <a:gd name="T33" fmla="*/ 65 h 554"/>
                      <a:gd name="T34" fmla="*/ 333 w 711"/>
                      <a:gd name="T35" fmla="*/ 35 h 554"/>
                      <a:gd name="T36" fmla="*/ 355 w 711"/>
                      <a:gd name="T37" fmla="*/ 26 h 554"/>
                      <a:gd name="T38" fmla="*/ 366 w 711"/>
                      <a:gd name="T39" fmla="*/ 12 h 554"/>
                      <a:gd name="T40" fmla="*/ 384 w 711"/>
                      <a:gd name="T41" fmla="*/ 10 h 554"/>
                      <a:gd name="T42" fmla="*/ 402 w 711"/>
                      <a:gd name="T43" fmla="*/ 17 h 554"/>
                      <a:gd name="T44" fmla="*/ 428 w 711"/>
                      <a:gd name="T45" fmla="*/ 20 h 554"/>
                      <a:gd name="T46" fmla="*/ 446 w 711"/>
                      <a:gd name="T47" fmla="*/ 6 h 554"/>
                      <a:gd name="T48" fmla="*/ 481 w 711"/>
                      <a:gd name="T49" fmla="*/ 0 h 554"/>
                      <a:gd name="T50" fmla="*/ 494 w 711"/>
                      <a:gd name="T51" fmla="*/ 6 h 554"/>
                      <a:gd name="T52" fmla="*/ 521 w 711"/>
                      <a:gd name="T53" fmla="*/ 1 h 554"/>
                      <a:gd name="T54" fmla="*/ 535 w 711"/>
                      <a:gd name="T55" fmla="*/ 35 h 554"/>
                      <a:gd name="T56" fmla="*/ 533 w 711"/>
                      <a:gd name="T57" fmla="*/ 274 h 554"/>
                      <a:gd name="T58" fmla="*/ 618 w 711"/>
                      <a:gd name="T59" fmla="*/ 272 h 554"/>
                      <a:gd name="T60" fmla="*/ 622 w 711"/>
                      <a:gd name="T61" fmla="*/ 349 h 554"/>
                      <a:gd name="T62" fmla="*/ 710 w 711"/>
                      <a:gd name="T63" fmla="*/ 532 h 554"/>
                      <a:gd name="T64" fmla="*/ 431 w 711"/>
                      <a:gd name="T65" fmla="*/ 543 h 554"/>
                      <a:gd name="T66" fmla="*/ 306 w 711"/>
                      <a:gd name="T67" fmla="*/ 546 h 554"/>
                      <a:gd name="T68" fmla="*/ 39 w 711"/>
                      <a:gd name="T69" fmla="*/ 553 h 554"/>
                      <a:gd name="T70" fmla="*/ 66 w 711"/>
                      <a:gd name="T71" fmla="*/ 528 h 554"/>
                      <a:gd name="T72" fmla="*/ 65 w 711"/>
                      <a:gd name="T73" fmla="*/ 506 h 554"/>
                      <a:gd name="T74" fmla="*/ 66 w 711"/>
                      <a:gd name="T75" fmla="*/ 483 h 554"/>
                      <a:gd name="T76" fmla="*/ 50 w 711"/>
                      <a:gd name="T77" fmla="*/ 439 h 554"/>
                      <a:gd name="T78" fmla="*/ 39 w 711"/>
                      <a:gd name="T79" fmla="*/ 421 h 554"/>
                      <a:gd name="T80" fmla="*/ 0 w 711"/>
                      <a:gd name="T81" fmla="*/ 381 h 554"/>
                      <a:gd name="T82" fmla="*/ 6 w 711"/>
                      <a:gd name="T83" fmla="*/ 362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1"/>
                      <a:gd name="T127" fmla="*/ 0 h 554"/>
                      <a:gd name="T128" fmla="*/ 711 w 711"/>
                      <a:gd name="T129" fmla="*/ 554 h 5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7" name="Freeform 76"/>
                  <p:cNvSpPr>
                    <a:spLocks/>
                  </p:cNvSpPr>
                  <p:nvPr/>
                </p:nvSpPr>
                <p:spPr bwMode="auto">
                  <a:xfrm>
                    <a:off x="4516" y="2304"/>
                    <a:ext cx="822" cy="757"/>
                  </a:xfrm>
                  <a:custGeom>
                    <a:avLst/>
                    <a:gdLst>
                      <a:gd name="T0" fmla="*/ 583 w 823"/>
                      <a:gd name="T1" fmla="*/ 588 h 757"/>
                      <a:gd name="T2" fmla="*/ 580 w 823"/>
                      <a:gd name="T3" fmla="*/ 563 h 757"/>
                      <a:gd name="T4" fmla="*/ 557 w 823"/>
                      <a:gd name="T5" fmla="*/ 552 h 757"/>
                      <a:gd name="T6" fmla="*/ 535 w 823"/>
                      <a:gd name="T7" fmla="*/ 530 h 757"/>
                      <a:gd name="T8" fmla="*/ 515 w 823"/>
                      <a:gd name="T9" fmla="*/ 512 h 757"/>
                      <a:gd name="T10" fmla="*/ 483 w 823"/>
                      <a:gd name="T11" fmla="*/ 532 h 757"/>
                      <a:gd name="T12" fmla="*/ 445 w 823"/>
                      <a:gd name="T13" fmla="*/ 539 h 757"/>
                      <a:gd name="T14" fmla="*/ 417 w 823"/>
                      <a:gd name="T15" fmla="*/ 536 h 757"/>
                      <a:gd name="T16" fmla="*/ 375 w 823"/>
                      <a:gd name="T17" fmla="*/ 516 h 757"/>
                      <a:gd name="T18" fmla="*/ 330 w 823"/>
                      <a:gd name="T19" fmla="*/ 532 h 757"/>
                      <a:gd name="T20" fmla="*/ 321 w 823"/>
                      <a:gd name="T21" fmla="*/ 564 h 757"/>
                      <a:gd name="T22" fmla="*/ 297 w 823"/>
                      <a:gd name="T23" fmla="*/ 588 h 757"/>
                      <a:gd name="T24" fmla="*/ 263 w 823"/>
                      <a:gd name="T25" fmla="*/ 591 h 757"/>
                      <a:gd name="T26" fmla="*/ 250 w 823"/>
                      <a:gd name="T27" fmla="*/ 614 h 757"/>
                      <a:gd name="T28" fmla="*/ 228 w 823"/>
                      <a:gd name="T29" fmla="*/ 624 h 757"/>
                      <a:gd name="T30" fmla="*/ 172 w 823"/>
                      <a:gd name="T31" fmla="*/ 624 h 757"/>
                      <a:gd name="T32" fmla="*/ 135 w 823"/>
                      <a:gd name="T33" fmla="*/ 637 h 757"/>
                      <a:gd name="T34" fmla="*/ 105 w 823"/>
                      <a:gd name="T35" fmla="*/ 646 h 757"/>
                      <a:gd name="T36" fmla="*/ 72 w 823"/>
                      <a:gd name="T37" fmla="*/ 657 h 757"/>
                      <a:gd name="T38" fmla="*/ 46 w 823"/>
                      <a:gd name="T39" fmla="*/ 648 h 757"/>
                      <a:gd name="T40" fmla="*/ 26 w 823"/>
                      <a:gd name="T41" fmla="*/ 624 h 757"/>
                      <a:gd name="T42" fmla="*/ 33 w 823"/>
                      <a:gd name="T43" fmla="*/ 596 h 757"/>
                      <a:gd name="T44" fmla="*/ 15 w 823"/>
                      <a:gd name="T45" fmla="*/ 578 h 757"/>
                      <a:gd name="T46" fmla="*/ 19 w 823"/>
                      <a:gd name="T47" fmla="*/ 548 h 757"/>
                      <a:gd name="T48" fmla="*/ 26 w 823"/>
                      <a:gd name="T49" fmla="*/ 496 h 757"/>
                      <a:gd name="T50" fmla="*/ 45 w 823"/>
                      <a:gd name="T51" fmla="*/ 486 h 757"/>
                      <a:gd name="T52" fmla="*/ 86 w 823"/>
                      <a:gd name="T53" fmla="*/ 468 h 757"/>
                      <a:gd name="T54" fmla="*/ 121 w 823"/>
                      <a:gd name="T55" fmla="*/ 463 h 757"/>
                      <a:gd name="T56" fmla="*/ 145 w 823"/>
                      <a:gd name="T57" fmla="*/ 446 h 757"/>
                      <a:gd name="T58" fmla="*/ 150 w 823"/>
                      <a:gd name="T59" fmla="*/ 426 h 757"/>
                      <a:gd name="T60" fmla="*/ 165 w 823"/>
                      <a:gd name="T61" fmla="*/ 403 h 757"/>
                      <a:gd name="T62" fmla="*/ 172 w 823"/>
                      <a:gd name="T63" fmla="*/ 380 h 757"/>
                      <a:gd name="T64" fmla="*/ 179 w 823"/>
                      <a:gd name="T65" fmla="*/ 190 h 757"/>
                      <a:gd name="T66" fmla="*/ 427 w 823"/>
                      <a:gd name="T67" fmla="*/ 13 h 757"/>
                      <a:gd name="T68" fmla="*/ 783 w 823"/>
                      <a:gd name="T69" fmla="*/ 0 h 757"/>
                      <a:gd name="T70" fmla="*/ 795 w 823"/>
                      <a:gd name="T71" fmla="*/ 258 h 757"/>
                      <a:gd name="T72" fmla="*/ 810 w 823"/>
                      <a:gd name="T73" fmla="*/ 521 h 757"/>
                      <a:gd name="T74" fmla="*/ 822 w 823"/>
                      <a:gd name="T75" fmla="*/ 748 h 757"/>
                      <a:gd name="T76" fmla="*/ 779 w 823"/>
                      <a:gd name="T77" fmla="*/ 751 h 757"/>
                      <a:gd name="T78" fmla="*/ 752 w 823"/>
                      <a:gd name="T79" fmla="*/ 748 h 757"/>
                      <a:gd name="T80" fmla="*/ 715 w 823"/>
                      <a:gd name="T81" fmla="*/ 756 h 757"/>
                      <a:gd name="T82" fmla="*/ 707 w 823"/>
                      <a:gd name="T83" fmla="*/ 729 h 757"/>
                      <a:gd name="T84" fmla="*/ 685 w 823"/>
                      <a:gd name="T85" fmla="*/ 711 h 757"/>
                      <a:gd name="T86" fmla="*/ 685 w 823"/>
                      <a:gd name="T87" fmla="*/ 676 h 757"/>
                      <a:gd name="T88" fmla="*/ 672 w 823"/>
                      <a:gd name="T89" fmla="*/ 648 h 757"/>
                      <a:gd name="T90" fmla="*/ 645 w 823"/>
                      <a:gd name="T91" fmla="*/ 623 h 757"/>
                      <a:gd name="T92" fmla="*/ 615 w 823"/>
                      <a:gd name="T93" fmla="*/ 614 h 7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3"/>
                      <a:gd name="T142" fmla="*/ 0 h 757"/>
                      <a:gd name="T143" fmla="*/ 823 w 823"/>
                      <a:gd name="T144" fmla="*/ 757 h 75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8" name="Freeform 77"/>
                  <p:cNvSpPr>
                    <a:spLocks/>
                  </p:cNvSpPr>
                  <p:nvPr/>
                </p:nvSpPr>
                <p:spPr bwMode="auto">
                  <a:xfrm>
                    <a:off x="2316" y="2515"/>
                    <a:ext cx="1120" cy="942"/>
                  </a:xfrm>
                  <a:custGeom>
                    <a:avLst/>
                    <a:gdLst>
                      <a:gd name="T0" fmla="*/ 819 w 1121"/>
                      <a:gd name="T1" fmla="*/ 941 h 942"/>
                      <a:gd name="T2" fmla="*/ 50 w 1121"/>
                      <a:gd name="T3" fmla="*/ 936 h 942"/>
                      <a:gd name="T4" fmla="*/ 15 w 1121"/>
                      <a:gd name="T5" fmla="*/ 626 h 942"/>
                      <a:gd name="T6" fmla="*/ 46 w 1121"/>
                      <a:gd name="T7" fmla="*/ 626 h 942"/>
                      <a:gd name="T8" fmla="*/ 83 w 1121"/>
                      <a:gd name="T9" fmla="*/ 626 h 942"/>
                      <a:gd name="T10" fmla="*/ 85 w 1121"/>
                      <a:gd name="T11" fmla="*/ 595 h 942"/>
                      <a:gd name="T12" fmla="*/ 66 w 1121"/>
                      <a:gd name="T13" fmla="*/ 558 h 942"/>
                      <a:gd name="T14" fmla="*/ 65 w 1121"/>
                      <a:gd name="T15" fmla="*/ 529 h 942"/>
                      <a:gd name="T16" fmla="*/ 46 w 1121"/>
                      <a:gd name="T17" fmla="*/ 506 h 942"/>
                      <a:gd name="T18" fmla="*/ 66 w 1121"/>
                      <a:gd name="T19" fmla="*/ 488 h 942"/>
                      <a:gd name="T20" fmla="*/ 68 w 1121"/>
                      <a:gd name="T21" fmla="*/ 461 h 942"/>
                      <a:gd name="T22" fmla="*/ 80 w 1121"/>
                      <a:gd name="T23" fmla="*/ 438 h 942"/>
                      <a:gd name="T24" fmla="*/ 92 w 1121"/>
                      <a:gd name="T25" fmla="*/ 415 h 942"/>
                      <a:gd name="T26" fmla="*/ 73 w 1121"/>
                      <a:gd name="T27" fmla="*/ 390 h 942"/>
                      <a:gd name="T28" fmla="*/ 79 w 1121"/>
                      <a:gd name="T29" fmla="*/ 361 h 942"/>
                      <a:gd name="T30" fmla="*/ 103 w 1121"/>
                      <a:gd name="T31" fmla="*/ 351 h 942"/>
                      <a:gd name="T32" fmla="*/ 115 w 1121"/>
                      <a:gd name="T33" fmla="*/ 331 h 942"/>
                      <a:gd name="T34" fmla="*/ 88 w 1121"/>
                      <a:gd name="T35" fmla="*/ 323 h 942"/>
                      <a:gd name="T36" fmla="*/ 68 w 1121"/>
                      <a:gd name="T37" fmla="*/ 301 h 942"/>
                      <a:gd name="T38" fmla="*/ 53 w 1121"/>
                      <a:gd name="T39" fmla="*/ 278 h 942"/>
                      <a:gd name="T40" fmla="*/ 48 w 1121"/>
                      <a:gd name="T41" fmla="*/ 253 h 942"/>
                      <a:gd name="T42" fmla="*/ 33 w 1121"/>
                      <a:gd name="T43" fmla="*/ 223 h 942"/>
                      <a:gd name="T44" fmla="*/ 21 w 1121"/>
                      <a:gd name="T45" fmla="*/ 198 h 942"/>
                      <a:gd name="T46" fmla="*/ 10 w 1121"/>
                      <a:gd name="T47" fmla="*/ 181 h 942"/>
                      <a:gd name="T48" fmla="*/ 28 w 1121"/>
                      <a:gd name="T49" fmla="*/ 153 h 942"/>
                      <a:gd name="T50" fmla="*/ 50 w 1121"/>
                      <a:gd name="T51" fmla="*/ 141 h 942"/>
                      <a:gd name="T52" fmla="*/ 48 w 1121"/>
                      <a:gd name="T53" fmla="*/ 108 h 942"/>
                      <a:gd name="T54" fmla="*/ 68 w 1121"/>
                      <a:gd name="T55" fmla="*/ 88 h 942"/>
                      <a:gd name="T56" fmla="*/ 83 w 1121"/>
                      <a:gd name="T57" fmla="*/ 65 h 942"/>
                      <a:gd name="T58" fmla="*/ 103 w 1121"/>
                      <a:gd name="T59" fmla="*/ 18 h 942"/>
                      <a:gd name="T60" fmla="*/ 103 w 1121"/>
                      <a:gd name="T61" fmla="*/ 1 h 942"/>
                      <a:gd name="T62" fmla="*/ 125 w 1121"/>
                      <a:gd name="T63" fmla="*/ 5 h 942"/>
                      <a:gd name="T64" fmla="*/ 148 w 1121"/>
                      <a:gd name="T65" fmla="*/ 1 h 942"/>
                      <a:gd name="T66" fmla="*/ 175 w 1121"/>
                      <a:gd name="T67" fmla="*/ 1 h 942"/>
                      <a:gd name="T68" fmla="*/ 205 w 1121"/>
                      <a:gd name="T69" fmla="*/ 15 h 942"/>
                      <a:gd name="T70" fmla="*/ 228 w 1121"/>
                      <a:gd name="T71" fmla="*/ 35 h 942"/>
                      <a:gd name="T72" fmla="*/ 250 w 1121"/>
                      <a:gd name="T73" fmla="*/ 53 h 942"/>
                      <a:gd name="T74" fmla="*/ 270 w 1121"/>
                      <a:gd name="T75" fmla="*/ 75 h 942"/>
                      <a:gd name="T76" fmla="*/ 297 w 1121"/>
                      <a:gd name="T77" fmla="*/ 106 h 942"/>
                      <a:gd name="T78" fmla="*/ 314 w 1121"/>
                      <a:gd name="T79" fmla="*/ 133 h 942"/>
                      <a:gd name="T80" fmla="*/ 335 w 1121"/>
                      <a:gd name="T81" fmla="*/ 157 h 942"/>
                      <a:gd name="T82" fmla="*/ 681 w 1121"/>
                      <a:gd name="T83" fmla="*/ 231 h 942"/>
                      <a:gd name="T84" fmla="*/ 1041 w 1121"/>
                      <a:gd name="T85" fmla="*/ 311 h 942"/>
                      <a:gd name="T86" fmla="*/ 1061 w 1121"/>
                      <a:gd name="T87" fmla="*/ 370 h 942"/>
                      <a:gd name="T88" fmla="*/ 1083 w 1121"/>
                      <a:gd name="T89" fmla="*/ 390 h 942"/>
                      <a:gd name="T90" fmla="*/ 1106 w 1121"/>
                      <a:gd name="T91" fmla="*/ 406 h 942"/>
                      <a:gd name="T92" fmla="*/ 1117 w 1121"/>
                      <a:gd name="T93" fmla="*/ 861 h 9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1"/>
                      <a:gd name="T142" fmla="*/ 0 h 942"/>
                      <a:gd name="T143" fmla="*/ 1121 w 1121"/>
                      <a:gd name="T144" fmla="*/ 942 h 9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79" name="Freeform 78"/>
                  <p:cNvSpPr>
                    <a:spLocks/>
                  </p:cNvSpPr>
                  <p:nvPr/>
                </p:nvSpPr>
                <p:spPr bwMode="auto">
                  <a:xfrm>
                    <a:off x="1530" y="1315"/>
                    <a:ext cx="269" cy="467"/>
                  </a:xfrm>
                  <a:custGeom>
                    <a:avLst/>
                    <a:gdLst>
                      <a:gd name="T0" fmla="*/ 6 w 267"/>
                      <a:gd name="T1" fmla="*/ 148 h 466"/>
                      <a:gd name="T2" fmla="*/ 15 w 267"/>
                      <a:gd name="T3" fmla="*/ 128 h 466"/>
                      <a:gd name="T4" fmla="*/ 26 w 267"/>
                      <a:gd name="T5" fmla="*/ 112 h 466"/>
                      <a:gd name="T6" fmla="*/ 37 w 267"/>
                      <a:gd name="T7" fmla="*/ 92 h 466"/>
                      <a:gd name="T8" fmla="*/ 47 w 267"/>
                      <a:gd name="T9" fmla="*/ 73 h 466"/>
                      <a:gd name="T10" fmla="*/ 60 w 267"/>
                      <a:gd name="T11" fmla="*/ 57 h 466"/>
                      <a:gd name="T12" fmla="*/ 70 w 267"/>
                      <a:gd name="T13" fmla="*/ 33 h 466"/>
                      <a:gd name="T14" fmla="*/ 68 w 267"/>
                      <a:gd name="T15" fmla="*/ 1 h 466"/>
                      <a:gd name="T16" fmla="*/ 88 w 267"/>
                      <a:gd name="T17" fmla="*/ 8 h 466"/>
                      <a:gd name="T18" fmla="*/ 108 w 267"/>
                      <a:gd name="T19" fmla="*/ 0 h 466"/>
                      <a:gd name="T20" fmla="*/ 129 w 267"/>
                      <a:gd name="T21" fmla="*/ 8 h 466"/>
                      <a:gd name="T22" fmla="*/ 121 w 267"/>
                      <a:gd name="T23" fmla="*/ 28 h 466"/>
                      <a:gd name="T24" fmla="*/ 119 w 267"/>
                      <a:gd name="T25" fmla="*/ 46 h 466"/>
                      <a:gd name="T26" fmla="*/ 130 w 267"/>
                      <a:gd name="T27" fmla="*/ 58 h 466"/>
                      <a:gd name="T28" fmla="*/ 159 w 267"/>
                      <a:gd name="T29" fmla="*/ 83 h 466"/>
                      <a:gd name="T30" fmla="*/ 170 w 267"/>
                      <a:gd name="T31" fmla="*/ 97 h 466"/>
                      <a:gd name="T32" fmla="*/ 165 w 267"/>
                      <a:gd name="T33" fmla="*/ 115 h 466"/>
                      <a:gd name="T34" fmla="*/ 137 w 267"/>
                      <a:gd name="T35" fmla="*/ 118 h 466"/>
                      <a:gd name="T36" fmla="*/ 119 w 267"/>
                      <a:gd name="T37" fmla="*/ 106 h 466"/>
                      <a:gd name="T38" fmla="*/ 97 w 267"/>
                      <a:gd name="T39" fmla="*/ 118 h 466"/>
                      <a:gd name="T40" fmla="*/ 74 w 267"/>
                      <a:gd name="T41" fmla="*/ 140 h 466"/>
                      <a:gd name="T42" fmla="*/ 68 w 267"/>
                      <a:gd name="T43" fmla="*/ 155 h 466"/>
                      <a:gd name="T44" fmla="*/ 75 w 267"/>
                      <a:gd name="T45" fmla="*/ 170 h 466"/>
                      <a:gd name="T46" fmla="*/ 97 w 267"/>
                      <a:gd name="T47" fmla="*/ 183 h 466"/>
                      <a:gd name="T48" fmla="*/ 112 w 267"/>
                      <a:gd name="T49" fmla="*/ 203 h 466"/>
                      <a:gd name="T50" fmla="*/ 119 w 267"/>
                      <a:gd name="T51" fmla="*/ 223 h 466"/>
                      <a:gd name="T52" fmla="*/ 129 w 267"/>
                      <a:gd name="T53" fmla="*/ 238 h 466"/>
                      <a:gd name="T54" fmla="*/ 132 w 267"/>
                      <a:gd name="T55" fmla="*/ 263 h 466"/>
                      <a:gd name="T56" fmla="*/ 129 w 267"/>
                      <a:gd name="T57" fmla="*/ 291 h 466"/>
                      <a:gd name="T58" fmla="*/ 137 w 267"/>
                      <a:gd name="T59" fmla="*/ 310 h 466"/>
                      <a:gd name="T60" fmla="*/ 141 w 267"/>
                      <a:gd name="T61" fmla="*/ 326 h 466"/>
                      <a:gd name="T62" fmla="*/ 159 w 267"/>
                      <a:gd name="T63" fmla="*/ 326 h 466"/>
                      <a:gd name="T64" fmla="*/ 159 w 267"/>
                      <a:gd name="T65" fmla="*/ 305 h 466"/>
                      <a:gd name="T66" fmla="*/ 172 w 267"/>
                      <a:gd name="T67" fmla="*/ 288 h 466"/>
                      <a:gd name="T68" fmla="*/ 192 w 267"/>
                      <a:gd name="T69" fmla="*/ 310 h 466"/>
                      <a:gd name="T70" fmla="*/ 207 w 267"/>
                      <a:gd name="T71" fmla="*/ 330 h 466"/>
                      <a:gd name="T72" fmla="*/ 232 w 267"/>
                      <a:gd name="T73" fmla="*/ 340 h 466"/>
                      <a:gd name="T74" fmla="*/ 252 w 267"/>
                      <a:gd name="T75" fmla="*/ 375 h 466"/>
                      <a:gd name="T76" fmla="*/ 266 w 267"/>
                      <a:gd name="T77" fmla="*/ 400 h 466"/>
                      <a:gd name="T78" fmla="*/ 263 w 267"/>
                      <a:gd name="T79" fmla="*/ 426 h 466"/>
                      <a:gd name="T80" fmla="*/ 251 w 267"/>
                      <a:gd name="T81" fmla="*/ 440 h 466"/>
                      <a:gd name="T82" fmla="*/ 244 w 267"/>
                      <a:gd name="T83" fmla="*/ 465 h 466"/>
                      <a:gd name="T84" fmla="*/ 221 w 267"/>
                      <a:gd name="T85" fmla="*/ 455 h 466"/>
                      <a:gd name="T86" fmla="*/ 205 w 267"/>
                      <a:gd name="T87" fmla="*/ 442 h 466"/>
                      <a:gd name="T88" fmla="*/ 205 w 267"/>
                      <a:gd name="T89" fmla="*/ 417 h 466"/>
                      <a:gd name="T90" fmla="*/ 190 w 267"/>
                      <a:gd name="T91" fmla="*/ 393 h 466"/>
                      <a:gd name="T92" fmla="*/ 172 w 267"/>
                      <a:gd name="T93" fmla="*/ 385 h 466"/>
                      <a:gd name="T94" fmla="*/ 156 w 267"/>
                      <a:gd name="T95" fmla="*/ 398 h 466"/>
                      <a:gd name="T96" fmla="*/ 134 w 267"/>
                      <a:gd name="T97" fmla="*/ 398 h 466"/>
                      <a:gd name="T98" fmla="*/ 141 w 267"/>
                      <a:gd name="T99" fmla="*/ 378 h 466"/>
                      <a:gd name="T100" fmla="*/ 119 w 267"/>
                      <a:gd name="T101" fmla="*/ 366 h 466"/>
                      <a:gd name="T102" fmla="*/ 103 w 267"/>
                      <a:gd name="T103" fmla="*/ 345 h 466"/>
                      <a:gd name="T104" fmla="*/ 103 w 267"/>
                      <a:gd name="T105" fmla="*/ 317 h 466"/>
                      <a:gd name="T106" fmla="*/ 101 w 267"/>
                      <a:gd name="T107" fmla="*/ 297 h 466"/>
                      <a:gd name="T108" fmla="*/ 107 w 267"/>
                      <a:gd name="T109" fmla="*/ 263 h 466"/>
                      <a:gd name="T110" fmla="*/ 103 w 267"/>
                      <a:gd name="T111" fmla="*/ 238 h 466"/>
                      <a:gd name="T112" fmla="*/ 88 w 267"/>
                      <a:gd name="T113" fmla="*/ 228 h 466"/>
                      <a:gd name="T114" fmla="*/ 67 w 267"/>
                      <a:gd name="T115" fmla="*/ 228 h 466"/>
                      <a:gd name="T116" fmla="*/ 52 w 267"/>
                      <a:gd name="T117" fmla="*/ 223 h 466"/>
                      <a:gd name="T118" fmla="*/ 43 w 267"/>
                      <a:gd name="T119" fmla="*/ 208 h 466"/>
                      <a:gd name="T120" fmla="*/ 21 w 267"/>
                      <a:gd name="T121" fmla="*/ 193 h 466"/>
                      <a:gd name="T122" fmla="*/ 5 w 267"/>
                      <a:gd name="T123" fmla="*/ 178 h 466"/>
                      <a:gd name="T124" fmla="*/ 1 w 267"/>
                      <a:gd name="T125" fmla="*/ 160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7"/>
                      <a:gd name="T190" fmla="*/ 0 h 466"/>
                      <a:gd name="T191" fmla="*/ 267 w 267"/>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0" name="Freeform 79"/>
                  <p:cNvSpPr>
                    <a:spLocks/>
                  </p:cNvSpPr>
                  <p:nvPr/>
                </p:nvSpPr>
                <p:spPr bwMode="auto">
                  <a:xfrm>
                    <a:off x="1682" y="1445"/>
                    <a:ext cx="117" cy="197"/>
                  </a:xfrm>
                  <a:custGeom>
                    <a:avLst/>
                    <a:gdLst>
                      <a:gd name="T0" fmla="*/ 40 w 117"/>
                      <a:gd name="T1" fmla="*/ 78 h 198"/>
                      <a:gd name="T2" fmla="*/ 42 w 117"/>
                      <a:gd name="T3" fmla="*/ 87 h 198"/>
                      <a:gd name="T4" fmla="*/ 45 w 117"/>
                      <a:gd name="T5" fmla="*/ 97 h 198"/>
                      <a:gd name="T6" fmla="*/ 49 w 117"/>
                      <a:gd name="T7" fmla="*/ 105 h 198"/>
                      <a:gd name="T8" fmla="*/ 58 w 117"/>
                      <a:gd name="T9" fmla="*/ 117 h 198"/>
                      <a:gd name="T10" fmla="*/ 60 w 117"/>
                      <a:gd name="T11" fmla="*/ 128 h 198"/>
                      <a:gd name="T12" fmla="*/ 69 w 117"/>
                      <a:gd name="T13" fmla="*/ 132 h 198"/>
                      <a:gd name="T14" fmla="*/ 79 w 117"/>
                      <a:gd name="T15" fmla="*/ 140 h 198"/>
                      <a:gd name="T16" fmla="*/ 86 w 117"/>
                      <a:gd name="T17" fmla="*/ 147 h 198"/>
                      <a:gd name="T18" fmla="*/ 102 w 117"/>
                      <a:gd name="T19" fmla="*/ 167 h 198"/>
                      <a:gd name="T20" fmla="*/ 111 w 117"/>
                      <a:gd name="T21" fmla="*/ 182 h 198"/>
                      <a:gd name="T22" fmla="*/ 116 w 117"/>
                      <a:gd name="T23" fmla="*/ 187 h 198"/>
                      <a:gd name="T24" fmla="*/ 113 w 117"/>
                      <a:gd name="T25" fmla="*/ 197 h 198"/>
                      <a:gd name="T26" fmla="*/ 104 w 117"/>
                      <a:gd name="T27" fmla="*/ 194 h 198"/>
                      <a:gd name="T28" fmla="*/ 99 w 117"/>
                      <a:gd name="T29" fmla="*/ 187 h 198"/>
                      <a:gd name="T30" fmla="*/ 97 w 117"/>
                      <a:gd name="T31" fmla="*/ 180 h 198"/>
                      <a:gd name="T32" fmla="*/ 89 w 117"/>
                      <a:gd name="T33" fmla="*/ 170 h 198"/>
                      <a:gd name="T34" fmla="*/ 82 w 117"/>
                      <a:gd name="T35" fmla="*/ 160 h 198"/>
                      <a:gd name="T36" fmla="*/ 74 w 117"/>
                      <a:gd name="T37" fmla="*/ 154 h 198"/>
                      <a:gd name="T38" fmla="*/ 60 w 117"/>
                      <a:gd name="T39" fmla="*/ 148 h 198"/>
                      <a:gd name="T40" fmla="*/ 47 w 117"/>
                      <a:gd name="T41" fmla="*/ 130 h 198"/>
                      <a:gd name="T42" fmla="*/ 37 w 117"/>
                      <a:gd name="T43" fmla="*/ 132 h 198"/>
                      <a:gd name="T44" fmla="*/ 27 w 117"/>
                      <a:gd name="T45" fmla="*/ 132 h 198"/>
                      <a:gd name="T46" fmla="*/ 17 w 117"/>
                      <a:gd name="T47" fmla="*/ 128 h 198"/>
                      <a:gd name="T48" fmla="*/ 13 w 117"/>
                      <a:gd name="T49" fmla="*/ 115 h 198"/>
                      <a:gd name="T50" fmla="*/ 13 w 117"/>
                      <a:gd name="T51" fmla="*/ 102 h 198"/>
                      <a:gd name="T52" fmla="*/ 10 w 117"/>
                      <a:gd name="T53" fmla="*/ 95 h 198"/>
                      <a:gd name="T54" fmla="*/ 5 w 117"/>
                      <a:gd name="T55" fmla="*/ 85 h 198"/>
                      <a:gd name="T56" fmla="*/ 1 w 117"/>
                      <a:gd name="T57" fmla="*/ 77 h 198"/>
                      <a:gd name="T58" fmla="*/ 0 w 117"/>
                      <a:gd name="T59" fmla="*/ 62 h 198"/>
                      <a:gd name="T60" fmla="*/ 1 w 117"/>
                      <a:gd name="T61" fmla="*/ 50 h 198"/>
                      <a:gd name="T62" fmla="*/ 5 w 117"/>
                      <a:gd name="T63" fmla="*/ 38 h 198"/>
                      <a:gd name="T64" fmla="*/ 5 w 117"/>
                      <a:gd name="T65" fmla="*/ 28 h 198"/>
                      <a:gd name="T66" fmla="*/ 8 w 117"/>
                      <a:gd name="T67" fmla="*/ 18 h 198"/>
                      <a:gd name="T68" fmla="*/ 27 w 117"/>
                      <a:gd name="T69" fmla="*/ 12 h 198"/>
                      <a:gd name="T70" fmla="*/ 32 w 117"/>
                      <a:gd name="T71" fmla="*/ 18 h 198"/>
                      <a:gd name="T72" fmla="*/ 42 w 117"/>
                      <a:gd name="T73" fmla="*/ 18 h 198"/>
                      <a:gd name="T74" fmla="*/ 45 w 117"/>
                      <a:gd name="T75" fmla="*/ 8 h 198"/>
                      <a:gd name="T76" fmla="*/ 52 w 117"/>
                      <a:gd name="T77" fmla="*/ 0 h 198"/>
                      <a:gd name="T78" fmla="*/ 82 w 117"/>
                      <a:gd name="T79" fmla="*/ 15 h 198"/>
                      <a:gd name="T80" fmla="*/ 99 w 117"/>
                      <a:gd name="T81" fmla="*/ 32 h 198"/>
                      <a:gd name="T82" fmla="*/ 94 w 117"/>
                      <a:gd name="T83" fmla="*/ 45 h 198"/>
                      <a:gd name="T84" fmla="*/ 86 w 117"/>
                      <a:gd name="T85" fmla="*/ 41 h 198"/>
                      <a:gd name="T86" fmla="*/ 74 w 117"/>
                      <a:gd name="T87" fmla="*/ 36 h 198"/>
                      <a:gd name="T88" fmla="*/ 62 w 117"/>
                      <a:gd name="T89" fmla="*/ 32 h 198"/>
                      <a:gd name="T90" fmla="*/ 56 w 117"/>
                      <a:gd name="T91" fmla="*/ 38 h 198"/>
                      <a:gd name="T92" fmla="*/ 58 w 117"/>
                      <a:gd name="T93" fmla="*/ 50 h 198"/>
                      <a:gd name="T94" fmla="*/ 65 w 117"/>
                      <a:gd name="T95" fmla="*/ 56 h 198"/>
                      <a:gd name="T96" fmla="*/ 58 w 117"/>
                      <a:gd name="T97" fmla="*/ 65 h 198"/>
                      <a:gd name="T98" fmla="*/ 52 w 117"/>
                      <a:gd name="T99" fmla="*/ 70 h 198"/>
                      <a:gd name="T100" fmla="*/ 42 w 117"/>
                      <a:gd name="T101" fmla="*/ 73 h 198"/>
                      <a:gd name="T102" fmla="*/ 40 w 117"/>
                      <a:gd name="T103" fmla="*/ 78 h 1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198"/>
                      <a:gd name="T158" fmla="*/ 117 w 117"/>
                      <a:gd name="T159" fmla="*/ 198 h 1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1" name="Freeform 80"/>
                  <p:cNvSpPr>
                    <a:spLocks/>
                  </p:cNvSpPr>
                  <p:nvPr/>
                </p:nvSpPr>
                <p:spPr bwMode="auto">
                  <a:xfrm>
                    <a:off x="304" y="1562"/>
                    <a:ext cx="1318" cy="535"/>
                  </a:xfrm>
                  <a:custGeom>
                    <a:avLst/>
                    <a:gdLst>
                      <a:gd name="T0" fmla="*/ 307 w 1319"/>
                      <a:gd name="T1" fmla="*/ 507 h 535"/>
                      <a:gd name="T2" fmla="*/ 157 w 1319"/>
                      <a:gd name="T3" fmla="*/ 437 h 535"/>
                      <a:gd name="T4" fmla="*/ 150 w 1319"/>
                      <a:gd name="T5" fmla="*/ 400 h 535"/>
                      <a:gd name="T6" fmla="*/ 126 w 1319"/>
                      <a:gd name="T7" fmla="*/ 347 h 535"/>
                      <a:gd name="T8" fmla="*/ 130 w 1319"/>
                      <a:gd name="T9" fmla="*/ 313 h 535"/>
                      <a:gd name="T10" fmla="*/ 113 w 1319"/>
                      <a:gd name="T11" fmla="*/ 288 h 535"/>
                      <a:gd name="T12" fmla="*/ 93 w 1319"/>
                      <a:gd name="T13" fmla="*/ 270 h 535"/>
                      <a:gd name="T14" fmla="*/ 39 w 1319"/>
                      <a:gd name="T15" fmla="*/ 224 h 535"/>
                      <a:gd name="T16" fmla="*/ 21 w 1319"/>
                      <a:gd name="T17" fmla="*/ 186 h 535"/>
                      <a:gd name="T18" fmla="*/ 245 w 1319"/>
                      <a:gd name="T19" fmla="*/ 192 h 535"/>
                      <a:gd name="T20" fmla="*/ 951 w 1319"/>
                      <a:gd name="T21" fmla="*/ 224 h 535"/>
                      <a:gd name="T22" fmla="*/ 1101 w 1319"/>
                      <a:gd name="T23" fmla="*/ 140 h 535"/>
                      <a:gd name="T24" fmla="*/ 1124 w 1319"/>
                      <a:gd name="T25" fmla="*/ 59 h 535"/>
                      <a:gd name="T26" fmla="*/ 1159 w 1319"/>
                      <a:gd name="T27" fmla="*/ 97 h 535"/>
                      <a:gd name="T28" fmla="*/ 1143 w 1319"/>
                      <a:gd name="T29" fmla="*/ 125 h 535"/>
                      <a:gd name="T30" fmla="*/ 1178 w 1319"/>
                      <a:gd name="T31" fmla="*/ 110 h 535"/>
                      <a:gd name="T32" fmla="*/ 1184 w 1319"/>
                      <a:gd name="T33" fmla="*/ 80 h 535"/>
                      <a:gd name="T34" fmla="*/ 1144 w 1319"/>
                      <a:gd name="T35" fmla="*/ 59 h 535"/>
                      <a:gd name="T36" fmla="*/ 1178 w 1319"/>
                      <a:gd name="T37" fmla="*/ 6 h 535"/>
                      <a:gd name="T38" fmla="*/ 1233 w 1319"/>
                      <a:gd name="T39" fmla="*/ 0 h 535"/>
                      <a:gd name="T40" fmla="*/ 1204 w 1319"/>
                      <a:gd name="T41" fmla="*/ 43 h 535"/>
                      <a:gd name="T42" fmla="*/ 1224 w 1319"/>
                      <a:gd name="T43" fmla="*/ 72 h 535"/>
                      <a:gd name="T44" fmla="*/ 1248 w 1319"/>
                      <a:gd name="T45" fmla="*/ 106 h 535"/>
                      <a:gd name="T46" fmla="*/ 1261 w 1319"/>
                      <a:gd name="T47" fmla="*/ 140 h 535"/>
                      <a:gd name="T48" fmla="*/ 1275 w 1319"/>
                      <a:gd name="T49" fmla="*/ 166 h 535"/>
                      <a:gd name="T50" fmla="*/ 1290 w 1319"/>
                      <a:gd name="T51" fmla="*/ 182 h 535"/>
                      <a:gd name="T52" fmla="*/ 1304 w 1319"/>
                      <a:gd name="T53" fmla="*/ 215 h 535"/>
                      <a:gd name="T54" fmla="*/ 1306 w 1319"/>
                      <a:gd name="T55" fmla="*/ 226 h 535"/>
                      <a:gd name="T56" fmla="*/ 1273 w 1319"/>
                      <a:gd name="T57" fmla="*/ 262 h 535"/>
                      <a:gd name="T58" fmla="*/ 1230 w 1319"/>
                      <a:gd name="T59" fmla="*/ 293 h 535"/>
                      <a:gd name="T60" fmla="*/ 1226 w 1319"/>
                      <a:gd name="T61" fmla="*/ 333 h 535"/>
                      <a:gd name="T62" fmla="*/ 1206 w 1319"/>
                      <a:gd name="T63" fmla="*/ 377 h 535"/>
                      <a:gd name="T64" fmla="*/ 1178 w 1319"/>
                      <a:gd name="T65" fmla="*/ 387 h 535"/>
                      <a:gd name="T66" fmla="*/ 1190 w 1319"/>
                      <a:gd name="T67" fmla="*/ 353 h 535"/>
                      <a:gd name="T68" fmla="*/ 1201 w 1319"/>
                      <a:gd name="T69" fmla="*/ 306 h 535"/>
                      <a:gd name="T70" fmla="*/ 1198 w 1319"/>
                      <a:gd name="T71" fmla="*/ 273 h 535"/>
                      <a:gd name="T72" fmla="*/ 1181 w 1319"/>
                      <a:gd name="T73" fmla="*/ 267 h 535"/>
                      <a:gd name="T74" fmla="*/ 1166 w 1319"/>
                      <a:gd name="T75" fmla="*/ 310 h 535"/>
                      <a:gd name="T76" fmla="*/ 1164 w 1319"/>
                      <a:gd name="T77" fmla="*/ 270 h 535"/>
                      <a:gd name="T78" fmla="*/ 1154 w 1319"/>
                      <a:gd name="T79" fmla="*/ 299 h 535"/>
                      <a:gd name="T80" fmla="*/ 1161 w 1319"/>
                      <a:gd name="T81" fmla="*/ 335 h 535"/>
                      <a:gd name="T82" fmla="*/ 1148 w 1319"/>
                      <a:gd name="T83" fmla="*/ 352 h 535"/>
                      <a:gd name="T84" fmla="*/ 1138 w 1319"/>
                      <a:gd name="T85" fmla="*/ 382 h 535"/>
                      <a:gd name="T86" fmla="*/ 1123 w 1319"/>
                      <a:gd name="T87" fmla="*/ 412 h 535"/>
                      <a:gd name="T88" fmla="*/ 1098 w 1319"/>
                      <a:gd name="T89" fmla="*/ 435 h 535"/>
                      <a:gd name="T90" fmla="*/ 1063 w 1319"/>
                      <a:gd name="T91" fmla="*/ 464 h 535"/>
                      <a:gd name="T92" fmla="*/ 724 w 1319"/>
                      <a:gd name="T93" fmla="*/ 534 h 5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9"/>
                      <a:gd name="T142" fmla="*/ 0 h 535"/>
                      <a:gd name="T143" fmla="*/ 1319 w 1319"/>
                      <a:gd name="T144" fmla="*/ 535 h 5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2" name="Freeform 81"/>
                  <p:cNvSpPr>
                    <a:spLocks/>
                  </p:cNvSpPr>
                  <p:nvPr/>
                </p:nvSpPr>
                <p:spPr bwMode="auto">
                  <a:xfrm>
                    <a:off x="1539" y="1608"/>
                    <a:ext cx="51" cy="79"/>
                  </a:xfrm>
                  <a:custGeom>
                    <a:avLst/>
                    <a:gdLst>
                      <a:gd name="T0" fmla="*/ 24 w 49"/>
                      <a:gd name="T1" fmla="*/ 70 h 79"/>
                      <a:gd name="T2" fmla="*/ 15 w 49"/>
                      <a:gd name="T3" fmla="*/ 68 h 79"/>
                      <a:gd name="T4" fmla="*/ 10 w 49"/>
                      <a:gd name="T5" fmla="*/ 61 h 79"/>
                      <a:gd name="T6" fmla="*/ 7 w 49"/>
                      <a:gd name="T7" fmla="*/ 51 h 79"/>
                      <a:gd name="T8" fmla="*/ 3 w 49"/>
                      <a:gd name="T9" fmla="*/ 43 h 79"/>
                      <a:gd name="T10" fmla="*/ 0 w 49"/>
                      <a:gd name="T11" fmla="*/ 31 h 79"/>
                      <a:gd name="T12" fmla="*/ 3 w 49"/>
                      <a:gd name="T13" fmla="*/ 15 h 79"/>
                      <a:gd name="T14" fmla="*/ 5 w 49"/>
                      <a:gd name="T15" fmla="*/ 12 h 79"/>
                      <a:gd name="T16" fmla="*/ 27 w 49"/>
                      <a:gd name="T17" fmla="*/ 0 h 79"/>
                      <a:gd name="T18" fmla="*/ 38 w 49"/>
                      <a:gd name="T19" fmla="*/ 8 h 79"/>
                      <a:gd name="T20" fmla="*/ 38 w 49"/>
                      <a:gd name="T21" fmla="*/ 28 h 79"/>
                      <a:gd name="T22" fmla="*/ 39 w 49"/>
                      <a:gd name="T23" fmla="*/ 43 h 79"/>
                      <a:gd name="T24" fmla="*/ 41 w 49"/>
                      <a:gd name="T25" fmla="*/ 57 h 79"/>
                      <a:gd name="T26" fmla="*/ 48 w 49"/>
                      <a:gd name="T27" fmla="*/ 68 h 79"/>
                      <a:gd name="T28" fmla="*/ 39 w 49"/>
                      <a:gd name="T29" fmla="*/ 78 h 79"/>
                      <a:gd name="T30" fmla="*/ 31 w 49"/>
                      <a:gd name="T31" fmla="*/ 78 h 79"/>
                      <a:gd name="T32" fmla="*/ 24 w 49"/>
                      <a:gd name="T33" fmla="*/ 70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79"/>
                      <a:gd name="T53" fmla="*/ 49 w 49"/>
                      <a:gd name="T54" fmla="*/ 79 h 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3" name="Freeform 82"/>
                  <p:cNvSpPr>
                    <a:spLocks/>
                  </p:cNvSpPr>
                  <p:nvPr/>
                </p:nvSpPr>
                <p:spPr bwMode="auto">
                  <a:xfrm>
                    <a:off x="1422" y="1564"/>
                    <a:ext cx="30" cy="30"/>
                  </a:xfrm>
                  <a:custGeom>
                    <a:avLst/>
                    <a:gdLst>
                      <a:gd name="T0" fmla="*/ 30 w 31"/>
                      <a:gd name="T1" fmla="*/ 11 h 30"/>
                      <a:gd name="T2" fmla="*/ 0 w 31"/>
                      <a:gd name="T3" fmla="*/ 29 h 30"/>
                      <a:gd name="T4" fmla="*/ 0 w 31"/>
                      <a:gd name="T5" fmla="*/ 0 h 30"/>
                      <a:gd name="T6" fmla="*/ 30 w 31"/>
                      <a:gd name="T7" fmla="*/ 11 h 30"/>
                      <a:gd name="T8" fmla="*/ 0 60000 65536"/>
                      <a:gd name="T9" fmla="*/ 0 60000 65536"/>
                      <a:gd name="T10" fmla="*/ 0 60000 65536"/>
                      <a:gd name="T11" fmla="*/ 0 60000 65536"/>
                      <a:gd name="T12" fmla="*/ 0 w 31"/>
                      <a:gd name="T13" fmla="*/ 0 h 30"/>
                      <a:gd name="T14" fmla="*/ 31 w 31"/>
                      <a:gd name="T15" fmla="*/ 30 h 30"/>
                    </a:gdLst>
                    <a:ahLst/>
                    <a:cxnLst>
                      <a:cxn ang="T8">
                        <a:pos x="T0" y="T1"/>
                      </a:cxn>
                      <a:cxn ang="T9">
                        <a:pos x="T2" y="T3"/>
                      </a:cxn>
                      <a:cxn ang="T10">
                        <a:pos x="T4" y="T5"/>
                      </a:cxn>
                      <a:cxn ang="T11">
                        <a:pos x="T6" y="T7"/>
                      </a:cxn>
                    </a:cxnLst>
                    <a:rect l="T12" t="T13" r="T14" b="T15"/>
                    <a:pathLst>
                      <a:path w="31" h="30">
                        <a:moveTo>
                          <a:pt x="30" y="11"/>
                        </a:moveTo>
                        <a:lnTo>
                          <a:pt x="0" y="29"/>
                        </a:lnTo>
                        <a:lnTo>
                          <a:pt x="0" y="0"/>
                        </a:lnTo>
                        <a:lnTo>
                          <a:pt x="30" y="11"/>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4" name="Freeform 83"/>
                  <p:cNvSpPr>
                    <a:spLocks/>
                  </p:cNvSpPr>
                  <p:nvPr/>
                </p:nvSpPr>
                <p:spPr bwMode="auto">
                  <a:xfrm>
                    <a:off x="1336" y="1734"/>
                    <a:ext cx="377" cy="483"/>
                  </a:xfrm>
                  <a:custGeom>
                    <a:avLst/>
                    <a:gdLst>
                      <a:gd name="T0" fmla="*/ 279 w 377"/>
                      <a:gd name="T1" fmla="*/ 350 h 483"/>
                      <a:gd name="T2" fmla="*/ 314 w 377"/>
                      <a:gd name="T3" fmla="*/ 316 h 483"/>
                      <a:gd name="T4" fmla="*/ 324 w 377"/>
                      <a:gd name="T5" fmla="*/ 336 h 483"/>
                      <a:gd name="T6" fmla="*/ 322 w 377"/>
                      <a:gd name="T7" fmla="*/ 355 h 483"/>
                      <a:gd name="T8" fmla="*/ 326 w 377"/>
                      <a:gd name="T9" fmla="*/ 373 h 483"/>
                      <a:gd name="T10" fmla="*/ 344 w 377"/>
                      <a:gd name="T11" fmla="*/ 375 h 483"/>
                      <a:gd name="T12" fmla="*/ 359 w 377"/>
                      <a:gd name="T13" fmla="*/ 388 h 483"/>
                      <a:gd name="T14" fmla="*/ 339 w 377"/>
                      <a:gd name="T15" fmla="*/ 417 h 483"/>
                      <a:gd name="T16" fmla="*/ 333 w 377"/>
                      <a:gd name="T17" fmla="*/ 437 h 483"/>
                      <a:gd name="T18" fmla="*/ 322 w 377"/>
                      <a:gd name="T19" fmla="*/ 482 h 483"/>
                      <a:gd name="T20" fmla="*/ 148 w 377"/>
                      <a:gd name="T21" fmla="*/ 477 h 483"/>
                      <a:gd name="T22" fmla="*/ 152 w 377"/>
                      <a:gd name="T23" fmla="*/ 372 h 483"/>
                      <a:gd name="T24" fmla="*/ 0 w 377"/>
                      <a:gd name="T25" fmla="*/ 368 h 483"/>
                      <a:gd name="T26" fmla="*/ 28 w 377"/>
                      <a:gd name="T27" fmla="*/ 321 h 483"/>
                      <a:gd name="T28" fmla="*/ 43 w 377"/>
                      <a:gd name="T29" fmla="*/ 298 h 483"/>
                      <a:gd name="T30" fmla="*/ 60 w 377"/>
                      <a:gd name="T31" fmla="*/ 284 h 483"/>
                      <a:gd name="T32" fmla="*/ 75 w 377"/>
                      <a:gd name="T33" fmla="*/ 268 h 483"/>
                      <a:gd name="T34" fmla="*/ 105 w 377"/>
                      <a:gd name="T35" fmla="*/ 252 h 483"/>
                      <a:gd name="T36" fmla="*/ 127 w 377"/>
                      <a:gd name="T37" fmla="*/ 237 h 483"/>
                      <a:gd name="T38" fmla="*/ 175 w 377"/>
                      <a:gd name="T39" fmla="*/ 228 h 483"/>
                      <a:gd name="T40" fmla="*/ 179 w 377"/>
                      <a:gd name="T41" fmla="*/ 204 h 483"/>
                      <a:gd name="T42" fmla="*/ 184 w 377"/>
                      <a:gd name="T43" fmla="*/ 179 h 483"/>
                      <a:gd name="T44" fmla="*/ 199 w 377"/>
                      <a:gd name="T45" fmla="*/ 176 h 483"/>
                      <a:gd name="T46" fmla="*/ 207 w 377"/>
                      <a:gd name="T47" fmla="*/ 162 h 483"/>
                      <a:gd name="T48" fmla="*/ 220 w 377"/>
                      <a:gd name="T49" fmla="*/ 147 h 483"/>
                      <a:gd name="T50" fmla="*/ 234 w 377"/>
                      <a:gd name="T51" fmla="*/ 127 h 483"/>
                      <a:gd name="T52" fmla="*/ 252 w 377"/>
                      <a:gd name="T53" fmla="*/ 110 h 483"/>
                      <a:gd name="T54" fmla="*/ 267 w 377"/>
                      <a:gd name="T55" fmla="*/ 94 h 483"/>
                      <a:gd name="T56" fmla="*/ 299 w 377"/>
                      <a:gd name="T57" fmla="*/ 72 h 483"/>
                      <a:gd name="T58" fmla="*/ 308 w 377"/>
                      <a:gd name="T59" fmla="*/ 55 h 483"/>
                      <a:gd name="T60" fmla="*/ 301 w 377"/>
                      <a:gd name="T61" fmla="*/ 32 h 483"/>
                      <a:gd name="T62" fmla="*/ 294 w 377"/>
                      <a:gd name="T63" fmla="*/ 13 h 483"/>
                      <a:gd name="T64" fmla="*/ 281 w 377"/>
                      <a:gd name="T65" fmla="*/ 0 h 483"/>
                      <a:gd name="T66" fmla="*/ 295 w 377"/>
                      <a:gd name="T67" fmla="*/ 8 h 483"/>
                      <a:gd name="T68" fmla="*/ 324 w 377"/>
                      <a:gd name="T69" fmla="*/ 17 h 483"/>
                      <a:gd name="T70" fmla="*/ 339 w 377"/>
                      <a:gd name="T71" fmla="*/ 28 h 483"/>
                      <a:gd name="T72" fmla="*/ 346 w 377"/>
                      <a:gd name="T73" fmla="*/ 45 h 483"/>
                      <a:gd name="T74" fmla="*/ 348 w 377"/>
                      <a:gd name="T75" fmla="*/ 67 h 483"/>
                      <a:gd name="T76" fmla="*/ 351 w 377"/>
                      <a:gd name="T77" fmla="*/ 94 h 483"/>
                      <a:gd name="T78" fmla="*/ 364 w 377"/>
                      <a:gd name="T79" fmla="*/ 110 h 483"/>
                      <a:gd name="T80" fmla="*/ 359 w 377"/>
                      <a:gd name="T81" fmla="*/ 127 h 483"/>
                      <a:gd name="T82" fmla="*/ 364 w 377"/>
                      <a:gd name="T83" fmla="*/ 142 h 483"/>
                      <a:gd name="T84" fmla="*/ 376 w 377"/>
                      <a:gd name="T85" fmla="*/ 159 h 483"/>
                      <a:gd name="T86" fmla="*/ 362 w 377"/>
                      <a:gd name="T87" fmla="*/ 174 h 483"/>
                      <a:gd name="T88" fmla="*/ 346 w 377"/>
                      <a:gd name="T89" fmla="*/ 176 h 483"/>
                      <a:gd name="T90" fmla="*/ 321 w 377"/>
                      <a:gd name="T91" fmla="*/ 176 h 483"/>
                      <a:gd name="T92" fmla="*/ 301 w 377"/>
                      <a:gd name="T93" fmla="*/ 201 h 483"/>
                      <a:gd name="T94" fmla="*/ 282 w 377"/>
                      <a:gd name="T95" fmla="*/ 221 h 483"/>
                      <a:gd name="T96" fmla="*/ 269 w 377"/>
                      <a:gd name="T97" fmla="*/ 202 h 483"/>
                      <a:gd name="T98" fmla="*/ 255 w 377"/>
                      <a:gd name="T99" fmla="*/ 182 h 483"/>
                      <a:gd name="T100" fmla="*/ 257 w 377"/>
                      <a:gd name="T101" fmla="*/ 202 h 483"/>
                      <a:gd name="T102" fmla="*/ 275 w 377"/>
                      <a:gd name="T103" fmla="*/ 226 h 483"/>
                      <a:gd name="T104" fmla="*/ 275 w 377"/>
                      <a:gd name="T105" fmla="*/ 256 h 483"/>
                      <a:gd name="T106" fmla="*/ 284 w 377"/>
                      <a:gd name="T107" fmla="*/ 288 h 483"/>
                      <a:gd name="T108" fmla="*/ 287 w 377"/>
                      <a:gd name="T109" fmla="*/ 313 h 483"/>
                      <a:gd name="T110" fmla="*/ 262 w 377"/>
                      <a:gd name="T111" fmla="*/ 343 h 483"/>
                      <a:gd name="T112" fmla="*/ 235 w 377"/>
                      <a:gd name="T113" fmla="*/ 353 h 483"/>
                      <a:gd name="T114" fmla="*/ 226 w 377"/>
                      <a:gd name="T115" fmla="*/ 372 h 483"/>
                      <a:gd name="T116" fmla="*/ 267 w 377"/>
                      <a:gd name="T117" fmla="*/ 350 h 4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7"/>
                      <a:gd name="T178" fmla="*/ 0 h 483"/>
                      <a:gd name="T179" fmla="*/ 377 w 377"/>
                      <a:gd name="T180" fmla="*/ 483 h 4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5" name="Freeform 84"/>
                  <p:cNvSpPr>
                    <a:spLocks/>
                  </p:cNvSpPr>
                  <p:nvPr/>
                </p:nvSpPr>
                <p:spPr bwMode="auto">
                  <a:xfrm>
                    <a:off x="1635" y="1929"/>
                    <a:ext cx="65" cy="128"/>
                  </a:xfrm>
                  <a:custGeom>
                    <a:avLst/>
                    <a:gdLst>
                      <a:gd name="T0" fmla="*/ 35 w 65"/>
                      <a:gd name="T1" fmla="*/ 86 h 128"/>
                      <a:gd name="T2" fmla="*/ 50 w 65"/>
                      <a:gd name="T3" fmla="*/ 90 h 128"/>
                      <a:gd name="T4" fmla="*/ 54 w 65"/>
                      <a:gd name="T5" fmla="*/ 100 h 128"/>
                      <a:gd name="T6" fmla="*/ 48 w 65"/>
                      <a:gd name="T7" fmla="*/ 110 h 128"/>
                      <a:gd name="T8" fmla="*/ 64 w 65"/>
                      <a:gd name="T9" fmla="*/ 119 h 128"/>
                      <a:gd name="T10" fmla="*/ 54 w 65"/>
                      <a:gd name="T11" fmla="*/ 124 h 128"/>
                      <a:gd name="T12" fmla="*/ 39 w 65"/>
                      <a:gd name="T13" fmla="*/ 127 h 128"/>
                      <a:gd name="T14" fmla="*/ 35 w 65"/>
                      <a:gd name="T15" fmla="*/ 119 h 128"/>
                      <a:gd name="T16" fmla="*/ 25 w 65"/>
                      <a:gd name="T17" fmla="*/ 108 h 128"/>
                      <a:gd name="T18" fmla="*/ 14 w 65"/>
                      <a:gd name="T19" fmla="*/ 110 h 128"/>
                      <a:gd name="T20" fmla="*/ 3 w 65"/>
                      <a:gd name="T21" fmla="*/ 99 h 128"/>
                      <a:gd name="T22" fmla="*/ 7 w 65"/>
                      <a:gd name="T23" fmla="*/ 77 h 128"/>
                      <a:gd name="T24" fmla="*/ 1 w 65"/>
                      <a:gd name="T25" fmla="*/ 62 h 128"/>
                      <a:gd name="T26" fmla="*/ 0 w 65"/>
                      <a:gd name="T27" fmla="*/ 46 h 128"/>
                      <a:gd name="T28" fmla="*/ 12 w 65"/>
                      <a:gd name="T29" fmla="*/ 37 h 128"/>
                      <a:gd name="T30" fmla="*/ 14 w 65"/>
                      <a:gd name="T31" fmla="*/ 23 h 128"/>
                      <a:gd name="T32" fmla="*/ 16 w 65"/>
                      <a:gd name="T33" fmla="*/ 0 h 128"/>
                      <a:gd name="T34" fmla="*/ 27 w 65"/>
                      <a:gd name="T35" fmla="*/ 0 h 128"/>
                      <a:gd name="T36" fmla="*/ 35 w 65"/>
                      <a:gd name="T37" fmla="*/ 12 h 128"/>
                      <a:gd name="T38" fmla="*/ 46 w 65"/>
                      <a:gd name="T39" fmla="*/ 8 h 128"/>
                      <a:gd name="T40" fmla="*/ 50 w 65"/>
                      <a:gd name="T41" fmla="*/ 23 h 128"/>
                      <a:gd name="T42" fmla="*/ 50 w 65"/>
                      <a:gd name="T43" fmla="*/ 37 h 128"/>
                      <a:gd name="T44" fmla="*/ 50 w 65"/>
                      <a:gd name="T45" fmla="*/ 46 h 128"/>
                      <a:gd name="T46" fmla="*/ 46 w 65"/>
                      <a:gd name="T47" fmla="*/ 62 h 128"/>
                      <a:gd name="T48" fmla="*/ 54 w 65"/>
                      <a:gd name="T49" fmla="*/ 70 h 128"/>
                      <a:gd name="T50" fmla="*/ 55 w 65"/>
                      <a:gd name="T51" fmla="*/ 80 h 128"/>
                      <a:gd name="T52" fmla="*/ 35 w 65"/>
                      <a:gd name="T53" fmla="*/ 86 h 1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128"/>
                      <a:gd name="T83" fmla="*/ 65 w 65"/>
                      <a:gd name="T84" fmla="*/ 128 h 1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6" name="Freeform 85"/>
                  <p:cNvSpPr>
                    <a:spLocks/>
                  </p:cNvSpPr>
                  <p:nvPr/>
                </p:nvSpPr>
                <p:spPr bwMode="auto">
                  <a:xfrm>
                    <a:off x="1690" y="2088"/>
                    <a:ext cx="30" cy="31"/>
                  </a:xfrm>
                  <a:custGeom>
                    <a:avLst/>
                    <a:gdLst>
                      <a:gd name="T0" fmla="*/ 16 w 30"/>
                      <a:gd name="T1" fmla="*/ 31 h 32"/>
                      <a:gd name="T2" fmla="*/ 0 w 30"/>
                      <a:gd name="T3" fmla="*/ 8 h 32"/>
                      <a:gd name="T4" fmla="*/ 22 w 30"/>
                      <a:gd name="T5" fmla="*/ 0 h 32"/>
                      <a:gd name="T6" fmla="*/ 29 w 30"/>
                      <a:gd name="T7" fmla="*/ 21 h 32"/>
                      <a:gd name="T8" fmla="*/ 16 w 30"/>
                      <a:gd name="T9" fmla="*/ 31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16" y="31"/>
                        </a:moveTo>
                        <a:lnTo>
                          <a:pt x="0" y="8"/>
                        </a:lnTo>
                        <a:lnTo>
                          <a:pt x="22" y="0"/>
                        </a:lnTo>
                        <a:lnTo>
                          <a:pt x="29" y="21"/>
                        </a:lnTo>
                        <a:lnTo>
                          <a:pt x="16" y="31"/>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7" name="Freeform 86"/>
                  <p:cNvSpPr>
                    <a:spLocks/>
                  </p:cNvSpPr>
                  <p:nvPr/>
                </p:nvSpPr>
                <p:spPr bwMode="auto">
                  <a:xfrm>
                    <a:off x="592" y="2736"/>
                    <a:ext cx="495" cy="500"/>
                  </a:xfrm>
                  <a:custGeom>
                    <a:avLst/>
                    <a:gdLst>
                      <a:gd name="T0" fmla="*/ 83 w 495"/>
                      <a:gd name="T1" fmla="*/ 483 h 501"/>
                      <a:gd name="T2" fmla="*/ 83 w 495"/>
                      <a:gd name="T3" fmla="*/ 460 h 501"/>
                      <a:gd name="T4" fmla="*/ 73 w 495"/>
                      <a:gd name="T5" fmla="*/ 445 h 501"/>
                      <a:gd name="T6" fmla="*/ 57 w 495"/>
                      <a:gd name="T7" fmla="*/ 433 h 501"/>
                      <a:gd name="T8" fmla="*/ 33 w 495"/>
                      <a:gd name="T9" fmla="*/ 435 h 501"/>
                      <a:gd name="T10" fmla="*/ 28 w 495"/>
                      <a:gd name="T11" fmla="*/ 457 h 501"/>
                      <a:gd name="T12" fmla="*/ 21 w 495"/>
                      <a:gd name="T13" fmla="*/ 466 h 501"/>
                      <a:gd name="T14" fmla="*/ 0 w 495"/>
                      <a:gd name="T15" fmla="*/ 461 h 501"/>
                      <a:gd name="T16" fmla="*/ 3 w 495"/>
                      <a:gd name="T17" fmla="*/ 440 h 501"/>
                      <a:gd name="T18" fmla="*/ 12 w 495"/>
                      <a:gd name="T19" fmla="*/ 420 h 501"/>
                      <a:gd name="T20" fmla="*/ 23 w 495"/>
                      <a:gd name="T21" fmla="*/ 263 h 501"/>
                      <a:gd name="T22" fmla="*/ 23 w 495"/>
                      <a:gd name="T23" fmla="*/ 137 h 501"/>
                      <a:gd name="T24" fmla="*/ 37 w 495"/>
                      <a:gd name="T25" fmla="*/ 141 h 501"/>
                      <a:gd name="T26" fmla="*/ 37 w 495"/>
                      <a:gd name="T27" fmla="*/ 148 h 501"/>
                      <a:gd name="T28" fmla="*/ 37 w 495"/>
                      <a:gd name="T29" fmla="*/ 168 h 501"/>
                      <a:gd name="T30" fmla="*/ 50 w 495"/>
                      <a:gd name="T31" fmla="*/ 188 h 501"/>
                      <a:gd name="T32" fmla="*/ 46 w 495"/>
                      <a:gd name="T33" fmla="*/ 237 h 501"/>
                      <a:gd name="T34" fmla="*/ 43 w 495"/>
                      <a:gd name="T35" fmla="*/ 260 h 501"/>
                      <a:gd name="T36" fmla="*/ 43 w 495"/>
                      <a:gd name="T37" fmla="*/ 280 h 501"/>
                      <a:gd name="T38" fmla="*/ 46 w 495"/>
                      <a:gd name="T39" fmla="*/ 326 h 501"/>
                      <a:gd name="T40" fmla="*/ 46 w 495"/>
                      <a:gd name="T41" fmla="*/ 355 h 501"/>
                      <a:gd name="T42" fmla="*/ 50 w 495"/>
                      <a:gd name="T43" fmla="*/ 372 h 501"/>
                      <a:gd name="T44" fmla="*/ 70 w 495"/>
                      <a:gd name="T45" fmla="*/ 372 h 501"/>
                      <a:gd name="T46" fmla="*/ 90 w 495"/>
                      <a:gd name="T47" fmla="*/ 355 h 501"/>
                      <a:gd name="T48" fmla="*/ 106 w 495"/>
                      <a:gd name="T49" fmla="*/ 341 h 501"/>
                      <a:gd name="T50" fmla="*/ 99 w 495"/>
                      <a:gd name="T51" fmla="*/ 306 h 501"/>
                      <a:gd name="T52" fmla="*/ 111 w 495"/>
                      <a:gd name="T53" fmla="*/ 317 h 501"/>
                      <a:gd name="T54" fmla="*/ 124 w 495"/>
                      <a:gd name="T55" fmla="*/ 323 h 501"/>
                      <a:gd name="T56" fmla="*/ 119 w 495"/>
                      <a:gd name="T57" fmla="*/ 300 h 501"/>
                      <a:gd name="T58" fmla="*/ 99 w 495"/>
                      <a:gd name="T59" fmla="*/ 277 h 501"/>
                      <a:gd name="T60" fmla="*/ 115 w 495"/>
                      <a:gd name="T61" fmla="*/ 263 h 501"/>
                      <a:gd name="T62" fmla="*/ 131 w 495"/>
                      <a:gd name="T63" fmla="*/ 237 h 501"/>
                      <a:gd name="T64" fmla="*/ 128 w 495"/>
                      <a:gd name="T65" fmla="*/ 217 h 501"/>
                      <a:gd name="T66" fmla="*/ 119 w 495"/>
                      <a:gd name="T67" fmla="*/ 205 h 501"/>
                      <a:gd name="T68" fmla="*/ 108 w 495"/>
                      <a:gd name="T69" fmla="*/ 180 h 501"/>
                      <a:gd name="T70" fmla="*/ 93 w 495"/>
                      <a:gd name="T71" fmla="*/ 163 h 501"/>
                      <a:gd name="T72" fmla="*/ 97 w 495"/>
                      <a:gd name="T73" fmla="*/ 143 h 501"/>
                      <a:gd name="T74" fmla="*/ 119 w 495"/>
                      <a:gd name="T75" fmla="*/ 132 h 501"/>
                      <a:gd name="T76" fmla="*/ 123 w 495"/>
                      <a:gd name="T77" fmla="*/ 113 h 501"/>
                      <a:gd name="T78" fmla="*/ 146 w 495"/>
                      <a:gd name="T79" fmla="*/ 97 h 501"/>
                      <a:gd name="T80" fmla="*/ 164 w 495"/>
                      <a:gd name="T81" fmla="*/ 70 h 501"/>
                      <a:gd name="T82" fmla="*/ 153 w 495"/>
                      <a:gd name="T83" fmla="*/ 53 h 501"/>
                      <a:gd name="T84" fmla="*/ 128 w 495"/>
                      <a:gd name="T85" fmla="*/ 61 h 501"/>
                      <a:gd name="T86" fmla="*/ 108 w 495"/>
                      <a:gd name="T87" fmla="*/ 61 h 501"/>
                      <a:gd name="T88" fmla="*/ 85 w 495"/>
                      <a:gd name="T89" fmla="*/ 61 h 501"/>
                      <a:gd name="T90" fmla="*/ 93 w 495"/>
                      <a:gd name="T91" fmla="*/ 80 h 501"/>
                      <a:gd name="T92" fmla="*/ 70 w 495"/>
                      <a:gd name="T93" fmla="*/ 83 h 501"/>
                      <a:gd name="T94" fmla="*/ 35 w 495"/>
                      <a:gd name="T95" fmla="*/ 61 h 501"/>
                      <a:gd name="T96" fmla="*/ 8 w 495"/>
                      <a:gd name="T97" fmla="*/ 48 h 501"/>
                      <a:gd name="T98" fmla="*/ 8 w 495"/>
                      <a:gd name="T99" fmla="*/ 0 h 501"/>
                      <a:gd name="T100" fmla="*/ 389 w 495"/>
                      <a:gd name="T101" fmla="*/ 12 h 501"/>
                      <a:gd name="T102" fmla="*/ 494 w 495"/>
                      <a:gd name="T103" fmla="*/ 88 h 501"/>
                      <a:gd name="T104" fmla="*/ 491 w 495"/>
                      <a:gd name="T105" fmla="*/ 263 h 501"/>
                      <a:gd name="T106" fmla="*/ 354 w 495"/>
                      <a:gd name="T107" fmla="*/ 377 h 501"/>
                      <a:gd name="T108" fmla="*/ 239 w 495"/>
                      <a:gd name="T109" fmla="*/ 460 h 501"/>
                      <a:gd name="T110" fmla="*/ 221 w 495"/>
                      <a:gd name="T111" fmla="*/ 466 h 501"/>
                      <a:gd name="T112" fmla="*/ 201 w 495"/>
                      <a:gd name="T113" fmla="*/ 468 h 501"/>
                      <a:gd name="T114" fmla="*/ 186 w 495"/>
                      <a:gd name="T115" fmla="*/ 466 h 501"/>
                      <a:gd name="T116" fmla="*/ 171 w 495"/>
                      <a:gd name="T117" fmla="*/ 475 h 501"/>
                      <a:gd name="T118" fmla="*/ 153 w 495"/>
                      <a:gd name="T119" fmla="*/ 485 h 501"/>
                      <a:gd name="T120" fmla="*/ 141 w 495"/>
                      <a:gd name="T121" fmla="*/ 497 h 501"/>
                      <a:gd name="T122" fmla="*/ 115 w 495"/>
                      <a:gd name="T123" fmla="*/ 497 h 501"/>
                      <a:gd name="T124" fmla="*/ 90 w 495"/>
                      <a:gd name="T125" fmla="*/ 485 h 5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95"/>
                      <a:gd name="T190" fmla="*/ 0 h 501"/>
                      <a:gd name="T191" fmla="*/ 495 w 495"/>
                      <a:gd name="T192" fmla="*/ 501 h 5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8" name="Freeform 87"/>
                  <p:cNvSpPr>
                    <a:spLocks/>
                  </p:cNvSpPr>
                  <p:nvPr/>
                </p:nvSpPr>
                <p:spPr bwMode="auto">
                  <a:xfrm>
                    <a:off x="661" y="3001"/>
                    <a:ext cx="41" cy="79"/>
                  </a:xfrm>
                  <a:custGeom>
                    <a:avLst/>
                    <a:gdLst>
                      <a:gd name="T0" fmla="*/ 6 w 41"/>
                      <a:gd name="T1" fmla="*/ 30 h 79"/>
                      <a:gd name="T2" fmla="*/ 5 w 41"/>
                      <a:gd name="T3" fmla="*/ 25 h 79"/>
                      <a:gd name="T4" fmla="*/ 5 w 41"/>
                      <a:gd name="T5" fmla="*/ 10 h 79"/>
                      <a:gd name="T6" fmla="*/ 13 w 41"/>
                      <a:gd name="T7" fmla="*/ 0 h 79"/>
                      <a:gd name="T8" fmla="*/ 15 w 41"/>
                      <a:gd name="T9" fmla="*/ 6 h 79"/>
                      <a:gd name="T10" fmla="*/ 20 w 41"/>
                      <a:gd name="T11" fmla="*/ 12 h 79"/>
                      <a:gd name="T12" fmla="*/ 21 w 41"/>
                      <a:gd name="T13" fmla="*/ 21 h 79"/>
                      <a:gd name="T14" fmla="*/ 28 w 41"/>
                      <a:gd name="T15" fmla="*/ 25 h 79"/>
                      <a:gd name="T16" fmla="*/ 37 w 41"/>
                      <a:gd name="T17" fmla="*/ 30 h 79"/>
                      <a:gd name="T18" fmla="*/ 32 w 41"/>
                      <a:gd name="T19" fmla="*/ 39 h 79"/>
                      <a:gd name="T20" fmla="*/ 32 w 41"/>
                      <a:gd name="T21" fmla="*/ 48 h 79"/>
                      <a:gd name="T22" fmla="*/ 35 w 41"/>
                      <a:gd name="T23" fmla="*/ 59 h 79"/>
                      <a:gd name="T24" fmla="*/ 40 w 41"/>
                      <a:gd name="T25" fmla="*/ 68 h 79"/>
                      <a:gd name="T26" fmla="*/ 35 w 41"/>
                      <a:gd name="T27" fmla="*/ 73 h 79"/>
                      <a:gd name="T28" fmla="*/ 21 w 41"/>
                      <a:gd name="T29" fmla="*/ 78 h 79"/>
                      <a:gd name="T30" fmla="*/ 15 w 41"/>
                      <a:gd name="T31" fmla="*/ 68 h 79"/>
                      <a:gd name="T32" fmla="*/ 21 w 41"/>
                      <a:gd name="T33" fmla="*/ 57 h 79"/>
                      <a:gd name="T34" fmla="*/ 15 w 41"/>
                      <a:gd name="T35" fmla="*/ 48 h 79"/>
                      <a:gd name="T36" fmla="*/ 6 w 41"/>
                      <a:gd name="T37" fmla="*/ 45 h 79"/>
                      <a:gd name="T38" fmla="*/ 0 w 41"/>
                      <a:gd name="T39" fmla="*/ 35 h 79"/>
                      <a:gd name="T40" fmla="*/ 6 w 41"/>
                      <a:gd name="T41" fmla="*/ 30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79"/>
                      <a:gd name="T65" fmla="*/ 41 w 41"/>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89" name="Freeform 88"/>
                  <p:cNvSpPr>
                    <a:spLocks/>
                  </p:cNvSpPr>
                  <p:nvPr/>
                </p:nvSpPr>
                <p:spPr bwMode="auto">
                  <a:xfrm>
                    <a:off x="1528" y="2414"/>
                    <a:ext cx="44" cy="56"/>
                  </a:xfrm>
                  <a:custGeom>
                    <a:avLst/>
                    <a:gdLst>
                      <a:gd name="T0" fmla="*/ 43 w 44"/>
                      <a:gd name="T1" fmla="*/ 30 h 56"/>
                      <a:gd name="T2" fmla="*/ 36 w 44"/>
                      <a:gd name="T3" fmla="*/ 38 h 56"/>
                      <a:gd name="T4" fmla="*/ 25 w 44"/>
                      <a:gd name="T5" fmla="*/ 35 h 56"/>
                      <a:gd name="T6" fmla="*/ 29 w 44"/>
                      <a:gd name="T7" fmla="*/ 55 h 56"/>
                      <a:gd name="T8" fmla="*/ 17 w 44"/>
                      <a:gd name="T9" fmla="*/ 50 h 56"/>
                      <a:gd name="T10" fmla="*/ 5 w 44"/>
                      <a:gd name="T11" fmla="*/ 35 h 56"/>
                      <a:gd name="T12" fmla="*/ 0 w 44"/>
                      <a:gd name="T13" fmla="*/ 25 h 56"/>
                      <a:gd name="T14" fmla="*/ 5 w 44"/>
                      <a:gd name="T15" fmla="*/ 20 h 56"/>
                      <a:gd name="T16" fmla="*/ 8 w 44"/>
                      <a:gd name="T17" fmla="*/ 8 h 56"/>
                      <a:gd name="T18" fmla="*/ 24 w 44"/>
                      <a:gd name="T19" fmla="*/ 0 h 56"/>
                      <a:gd name="T20" fmla="*/ 40 w 44"/>
                      <a:gd name="T21" fmla="*/ 10 h 56"/>
                      <a:gd name="T22" fmla="*/ 40 w 44"/>
                      <a:gd name="T23" fmla="*/ 20 h 56"/>
                      <a:gd name="T24" fmla="*/ 43 w 44"/>
                      <a:gd name="T25" fmla="*/ 3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6"/>
                      <a:gd name="T41" fmla="*/ 44 w 4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0" name="Freeform 89"/>
                  <p:cNvSpPr>
                    <a:spLocks/>
                  </p:cNvSpPr>
                  <p:nvPr/>
                </p:nvSpPr>
                <p:spPr bwMode="auto">
                  <a:xfrm>
                    <a:off x="1541" y="2299"/>
                    <a:ext cx="882" cy="535"/>
                  </a:xfrm>
                  <a:custGeom>
                    <a:avLst/>
                    <a:gdLst>
                      <a:gd name="T0" fmla="*/ 48 w 882"/>
                      <a:gd name="T1" fmla="*/ 160 h 537"/>
                      <a:gd name="T2" fmla="*/ 0 w 882"/>
                      <a:gd name="T3" fmla="*/ 202 h 537"/>
                      <a:gd name="T4" fmla="*/ 13 w 882"/>
                      <a:gd name="T5" fmla="*/ 243 h 537"/>
                      <a:gd name="T6" fmla="*/ 32 w 882"/>
                      <a:gd name="T7" fmla="*/ 274 h 537"/>
                      <a:gd name="T8" fmla="*/ 46 w 882"/>
                      <a:gd name="T9" fmla="*/ 304 h 537"/>
                      <a:gd name="T10" fmla="*/ 81 w 882"/>
                      <a:gd name="T11" fmla="*/ 302 h 537"/>
                      <a:gd name="T12" fmla="*/ 86 w 882"/>
                      <a:gd name="T13" fmla="*/ 329 h 537"/>
                      <a:gd name="T14" fmla="*/ 113 w 882"/>
                      <a:gd name="T15" fmla="*/ 356 h 537"/>
                      <a:gd name="T16" fmla="*/ 135 w 882"/>
                      <a:gd name="T17" fmla="*/ 386 h 537"/>
                      <a:gd name="T18" fmla="*/ 161 w 882"/>
                      <a:gd name="T19" fmla="*/ 411 h 537"/>
                      <a:gd name="T20" fmla="*/ 205 w 882"/>
                      <a:gd name="T21" fmla="*/ 426 h 537"/>
                      <a:gd name="T22" fmla="*/ 246 w 882"/>
                      <a:gd name="T23" fmla="*/ 433 h 537"/>
                      <a:gd name="T24" fmla="*/ 255 w 882"/>
                      <a:gd name="T25" fmla="*/ 471 h 537"/>
                      <a:gd name="T26" fmla="*/ 295 w 882"/>
                      <a:gd name="T27" fmla="*/ 489 h 537"/>
                      <a:gd name="T28" fmla="*/ 324 w 882"/>
                      <a:gd name="T29" fmla="*/ 497 h 537"/>
                      <a:gd name="T30" fmla="*/ 356 w 882"/>
                      <a:gd name="T31" fmla="*/ 508 h 537"/>
                      <a:gd name="T32" fmla="*/ 396 w 882"/>
                      <a:gd name="T33" fmla="*/ 509 h 537"/>
                      <a:gd name="T34" fmla="*/ 436 w 882"/>
                      <a:gd name="T35" fmla="*/ 519 h 537"/>
                      <a:gd name="T36" fmla="*/ 471 w 882"/>
                      <a:gd name="T37" fmla="*/ 519 h 537"/>
                      <a:gd name="T38" fmla="*/ 506 w 882"/>
                      <a:gd name="T39" fmla="*/ 521 h 537"/>
                      <a:gd name="T40" fmla="*/ 549 w 882"/>
                      <a:gd name="T41" fmla="*/ 536 h 537"/>
                      <a:gd name="T42" fmla="*/ 591 w 882"/>
                      <a:gd name="T43" fmla="*/ 517 h 537"/>
                      <a:gd name="T44" fmla="*/ 629 w 882"/>
                      <a:gd name="T45" fmla="*/ 484 h 537"/>
                      <a:gd name="T46" fmla="*/ 818 w 882"/>
                      <a:gd name="T47" fmla="*/ 461 h 537"/>
                      <a:gd name="T48" fmla="*/ 801 w 882"/>
                      <a:gd name="T49" fmla="*/ 422 h 537"/>
                      <a:gd name="T50" fmla="*/ 787 w 882"/>
                      <a:gd name="T51" fmla="*/ 396 h 537"/>
                      <a:gd name="T52" fmla="*/ 813 w 882"/>
                      <a:gd name="T53" fmla="*/ 369 h 537"/>
                      <a:gd name="T54" fmla="*/ 827 w 882"/>
                      <a:gd name="T55" fmla="*/ 336 h 537"/>
                      <a:gd name="T56" fmla="*/ 846 w 882"/>
                      <a:gd name="T57" fmla="*/ 304 h 537"/>
                      <a:gd name="T58" fmla="*/ 867 w 882"/>
                      <a:gd name="T59" fmla="*/ 272 h 537"/>
                      <a:gd name="T60" fmla="*/ 881 w 882"/>
                      <a:gd name="T61" fmla="*/ 214 h 537"/>
                      <a:gd name="T62" fmla="*/ 836 w 882"/>
                      <a:gd name="T63" fmla="*/ 214 h 537"/>
                      <a:gd name="T64" fmla="*/ 804 w 882"/>
                      <a:gd name="T65" fmla="*/ 189 h 537"/>
                      <a:gd name="T66" fmla="*/ 764 w 882"/>
                      <a:gd name="T67" fmla="*/ 180 h 537"/>
                      <a:gd name="T68" fmla="*/ 731 w 882"/>
                      <a:gd name="T69" fmla="*/ 172 h 537"/>
                      <a:gd name="T70" fmla="*/ 682 w 882"/>
                      <a:gd name="T71" fmla="*/ 148 h 537"/>
                      <a:gd name="T72" fmla="*/ 636 w 882"/>
                      <a:gd name="T73" fmla="*/ 142 h 537"/>
                      <a:gd name="T74" fmla="*/ 598 w 882"/>
                      <a:gd name="T75" fmla="*/ 134 h 537"/>
                      <a:gd name="T76" fmla="*/ 569 w 882"/>
                      <a:gd name="T77" fmla="*/ 160 h 537"/>
                      <a:gd name="T78" fmla="*/ 533 w 882"/>
                      <a:gd name="T79" fmla="*/ 147 h 537"/>
                      <a:gd name="T80" fmla="*/ 501 w 882"/>
                      <a:gd name="T81" fmla="*/ 160 h 537"/>
                      <a:gd name="T82" fmla="*/ 473 w 882"/>
                      <a:gd name="T83" fmla="*/ 142 h 537"/>
                      <a:gd name="T84" fmla="*/ 435 w 882"/>
                      <a:gd name="T85" fmla="*/ 132 h 537"/>
                      <a:gd name="T86" fmla="*/ 401 w 882"/>
                      <a:gd name="T87" fmla="*/ 100 h 537"/>
                      <a:gd name="T88" fmla="*/ 376 w 882"/>
                      <a:gd name="T89" fmla="*/ 61 h 537"/>
                      <a:gd name="T90" fmla="*/ 221 w 882"/>
                      <a:gd name="T91" fmla="*/ 20 h 537"/>
                      <a:gd name="T92" fmla="*/ 198 w 882"/>
                      <a:gd name="T93" fmla="*/ 21 h 537"/>
                      <a:gd name="T94" fmla="*/ 173 w 882"/>
                      <a:gd name="T95" fmla="*/ 40 h 537"/>
                      <a:gd name="T96" fmla="*/ 130 w 882"/>
                      <a:gd name="T97" fmla="*/ 33 h 537"/>
                      <a:gd name="T98" fmla="*/ 97 w 882"/>
                      <a:gd name="T99" fmla="*/ 88 h 5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2"/>
                      <a:gd name="T151" fmla="*/ 0 h 537"/>
                      <a:gd name="T152" fmla="*/ 882 w 882"/>
                      <a:gd name="T153" fmla="*/ 537 h 5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1" name="Freeform 90"/>
                  <p:cNvSpPr>
                    <a:spLocks/>
                  </p:cNvSpPr>
                  <p:nvPr/>
                </p:nvSpPr>
                <p:spPr bwMode="auto">
                  <a:xfrm>
                    <a:off x="1476" y="2211"/>
                    <a:ext cx="194" cy="214"/>
                  </a:xfrm>
                  <a:custGeom>
                    <a:avLst/>
                    <a:gdLst>
                      <a:gd name="T0" fmla="*/ 97 w 194"/>
                      <a:gd name="T1" fmla="*/ 0 h 215"/>
                      <a:gd name="T2" fmla="*/ 10 w 194"/>
                      <a:gd name="T3" fmla="*/ 33 h 215"/>
                      <a:gd name="T4" fmla="*/ 28 w 194"/>
                      <a:gd name="T5" fmla="*/ 52 h 215"/>
                      <a:gd name="T6" fmla="*/ 28 w 194"/>
                      <a:gd name="T7" fmla="*/ 102 h 215"/>
                      <a:gd name="T8" fmla="*/ 13 w 194"/>
                      <a:gd name="T9" fmla="*/ 117 h 215"/>
                      <a:gd name="T10" fmla="*/ 0 w 194"/>
                      <a:gd name="T11" fmla="*/ 140 h 215"/>
                      <a:gd name="T12" fmla="*/ 12 w 194"/>
                      <a:gd name="T13" fmla="*/ 164 h 215"/>
                      <a:gd name="T14" fmla="*/ 17 w 194"/>
                      <a:gd name="T15" fmla="*/ 185 h 215"/>
                      <a:gd name="T16" fmla="*/ 35 w 194"/>
                      <a:gd name="T17" fmla="*/ 209 h 215"/>
                      <a:gd name="T18" fmla="*/ 54 w 194"/>
                      <a:gd name="T19" fmla="*/ 199 h 215"/>
                      <a:gd name="T20" fmla="*/ 61 w 194"/>
                      <a:gd name="T21" fmla="*/ 174 h 215"/>
                      <a:gd name="T22" fmla="*/ 68 w 194"/>
                      <a:gd name="T23" fmla="*/ 154 h 215"/>
                      <a:gd name="T24" fmla="*/ 61 w 194"/>
                      <a:gd name="T25" fmla="*/ 137 h 215"/>
                      <a:gd name="T26" fmla="*/ 48 w 194"/>
                      <a:gd name="T27" fmla="*/ 120 h 215"/>
                      <a:gd name="T28" fmla="*/ 74 w 194"/>
                      <a:gd name="T29" fmla="*/ 60 h 215"/>
                      <a:gd name="T30" fmla="*/ 96 w 194"/>
                      <a:gd name="T31" fmla="*/ 45 h 215"/>
                      <a:gd name="T32" fmla="*/ 130 w 194"/>
                      <a:gd name="T33" fmla="*/ 28 h 215"/>
                      <a:gd name="T34" fmla="*/ 130 w 194"/>
                      <a:gd name="T35" fmla="*/ 41 h 215"/>
                      <a:gd name="T36" fmla="*/ 116 w 194"/>
                      <a:gd name="T37" fmla="*/ 70 h 215"/>
                      <a:gd name="T38" fmla="*/ 101 w 194"/>
                      <a:gd name="T39" fmla="*/ 82 h 215"/>
                      <a:gd name="T40" fmla="*/ 102 w 194"/>
                      <a:gd name="T41" fmla="*/ 112 h 215"/>
                      <a:gd name="T42" fmla="*/ 102 w 194"/>
                      <a:gd name="T43" fmla="*/ 123 h 215"/>
                      <a:gd name="T44" fmla="*/ 151 w 194"/>
                      <a:gd name="T45" fmla="*/ 174 h 215"/>
                      <a:gd name="T46" fmla="*/ 151 w 194"/>
                      <a:gd name="T47" fmla="*/ 154 h 215"/>
                      <a:gd name="T48" fmla="*/ 121 w 194"/>
                      <a:gd name="T49" fmla="*/ 130 h 215"/>
                      <a:gd name="T50" fmla="*/ 130 w 194"/>
                      <a:gd name="T51" fmla="*/ 123 h 215"/>
                      <a:gd name="T52" fmla="*/ 151 w 194"/>
                      <a:gd name="T53" fmla="*/ 134 h 215"/>
                      <a:gd name="T54" fmla="*/ 166 w 194"/>
                      <a:gd name="T55" fmla="*/ 140 h 215"/>
                      <a:gd name="T56" fmla="*/ 185 w 194"/>
                      <a:gd name="T57" fmla="*/ 123 h 215"/>
                      <a:gd name="T58" fmla="*/ 166 w 194"/>
                      <a:gd name="T59" fmla="*/ 90 h 215"/>
                      <a:gd name="T60" fmla="*/ 178 w 194"/>
                      <a:gd name="T61" fmla="*/ 60 h 215"/>
                      <a:gd name="T62" fmla="*/ 193 w 194"/>
                      <a:gd name="T63" fmla="*/ 41 h 215"/>
                      <a:gd name="T64" fmla="*/ 181 w 194"/>
                      <a:gd name="T65" fmla="*/ 25 h 215"/>
                      <a:gd name="T66" fmla="*/ 186 w 194"/>
                      <a:gd name="T67" fmla="*/ 3 h 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4"/>
                      <a:gd name="T103" fmla="*/ 0 h 215"/>
                      <a:gd name="T104" fmla="*/ 194 w 194"/>
                      <a:gd name="T105" fmla="*/ 215 h 2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2" name="Freeform 91"/>
                  <p:cNvSpPr>
                    <a:spLocks/>
                  </p:cNvSpPr>
                  <p:nvPr/>
                </p:nvSpPr>
                <p:spPr bwMode="auto">
                  <a:xfrm>
                    <a:off x="1541" y="2384"/>
                    <a:ext cx="53" cy="39"/>
                  </a:xfrm>
                  <a:custGeom>
                    <a:avLst/>
                    <a:gdLst>
                      <a:gd name="T0" fmla="*/ 31 w 53"/>
                      <a:gd name="T1" fmla="*/ 7 h 39"/>
                      <a:gd name="T2" fmla="*/ 34 w 53"/>
                      <a:gd name="T3" fmla="*/ 16 h 39"/>
                      <a:gd name="T4" fmla="*/ 43 w 53"/>
                      <a:gd name="T5" fmla="*/ 16 h 39"/>
                      <a:gd name="T6" fmla="*/ 52 w 53"/>
                      <a:gd name="T7" fmla="*/ 26 h 39"/>
                      <a:gd name="T8" fmla="*/ 26 w 53"/>
                      <a:gd name="T9" fmla="*/ 38 h 39"/>
                      <a:gd name="T10" fmla="*/ 10 w 53"/>
                      <a:gd name="T11" fmla="*/ 31 h 39"/>
                      <a:gd name="T12" fmla="*/ 0 w 53"/>
                      <a:gd name="T13" fmla="*/ 26 h 39"/>
                      <a:gd name="T14" fmla="*/ 5 w 53"/>
                      <a:gd name="T15" fmla="*/ 19 h 39"/>
                      <a:gd name="T16" fmla="*/ 14 w 53"/>
                      <a:gd name="T17" fmla="*/ 9 h 39"/>
                      <a:gd name="T18" fmla="*/ 16 w 53"/>
                      <a:gd name="T19" fmla="*/ 0 h 39"/>
                      <a:gd name="T20" fmla="*/ 27 w 53"/>
                      <a:gd name="T21" fmla="*/ 0 h 39"/>
                      <a:gd name="T22" fmla="*/ 31 w 53"/>
                      <a:gd name="T23" fmla="*/ 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39"/>
                      <a:gd name="T38" fmla="*/ 53 w 53"/>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3" name="Freeform 92"/>
                  <p:cNvSpPr>
                    <a:spLocks/>
                  </p:cNvSpPr>
                  <p:nvPr/>
                </p:nvSpPr>
                <p:spPr bwMode="auto">
                  <a:xfrm>
                    <a:off x="1370" y="1146"/>
                    <a:ext cx="79" cy="40"/>
                  </a:xfrm>
                  <a:custGeom>
                    <a:avLst/>
                    <a:gdLst>
                      <a:gd name="T0" fmla="*/ 64 w 80"/>
                      <a:gd name="T1" fmla="*/ 26 h 42"/>
                      <a:gd name="T2" fmla="*/ 54 w 80"/>
                      <a:gd name="T3" fmla="*/ 29 h 42"/>
                      <a:gd name="T4" fmla="*/ 49 w 80"/>
                      <a:gd name="T5" fmla="*/ 41 h 42"/>
                      <a:gd name="T6" fmla="*/ 32 w 80"/>
                      <a:gd name="T7" fmla="*/ 36 h 42"/>
                      <a:gd name="T8" fmla="*/ 27 w 80"/>
                      <a:gd name="T9" fmla="*/ 34 h 42"/>
                      <a:gd name="T10" fmla="*/ 20 w 80"/>
                      <a:gd name="T11" fmla="*/ 26 h 42"/>
                      <a:gd name="T12" fmla="*/ 28 w 80"/>
                      <a:gd name="T13" fmla="*/ 29 h 42"/>
                      <a:gd name="T14" fmla="*/ 10 w 80"/>
                      <a:gd name="T15" fmla="*/ 10 h 42"/>
                      <a:gd name="T16" fmla="*/ 0 w 80"/>
                      <a:gd name="T17" fmla="*/ 13 h 42"/>
                      <a:gd name="T18" fmla="*/ 1 w 80"/>
                      <a:gd name="T19" fmla="*/ 6 h 42"/>
                      <a:gd name="T20" fmla="*/ 10 w 80"/>
                      <a:gd name="T21" fmla="*/ 6 h 42"/>
                      <a:gd name="T22" fmla="*/ 21 w 80"/>
                      <a:gd name="T23" fmla="*/ 0 h 42"/>
                      <a:gd name="T24" fmla="*/ 30 w 80"/>
                      <a:gd name="T25" fmla="*/ 0 h 42"/>
                      <a:gd name="T26" fmla="*/ 54 w 80"/>
                      <a:gd name="T27" fmla="*/ 6 h 42"/>
                      <a:gd name="T28" fmla="*/ 60 w 80"/>
                      <a:gd name="T29" fmla="*/ 13 h 42"/>
                      <a:gd name="T30" fmla="*/ 62 w 80"/>
                      <a:gd name="T31" fmla="*/ 6 h 42"/>
                      <a:gd name="T32" fmla="*/ 71 w 80"/>
                      <a:gd name="T33" fmla="*/ 6 h 42"/>
                      <a:gd name="T34" fmla="*/ 79 w 80"/>
                      <a:gd name="T35" fmla="*/ 11 h 42"/>
                      <a:gd name="T36" fmla="*/ 72 w 80"/>
                      <a:gd name="T37" fmla="*/ 18 h 42"/>
                      <a:gd name="T38" fmla="*/ 64 w 80"/>
                      <a:gd name="T39" fmla="*/ 26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42"/>
                      <a:gd name="T62" fmla="*/ 80 w 80"/>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4" name="Freeform 93"/>
                  <p:cNvSpPr>
                    <a:spLocks/>
                  </p:cNvSpPr>
                  <p:nvPr/>
                </p:nvSpPr>
                <p:spPr bwMode="auto">
                  <a:xfrm>
                    <a:off x="1257" y="1120"/>
                    <a:ext cx="154" cy="158"/>
                  </a:xfrm>
                  <a:custGeom>
                    <a:avLst/>
                    <a:gdLst>
                      <a:gd name="T0" fmla="*/ 118 w 154"/>
                      <a:gd name="T1" fmla="*/ 153 h 159"/>
                      <a:gd name="T2" fmla="*/ 103 w 154"/>
                      <a:gd name="T3" fmla="*/ 148 h 159"/>
                      <a:gd name="T4" fmla="*/ 95 w 154"/>
                      <a:gd name="T5" fmla="*/ 150 h 159"/>
                      <a:gd name="T6" fmla="*/ 75 w 154"/>
                      <a:gd name="T7" fmla="*/ 133 h 159"/>
                      <a:gd name="T8" fmla="*/ 75 w 154"/>
                      <a:gd name="T9" fmla="*/ 124 h 159"/>
                      <a:gd name="T10" fmla="*/ 69 w 154"/>
                      <a:gd name="T11" fmla="*/ 133 h 159"/>
                      <a:gd name="T12" fmla="*/ 30 w 154"/>
                      <a:gd name="T13" fmla="*/ 113 h 159"/>
                      <a:gd name="T14" fmla="*/ 8 w 154"/>
                      <a:gd name="T15" fmla="*/ 81 h 159"/>
                      <a:gd name="T16" fmla="*/ 8 w 154"/>
                      <a:gd name="T17" fmla="*/ 70 h 159"/>
                      <a:gd name="T18" fmla="*/ 0 w 154"/>
                      <a:gd name="T19" fmla="*/ 58 h 159"/>
                      <a:gd name="T20" fmla="*/ 0 w 154"/>
                      <a:gd name="T21" fmla="*/ 37 h 159"/>
                      <a:gd name="T22" fmla="*/ 1 w 154"/>
                      <a:gd name="T23" fmla="*/ 28 h 159"/>
                      <a:gd name="T24" fmla="*/ 8 w 154"/>
                      <a:gd name="T25" fmla="*/ 13 h 159"/>
                      <a:gd name="T26" fmla="*/ 15 w 154"/>
                      <a:gd name="T27" fmla="*/ 10 h 159"/>
                      <a:gd name="T28" fmla="*/ 20 w 154"/>
                      <a:gd name="T29" fmla="*/ 0 h 159"/>
                      <a:gd name="T30" fmla="*/ 44 w 154"/>
                      <a:gd name="T31" fmla="*/ 3 h 159"/>
                      <a:gd name="T32" fmla="*/ 53 w 154"/>
                      <a:gd name="T33" fmla="*/ 8 h 159"/>
                      <a:gd name="T34" fmla="*/ 53 w 154"/>
                      <a:gd name="T35" fmla="*/ 18 h 159"/>
                      <a:gd name="T36" fmla="*/ 68 w 154"/>
                      <a:gd name="T37" fmla="*/ 32 h 159"/>
                      <a:gd name="T38" fmla="*/ 89 w 154"/>
                      <a:gd name="T39" fmla="*/ 52 h 159"/>
                      <a:gd name="T40" fmla="*/ 107 w 154"/>
                      <a:gd name="T41" fmla="*/ 58 h 159"/>
                      <a:gd name="T42" fmla="*/ 118 w 154"/>
                      <a:gd name="T43" fmla="*/ 63 h 159"/>
                      <a:gd name="T44" fmla="*/ 107 w 154"/>
                      <a:gd name="T45" fmla="*/ 75 h 159"/>
                      <a:gd name="T46" fmla="*/ 120 w 154"/>
                      <a:gd name="T47" fmla="*/ 86 h 159"/>
                      <a:gd name="T48" fmla="*/ 133 w 154"/>
                      <a:gd name="T49" fmla="*/ 81 h 159"/>
                      <a:gd name="T50" fmla="*/ 139 w 154"/>
                      <a:gd name="T51" fmla="*/ 88 h 159"/>
                      <a:gd name="T52" fmla="*/ 130 w 154"/>
                      <a:gd name="T53" fmla="*/ 99 h 159"/>
                      <a:gd name="T54" fmla="*/ 114 w 154"/>
                      <a:gd name="T55" fmla="*/ 95 h 159"/>
                      <a:gd name="T56" fmla="*/ 105 w 154"/>
                      <a:gd name="T57" fmla="*/ 101 h 159"/>
                      <a:gd name="T58" fmla="*/ 107 w 154"/>
                      <a:gd name="T59" fmla="*/ 121 h 159"/>
                      <a:gd name="T60" fmla="*/ 114 w 154"/>
                      <a:gd name="T61" fmla="*/ 130 h 159"/>
                      <a:gd name="T62" fmla="*/ 118 w 154"/>
                      <a:gd name="T63" fmla="*/ 139 h 159"/>
                      <a:gd name="T64" fmla="*/ 126 w 154"/>
                      <a:gd name="T65" fmla="*/ 144 h 159"/>
                      <a:gd name="T66" fmla="*/ 141 w 154"/>
                      <a:gd name="T67" fmla="*/ 148 h 159"/>
                      <a:gd name="T68" fmla="*/ 146 w 154"/>
                      <a:gd name="T69" fmla="*/ 139 h 159"/>
                      <a:gd name="T70" fmla="*/ 153 w 154"/>
                      <a:gd name="T71" fmla="*/ 144 h 159"/>
                      <a:gd name="T72" fmla="*/ 150 w 154"/>
                      <a:gd name="T73" fmla="*/ 158 h 159"/>
                      <a:gd name="T74" fmla="*/ 134 w 154"/>
                      <a:gd name="T75" fmla="*/ 153 h 159"/>
                      <a:gd name="T76" fmla="*/ 118 w 154"/>
                      <a:gd name="T77" fmla="*/ 153 h 1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59"/>
                      <a:gd name="T119" fmla="*/ 154 w 154"/>
                      <a:gd name="T120" fmla="*/ 159 h 1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5" name="Freeform 94"/>
                  <p:cNvSpPr>
                    <a:spLocks/>
                  </p:cNvSpPr>
                  <p:nvPr/>
                </p:nvSpPr>
                <p:spPr bwMode="auto">
                  <a:xfrm>
                    <a:off x="1422" y="1164"/>
                    <a:ext cx="104" cy="136"/>
                  </a:xfrm>
                  <a:custGeom>
                    <a:avLst/>
                    <a:gdLst>
                      <a:gd name="T0" fmla="*/ 75 w 101"/>
                      <a:gd name="T1" fmla="*/ 108 h 136"/>
                      <a:gd name="T2" fmla="*/ 83 w 101"/>
                      <a:gd name="T3" fmla="*/ 98 h 136"/>
                      <a:gd name="T4" fmla="*/ 80 w 101"/>
                      <a:gd name="T5" fmla="*/ 85 h 136"/>
                      <a:gd name="T6" fmla="*/ 88 w 101"/>
                      <a:gd name="T7" fmla="*/ 85 h 136"/>
                      <a:gd name="T8" fmla="*/ 88 w 101"/>
                      <a:gd name="T9" fmla="*/ 98 h 136"/>
                      <a:gd name="T10" fmla="*/ 100 w 101"/>
                      <a:gd name="T11" fmla="*/ 105 h 136"/>
                      <a:gd name="T12" fmla="*/ 97 w 101"/>
                      <a:gd name="T13" fmla="*/ 121 h 136"/>
                      <a:gd name="T14" fmla="*/ 92 w 101"/>
                      <a:gd name="T15" fmla="*/ 130 h 136"/>
                      <a:gd name="T16" fmla="*/ 83 w 101"/>
                      <a:gd name="T17" fmla="*/ 125 h 136"/>
                      <a:gd name="T18" fmla="*/ 75 w 101"/>
                      <a:gd name="T19" fmla="*/ 130 h 136"/>
                      <a:gd name="T20" fmla="*/ 66 w 101"/>
                      <a:gd name="T21" fmla="*/ 130 h 136"/>
                      <a:gd name="T22" fmla="*/ 55 w 101"/>
                      <a:gd name="T23" fmla="*/ 135 h 136"/>
                      <a:gd name="T24" fmla="*/ 40 w 101"/>
                      <a:gd name="T25" fmla="*/ 135 h 136"/>
                      <a:gd name="T26" fmla="*/ 50 w 101"/>
                      <a:gd name="T27" fmla="*/ 125 h 136"/>
                      <a:gd name="T28" fmla="*/ 43 w 101"/>
                      <a:gd name="T29" fmla="*/ 121 h 136"/>
                      <a:gd name="T30" fmla="*/ 53 w 101"/>
                      <a:gd name="T31" fmla="*/ 116 h 136"/>
                      <a:gd name="T32" fmla="*/ 46 w 101"/>
                      <a:gd name="T33" fmla="*/ 110 h 136"/>
                      <a:gd name="T34" fmla="*/ 33 w 101"/>
                      <a:gd name="T35" fmla="*/ 110 h 136"/>
                      <a:gd name="T36" fmla="*/ 21 w 101"/>
                      <a:gd name="T37" fmla="*/ 108 h 136"/>
                      <a:gd name="T38" fmla="*/ 17 w 101"/>
                      <a:gd name="T39" fmla="*/ 100 h 136"/>
                      <a:gd name="T40" fmla="*/ 6 w 101"/>
                      <a:gd name="T41" fmla="*/ 100 h 136"/>
                      <a:gd name="T42" fmla="*/ 0 w 101"/>
                      <a:gd name="T43" fmla="*/ 80 h 136"/>
                      <a:gd name="T44" fmla="*/ 10 w 101"/>
                      <a:gd name="T45" fmla="*/ 46 h 136"/>
                      <a:gd name="T46" fmla="*/ 17 w 101"/>
                      <a:gd name="T47" fmla="*/ 41 h 136"/>
                      <a:gd name="T48" fmla="*/ 15 w 101"/>
                      <a:gd name="T49" fmla="*/ 21 h 136"/>
                      <a:gd name="T50" fmla="*/ 23 w 101"/>
                      <a:gd name="T51" fmla="*/ 17 h 136"/>
                      <a:gd name="T52" fmla="*/ 33 w 101"/>
                      <a:gd name="T53" fmla="*/ 12 h 136"/>
                      <a:gd name="T54" fmla="*/ 33 w 101"/>
                      <a:gd name="T55" fmla="*/ 1 h 136"/>
                      <a:gd name="T56" fmla="*/ 43 w 101"/>
                      <a:gd name="T57" fmla="*/ 0 h 136"/>
                      <a:gd name="T58" fmla="*/ 41 w 101"/>
                      <a:gd name="T59" fmla="*/ 6 h 136"/>
                      <a:gd name="T60" fmla="*/ 43 w 101"/>
                      <a:gd name="T61" fmla="*/ 15 h 136"/>
                      <a:gd name="T62" fmla="*/ 48 w 101"/>
                      <a:gd name="T63" fmla="*/ 3 h 136"/>
                      <a:gd name="T64" fmla="*/ 53 w 101"/>
                      <a:gd name="T65" fmla="*/ 12 h 136"/>
                      <a:gd name="T66" fmla="*/ 46 w 101"/>
                      <a:gd name="T67" fmla="*/ 25 h 136"/>
                      <a:gd name="T68" fmla="*/ 60 w 101"/>
                      <a:gd name="T69" fmla="*/ 26 h 136"/>
                      <a:gd name="T70" fmla="*/ 53 w 101"/>
                      <a:gd name="T71" fmla="*/ 32 h 136"/>
                      <a:gd name="T72" fmla="*/ 55 w 101"/>
                      <a:gd name="T73" fmla="*/ 50 h 136"/>
                      <a:gd name="T74" fmla="*/ 50 w 101"/>
                      <a:gd name="T75" fmla="*/ 55 h 136"/>
                      <a:gd name="T76" fmla="*/ 55 w 101"/>
                      <a:gd name="T77" fmla="*/ 70 h 136"/>
                      <a:gd name="T78" fmla="*/ 61 w 101"/>
                      <a:gd name="T79" fmla="*/ 75 h 136"/>
                      <a:gd name="T80" fmla="*/ 65 w 101"/>
                      <a:gd name="T81" fmla="*/ 85 h 136"/>
                      <a:gd name="T82" fmla="*/ 60 w 101"/>
                      <a:gd name="T83" fmla="*/ 93 h 136"/>
                      <a:gd name="T84" fmla="*/ 70 w 101"/>
                      <a:gd name="T85" fmla="*/ 100 h 136"/>
                      <a:gd name="T86" fmla="*/ 66 w 101"/>
                      <a:gd name="T87" fmla="*/ 108 h 136"/>
                      <a:gd name="T88" fmla="*/ 75 w 101"/>
                      <a:gd name="T89" fmla="*/ 108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136"/>
                      <a:gd name="T137" fmla="*/ 101 w 101"/>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6" name="Freeform 95"/>
                  <p:cNvSpPr>
                    <a:spLocks/>
                  </p:cNvSpPr>
                  <p:nvPr/>
                </p:nvSpPr>
                <p:spPr bwMode="auto">
                  <a:xfrm>
                    <a:off x="1493" y="1135"/>
                    <a:ext cx="43" cy="51"/>
                  </a:xfrm>
                  <a:custGeom>
                    <a:avLst/>
                    <a:gdLst>
                      <a:gd name="T0" fmla="*/ 42 w 43"/>
                      <a:gd name="T1" fmla="*/ 27 h 51"/>
                      <a:gd name="T2" fmla="*/ 42 w 43"/>
                      <a:gd name="T3" fmla="*/ 20 h 51"/>
                      <a:gd name="T4" fmla="*/ 34 w 43"/>
                      <a:gd name="T5" fmla="*/ 18 h 51"/>
                      <a:gd name="T6" fmla="*/ 32 w 43"/>
                      <a:gd name="T7" fmla="*/ 8 h 51"/>
                      <a:gd name="T8" fmla="*/ 13 w 43"/>
                      <a:gd name="T9" fmla="*/ 0 h 51"/>
                      <a:gd name="T10" fmla="*/ 1 w 43"/>
                      <a:gd name="T11" fmla="*/ 6 h 51"/>
                      <a:gd name="T12" fmla="*/ 0 w 43"/>
                      <a:gd name="T13" fmla="*/ 20 h 51"/>
                      <a:gd name="T14" fmla="*/ 5 w 43"/>
                      <a:gd name="T15" fmla="*/ 28 h 51"/>
                      <a:gd name="T16" fmla="*/ 6 w 43"/>
                      <a:gd name="T17" fmla="*/ 38 h 51"/>
                      <a:gd name="T18" fmla="*/ 13 w 43"/>
                      <a:gd name="T19" fmla="*/ 50 h 51"/>
                      <a:gd name="T20" fmla="*/ 21 w 43"/>
                      <a:gd name="T21" fmla="*/ 43 h 51"/>
                      <a:gd name="T22" fmla="*/ 32 w 43"/>
                      <a:gd name="T23" fmla="*/ 42 h 51"/>
                      <a:gd name="T24" fmla="*/ 42 w 43"/>
                      <a:gd name="T25" fmla="*/ 2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51"/>
                      <a:gd name="T41" fmla="*/ 43 w 43"/>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7" name="Freeform 96"/>
                  <p:cNvSpPr>
                    <a:spLocks/>
                  </p:cNvSpPr>
                  <p:nvPr/>
                </p:nvSpPr>
                <p:spPr bwMode="auto">
                  <a:xfrm>
                    <a:off x="1361" y="1029"/>
                    <a:ext cx="198" cy="117"/>
                  </a:xfrm>
                  <a:custGeom>
                    <a:avLst/>
                    <a:gdLst>
                      <a:gd name="T0" fmla="*/ 91 w 198"/>
                      <a:gd name="T1" fmla="*/ 17 h 115"/>
                      <a:gd name="T2" fmla="*/ 76 w 198"/>
                      <a:gd name="T3" fmla="*/ 19 h 115"/>
                      <a:gd name="T4" fmla="*/ 75 w 198"/>
                      <a:gd name="T5" fmla="*/ 25 h 115"/>
                      <a:gd name="T6" fmla="*/ 82 w 198"/>
                      <a:gd name="T7" fmla="*/ 39 h 115"/>
                      <a:gd name="T8" fmla="*/ 89 w 198"/>
                      <a:gd name="T9" fmla="*/ 60 h 115"/>
                      <a:gd name="T10" fmla="*/ 94 w 198"/>
                      <a:gd name="T11" fmla="*/ 63 h 115"/>
                      <a:gd name="T12" fmla="*/ 102 w 198"/>
                      <a:gd name="T13" fmla="*/ 71 h 115"/>
                      <a:gd name="T14" fmla="*/ 106 w 198"/>
                      <a:gd name="T15" fmla="*/ 83 h 115"/>
                      <a:gd name="T16" fmla="*/ 113 w 198"/>
                      <a:gd name="T17" fmla="*/ 90 h 115"/>
                      <a:gd name="T18" fmla="*/ 114 w 198"/>
                      <a:gd name="T19" fmla="*/ 98 h 115"/>
                      <a:gd name="T20" fmla="*/ 106 w 198"/>
                      <a:gd name="T21" fmla="*/ 107 h 115"/>
                      <a:gd name="T22" fmla="*/ 93 w 198"/>
                      <a:gd name="T23" fmla="*/ 114 h 115"/>
                      <a:gd name="T24" fmla="*/ 71 w 198"/>
                      <a:gd name="T25" fmla="*/ 109 h 115"/>
                      <a:gd name="T26" fmla="*/ 63 w 198"/>
                      <a:gd name="T27" fmla="*/ 107 h 115"/>
                      <a:gd name="T28" fmla="*/ 53 w 198"/>
                      <a:gd name="T29" fmla="*/ 93 h 115"/>
                      <a:gd name="T30" fmla="*/ 50 w 198"/>
                      <a:gd name="T31" fmla="*/ 87 h 115"/>
                      <a:gd name="T32" fmla="*/ 46 w 198"/>
                      <a:gd name="T33" fmla="*/ 75 h 115"/>
                      <a:gd name="T34" fmla="*/ 37 w 198"/>
                      <a:gd name="T35" fmla="*/ 71 h 115"/>
                      <a:gd name="T36" fmla="*/ 26 w 198"/>
                      <a:gd name="T37" fmla="*/ 69 h 115"/>
                      <a:gd name="T38" fmla="*/ 30 w 198"/>
                      <a:gd name="T39" fmla="*/ 75 h 115"/>
                      <a:gd name="T40" fmla="*/ 35 w 198"/>
                      <a:gd name="T41" fmla="*/ 87 h 115"/>
                      <a:gd name="T42" fmla="*/ 37 w 198"/>
                      <a:gd name="T43" fmla="*/ 100 h 115"/>
                      <a:gd name="T44" fmla="*/ 28 w 198"/>
                      <a:gd name="T45" fmla="*/ 100 h 115"/>
                      <a:gd name="T46" fmla="*/ 21 w 198"/>
                      <a:gd name="T47" fmla="*/ 90 h 115"/>
                      <a:gd name="T48" fmla="*/ 15 w 198"/>
                      <a:gd name="T49" fmla="*/ 80 h 115"/>
                      <a:gd name="T50" fmla="*/ 10 w 198"/>
                      <a:gd name="T51" fmla="*/ 93 h 115"/>
                      <a:gd name="T52" fmla="*/ 1 w 198"/>
                      <a:gd name="T53" fmla="*/ 90 h 115"/>
                      <a:gd name="T54" fmla="*/ 0 w 198"/>
                      <a:gd name="T55" fmla="*/ 78 h 115"/>
                      <a:gd name="T56" fmla="*/ 10 w 198"/>
                      <a:gd name="T57" fmla="*/ 63 h 115"/>
                      <a:gd name="T58" fmla="*/ 26 w 198"/>
                      <a:gd name="T59" fmla="*/ 43 h 115"/>
                      <a:gd name="T60" fmla="*/ 44 w 198"/>
                      <a:gd name="T61" fmla="*/ 29 h 115"/>
                      <a:gd name="T62" fmla="*/ 53 w 198"/>
                      <a:gd name="T63" fmla="*/ 17 h 115"/>
                      <a:gd name="T64" fmla="*/ 58 w 198"/>
                      <a:gd name="T65" fmla="*/ 8 h 115"/>
                      <a:gd name="T66" fmla="*/ 93 w 198"/>
                      <a:gd name="T67" fmla="*/ 0 h 115"/>
                      <a:gd name="T68" fmla="*/ 147 w 198"/>
                      <a:gd name="T69" fmla="*/ 19 h 115"/>
                      <a:gd name="T70" fmla="*/ 172 w 198"/>
                      <a:gd name="T71" fmla="*/ 39 h 115"/>
                      <a:gd name="T72" fmla="*/ 197 w 198"/>
                      <a:gd name="T73" fmla="*/ 43 h 115"/>
                      <a:gd name="T74" fmla="*/ 189 w 198"/>
                      <a:gd name="T75" fmla="*/ 49 h 115"/>
                      <a:gd name="T76" fmla="*/ 183 w 198"/>
                      <a:gd name="T77" fmla="*/ 60 h 115"/>
                      <a:gd name="T78" fmla="*/ 162 w 198"/>
                      <a:gd name="T79" fmla="*/ 69 h 115"/>
                      <a:gd name="T80" fmla="*/ 152 w 198"/>
                      <a:gd name="T81" fmla="*/ 83 h 115"/>
                      <a:gd name="T82" fmla="*/ 158 w 198"/>
                      <a:gd name="T83" fmla="*/ 98 h 115"/>
                      <a:gd name="T84" fmla="*/ 151 w 198"/>
                      <a:gd name="T85" fmla="*/ 95 h 115"/>
                      <a:gd name="T86" fmla="*/ 145 w 198"/>
                      <a:gd name="T87" fmla="*/ 100 h 115"/>
                      <a:gd name="T88" fmla="*/ 136 w 198"/>
                      <a:gd name="T89" fmla="*/ 95 h 115"/>
                      <a:gd name="T90" fmla="*/ 139 w 198"/>
                      <a:gd name="T91" fmla="*/ 90 h 115"/>
                      <a:gd name="T92" fmla="*/ 120 w 198"/>
                      <a:gd name="T93" fmla="*/ 78 h 115"/>
                      <a:gd name="T94" fmla="*/ 107 w 198"/>
                      <a:gd name="T95" fmla="*/ 60 h 115"/>
                      <a:gd name="T96" fmla="*/ 101 w 198"/>
                      <a:gd name="T97" fmla="*/ 51 h 115"/>
                      <a:gd name="T98" fmla="*/ 101 w 198"/>
                      <a:gd name="T99" fmla="*/ 25 h 115"/>
                      <a:gd name="T100" fmla="*/ 91 w 198"/>
                      <a:gd name="T101" fmla="*/ 17 h 1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8"/>
                      <a:gd name="T154" fmla="*/ 0 h 115"/>
                      <a:gd name="T155" fmla="*/ 198 w 198"/>
                      <a:gd name="T156" fmla="*/ 115 h 1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8" name="Freeform 97"/>
                  <p:cNvSpPr>
                    <a:spLocks/>
                  </p:cNvSpPr>
                  <p:nvPr/>
                </p:nvSpPr>
                <p:spPr bwMode="auto">
                  <a:xfrm>
                    <a:off x="1500" y="1198"/>
                    <a:ext cx="39" cy="38"/>
                  </a:xfrm>
                  <a:custGeom>
                    <a:avLst/>
                    <a:gdLst>
                      <a:gd name="T0" fmla="*/ 34 w 35"/>
                      <a:gd name="T1" fmla="*/ 9 h 33"/>
                      <a:gd name="T2" fmla="*/ 29 w 35"/>
                      <a:gd name="T3" fmla="*/ 22 h 33"/>
                      <a:gd name="T4" fmla="*/ 18 w 35"/>
                      <a:gd name="T5" fmla="*/ 32 h 33"/>
                      <a:gd name="T6" fmla="*/ 14 w 35"/>
                      <a:gd name="T7" fmla="*/ 21 h 33"/>
                      <a:gd name="T8" fmla="*/ 3 w 35"/>
                      <a:gd name="T9" fmla="*/ 13 h 33"/>
                      <a:gd name="T10" fmla="*/ 0 w 35"/>
                      <a:gd name="T11" fmla="*/ 8 h 33"/>
                      <a:gd name="T12" fmla="*/ 8 w 35"/>
                      <a:gd name="T13" fmla="*/ 1 h 33"/>
                      <a:gd name="T14" fmla="*/ 14 w 35"/>
                      <a:gd name="T15" fmla="*/ 0 h 33"/>
                      <a:gd name="T16" fmla="*/ 34 w 35"/>
                      <a:gd name="T17" fmla="*/ 0 h 33"/>
                      <a:gd name="T18" fmla="*/ 27 w 35"/>
                      <a:gd name="T19" fmla="*/ 4 h 33"/>
                      <a:gd name="T20" fmla="*/ 34 w 35"/>
                      <a:gd name="T21" fmla="*/ 9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3"/>
                      <a:gd name="T35" fmla="*/ 35 w 35"/>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99" name="Freeform 98"/>
                  <p:cNvSpPr>
                    <a:spLocks/>
                  </p:cNvSpPr>
                  <p:nvPr/>
                </p:nvSpPr>
                <p:spPr bwMode="auto">
                  <a:xfrm>
                    <a:off x="1574" y="1100"/>
                    <a:ext cx="1303" cy="328"/>
                  </a:xfrm>
                  <a:custGeom>
                    <a:avLst/>
                    <a:gdLst>
                      <a:gd name="T0" fmla="*/ 110 w 1307"/>
                      <a:gd name="T1" fmla="*/ 159 h 328"/>
                      <a:gd name="T2" fmla="*/ 146 w 1307"/>
                      <a:gd name="T3" fmla="*/ 161 h 328"/>
                      <a:gd name="T4" fmla="*/ 145 w 1307"/>
                      <a:gd name="T5" fmla="*/ 121 h 328"/>
                      <a:gd name="T6" fmla="*/ 137 w 1307"/>
                      <a:gd name="T7" fmla="*/ 91 h 328"/>
                      <a:gd name="T8" fmla="*/ 123 w 1307"/>
                      <a:gd name="T9" fmla="*/ 71 h 328"/>
                      <a:gd name="T10" fmla="*/ 99 w 1307"/>
                      <a:gd name="T11" fmla="*/ 53 h 328"/>
                      <a:gd name="T12" fmla="*/ 160 w 1307"/>
                      <a:gd name="T13" fmla="*/ 71 h 328"/>
                      <a:gd name="T14" fmla="*/ 182 w 1307"/>
                      <a:gd name="T15" fmla="*/ 48 h 328"/>
                      <a:gd name="T16" fmla="*/ 160 w 1307"/>
                      <a:gd name="T17" fmla="*/ 15 h 328"/>
                      <a:gd name="T18" fmla="*/ 328 w 1307"/>
                      <a:gd name="T19" fmla="*/ 1 h 328"/>
                      <a:gd name="T20" fmla="*/ 1263 w 1307"/>
                      <a:gd name="T21" fmla="*/ 0 h 328"/>
                      <a:gd name="T22" fmla="*/ 1247 w 1307"/>
                      <a:gd name="T23" fmla="*/ 21 h 328"/>
                      <a:gd name="T24" fmla="*/ 1241 w 1307"/>
                      <a:gd name="T25" fmla="*/ 48 h 328"/>
                      <a:gd name="T26" fmla="*/ 1259 w 1307"/>
                      <a:gd name="T27" fmla="*/ 68 h 328"/>
                      <a:gd name="T28" fmla="*/ 1281 w 1307"/>
                      <a:gd name="T29" fmla="*/ 58 h 328"/>
                      <a:gd name="T30" fmla="*/ 1306 w 1307"/>
                      <a:gd name="T31" fmla="*/ 75 h 328"/>
                      <a:gd name="T32" fmla="*/ 1292 w 1307"/>
                      <a:gd name="T33" fmla="*/ 103 h 328"/>
                      <a:gd name="T34" fmla="*/ 1281 w 1307"/>
                      <a:gd name="T35" fmla="*/ 126 h 328"/>
                      <a:gd name="T36" fmla="*/ 1251 w 1307"/>
                      <a:gd name="T37" fmla="*/ 136 h 328"/>
                      <a:gd name="T38" fmla="*/ 1223 w 1307"/>
                      <a:gd name="T39" fmla="*/ 126 h 328"/>
                      <a:gd name="T40" fmla="*/ 1209 w 1307"/>
                      <a:gd name="T41" fmla="*/ 98 h 328"/>
                      <a:gd name="T42" fmla="*/ 1191 w 1307"/>
                      <a:gd name="T43" fmla="*/ 116 h 328"/>
                      <a:gd name="T44" fmla="*/ 1167 w 1307"/>
                      <a:gd name="T45" fmla="*/ 121 h 328"/>
                      <a:gd name="T46" fmla="*/ 1134 w 1307"/>
                      <a:gd name="T47" fmla="*/ 124 h 328"/>
                      <a:gd name="T48" fmla="*/ 1119 w 1307"/>
                      <a:gd name="T49" fmla="*/ 143 h 328"/>
                      <a:gd name="T50" fmla="*/ 1072 w 1307"/>
                      <a:gd name="T51" fmla="*/ 151 h 328"/>
                      <a:gd name="T52" fmla="*/ 1067 w 1307"/>
                      <a:gd name="T53" fmla="*/ 184 h 328"/>
                      <a:gd name="T54" fmla="*/ 1074 w 1307"/>
                      <a:gd name="T55" fmla="*/ 214 h 328"/>
                      <a:gd name="T56" fmla="*/ 1059 w 1307"/>
                      <a:gd name="T57" fmla="*/ 239 h 328"/>
                      <a:gd name="T58" fmla="*/ 1076 w 1307"/>
                      <a:gd name="T59" fmla="*/ 264 h 328"/>
                      <a:gd name="T60" fmla="*/ 1059 w 1307"/>
                      <a:gd name="T61" fmla="*/ 284 h 328"/>
                      <a:gd name="T62" fmla="*/ 1072 w 1307"/>
                      <a:gd name="T63" fmla="*/ 312 h 328"/>
                      <a:gd name="T64" fmla="*/ 1102 w 1307"/>
                      <a:gd name="T65" fmla="*/ 327 h 328"/>
                      <a:gd name="T66" fmla="*/ 460 w 1307"/>
                      <a:gd name="T67" fmla="*/ 317 h 328"/>
                      <a:gd name="T68" fmla="*/ 206 w 1307"/>
                      <a:gd name="T69" fmla="*/ 315 h 328"/>
                      <a:gd name="T70" fmla="*/ 166 w 1307"/>
                      <a:gd name="T71" fmla="*/ 259 h 328"/>
                      <a:gd name="T72" fmla="*/ 137 w 1307"/>
                      <a:gd name="T73" fmla="*/ 239 h 328"/>
                      <a:gd name="T74" fmla="*/ 113 w 1307"/>
                      <a:gd name="T75" fmla="*/ 234 h 328"/>
                      <a:gd name="T76" fmla="*/ 95 w 1307"/>
                      <a:gd name="T77" fmla="*/ 194 h 328"/>
                      <a:gd name="T78" fmla="*/ 80 w 1307"/>
                      <a:gd name="T79" fmla="*/ 184 h 328"/>
                      <a:gd name="T80" fmla="*/ 59 w 1307"/>
                      <a:gd name="T81" fmla="*/ 219 h 328"/>
                      <a:gd name="T82" fmla="*/ 23 w 1307"/>
                      <a:gd name="T83" fmla="*/ 194 h 328"/>
                      <a:gd name="T84" fmla="*/ 32 w 1307"/>
                      <a:gd name="T85" fmla="*/ 161 h 328"/>
                      <a:gd name="T86" fmla="*/ 5 w 1307"/>
                      <a:gd name="T87" fmla="*/ 137 h 328"/>
                      <a:gd name="T88" fmla="*/ 39 w 1307"/>
                      <a:gd name="T89" fmla="*/ 121 h 328"/>
                      <a:gd name="T90" fmla="*/ 70 w 1307"/>
                      <a:gd name="T91" fmla="*/ 117 h 328"/>
                      <a:gd name="T92" fmla="*/ 75 w 1307"/>
                      <a:gd name="T93" fmla="*/ 144 h 328"/>
                      <a:gd name="T94" fmla="*/ 93 w 1307"/>
                      <a:gd name="T95" fmla="*/ 128 h 3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07"/>
                      <a:gd name="T145" fmla="*/ 0 h 328"/>
                      <a:gd name="T146" fmla="*/ 1307 w 1307"/>
                      <a:gd name="T147" fmla="*/ 328 h 3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0" name="Freeform 99"/>
                  <p:cNvSpPr>
                    <a:spLocks/>
                  </p:cNvSpPr>
                  <p:nvPr/>
                </p:nvSpPr>
                <p:spPr bwMode="auto">
                  <a:xfrm>
                    <a:off x="1608" y="1149"/>
                    <a:ext cx="55" cy="51"/>
                  </a:xfrm>
                  <a:custGeom>
                    <a:avLst/>
                    <a:gdLst>
                      <a:gd name="T0" fmla="*/ 54 w 55"/>
                      <a:gd name="T1" fmla="*/ 47 h 51"/>
                      <a:gd name="T2" fmla="*/ 40 w 55"/>
                      <a:gd name="T3" fmla="*/ 42 h 51"/>
                      <a:gd name="T4" fmla="*/ 24 w 55"/>
                      <a:gd name="T5" fmla="*/ 45 h 51"/>
                      <a:gd name="T6" fmla="*/ 17 w 55"/>
                      <a:gd name="T7" fmla="*/ 50 h 51"/>
                      <a:gd name="T8" fmla="*/ 8 w 55"/>
                      <a:gd name="T9" fmla="*/ 50 h 51"/>
                      <a:gd name="T10" fmla="*/ 0 w 55"/>
                      <a:gd name="T11" fmla="*/ 30 h 51"/>
                      <a:gd name="T12" fmla="*/ 5 w 55"/>
                      <a:gd name="T13" fmla="*/ 22 h 51"/>
                      <a:gd name="T14" fmla="*/ 0 w 55"/>
                      <a:gd name="T15" fmla="*/ 8 h 51"/>
                      <a:gd name="T16" fmla="*/ 1 w 55"/>
                      <a:gd name="T17" fmla="*/ 0 h 51"/>
                      <a:gd name="T18" fmla="*/ 8 w 55"/>
                      <a:gd name="T19" fmla="*/ 5 h 51"/>
                      <a:gd name="T20" fmla="*/ 12 w 55"/>
                      <a:gd name="T21" fmla="*/ 13 h 51"/>
                      <a:gd name="T22" fmla="*/ 32 w 55"/>
                      <a:gd name="T23" fmla="*/ 28 h 51"/>
                      <a:gd name="T24" fmla="*/ 40 w 55"/>
                      <a:gd name="T25" fmla="*/ 30 h 51"/>
                      <a:gd name="T26" fmla="*/ 47 w 55"/>
                      <a:gd name="T27" fmla="*/ 40 h 51"/>
                      <a:gd name="T28" fmla="*/ 54 w 55"/>
                      <a:gd name="T29" fmla="*/ 47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51"/>
                      <a:gd name="T47" fmla="*/ 55 w 55"/>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1" name="Freeform 100"/>
                  <p:cNvSpPr>
                    <a:spLocks/>
                  </p:cNvSpPr>
                  <p:nvPr/>
                </p:nvSpPr>
                <p:spPr bwMode="auto">
                  <a:xfrm>
                    <a:off x="1552" y="1126"/>
                    <a:ext cx="52" cy="52"/>
                  </a:xfrm>
                  <a:custGeom>
                    <a:avLst/>
                    <a:gdLst>
                      <a:gd name="T0" fmla="*/ 35 w 51"/>
                      <a:gd name="T1" fmla="*/ 51 h 52"/>
                      <a:gd name="T2" fmla="*/ 22 w 51"/>
                      <a:gd name="T3" fmla="*/ 51 h 52"/>
                      <a:gd name="T4" fmla="*/ 18 w 51"/>
                      <a:gd name="T5" fmla="*/ 31 h 52"/>
                      <a:gd name="T6" fmla="*/ 5 w 51"/>
                      <a:gd name="T7" fmla="*/ 23 h 52"/>
                      <a:gd name="T8" fmla="*/ 0 w 51"/>
                      <a:gd name="T9" fmla="*/ 15 h 52"/>
                      <a:gd name="T10" fmla="*/ 7 w 51"/>
                      <a:gd name="T11" fmla="*/ 10 h 52"/>
                      <a:gd name="T12" fmla="*/ 13 w 51"/>
                      <a:gd name="T13" fmla="*/ 1 h 52"/>
                      <a:gd name="T14" fmla="*/ 18 w 51"/>
                      <a:gd name="T15" fmla="*/ 0 h 52"/>
                      <a:gd name="T16" fmla="*/ 28 w 51"/>
                      <a:gd name="T17" fmla="*/ 0 h 52"/>
                      <a:gd name="T18" fmla="*/ 33 w 51"/>
                      <a:gd name="T19" fmla="*/ 10 h 52"/>
                      <a:gd name="T20" fmla="*/ 41 w 51"/>
                      <a:gd name="T21" fmla="*/ 20 h 52"/>
                      <a:gd name="T22" fmla="*/ 50 w 51"/>
                      <a:gd name="T23" fmla="*/ 31 h 52"/>
                      <a:gd name="T24" fmla="*/ 38 w 51"/>
                      <a:gd name="T25" fmla="*/ 36 h 52"/>
                      <a:gd name="T26" fmla="*/ 41 w 51"/>
                      <a:gd name="T27" fmla="*/ 44 h 52"/>
                      <a:gd name="T28" fmla="*/ 35 w 51"/>
                      <a:gd name="T29" fmla="*/ 51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52"/>
                      <a:gd name="T47" fmla="*/ 51 w 51"/>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2" name="Freeform 101"/>
                  <p:cNvSpPr>
                    <a:spLocks/>
                  </p:cNvSpPr>
                  <p:nvPr/>
                </p:nvSpPr>
                <p:spPr bwMode="auto">
                  <a:xfrm>
                    <a:off x="1032" y="3285"/>
                    <a:ext cx="64" cy="53"/>
                  </a:xfrm>
                  <a:custGeom>
                    <a:avLst/>
                    <a:gdLst>
                      <a:gd name="T0" fmla="*/ 51 w 62"/>
                      <a:gd name="T1" fmla="*/ 52 h 53"/>
                      <a:gd name="T2" fmla="*/ 42 w 62"/>
                      <a:gd name="T3" fmla="*/ 49 h 53"/>
                      <a:gd name="T4" fmla="*/ 30 w 62"/>
                      <a:gd name="T5" fmla="*/ 44 h 53"/>
                      <a:gd name="T6" fmla="*/ 23 w 62"/>
                      <a:gd name="T7" fmla="*/ 33 h 53"/>
                      <a:gd name="T8" fmla="*/ 8 w 62"/>
                      <a:gd name="T9" fmla="*/ 24 h 53"/>
                      <a:gd name="T10" fmla="*/ 0 w 62"/>
                      <a:gd name="T11" fmla="*/ 22 h 53"/>
                      <a:gd name="T12" fmla="*/ 0 w 62"/>
                      <a:gd name="T13" fmla="*/ 0 h 53"/>
                      <a:gd name="T14" fmla="*/ 13 w 62"/>
                      <a:gd name="T15" fmla="*/ 5 h 53"/>
                      <a:gd name="T16" fmla="*/ 21 w 62"/>
                      <a:gd name="T17" fmla="*/ 13 h 53"/>
                      <a:gd name="T18" fmla="*/ 36 w 62"/>
                      <a:gd name="T19" fmla="*/ 28 h 53"/>
                      <a:gd name="T20" fmla="*/ 51 w 62"/>
                      <a:gd name="T21" fmla="*/ 39 h 53"/>
                      <a:gd name="T22" fmla="*/ 61 w 62"/>
                      <a:gd name="T23" fmla="*/ 44 h 53"/>
                      <a:gd name="T24" fmla="*/ 51 w 62"/>
                      <a:gd name="T25" fmla="*/ 52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53"/>
                      <a:gd name="T41" fmla="*/ 62 w 62"/>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3" name="Freeform 102"/>
                  <p:cNvSpPr>
                    <a:spLocks/>
                  </p:cNvSpPr>
                  <p:nvPr/>
                </p:nvSpPr>
                <p:spPr bwMode="auto">
                  <a:xfrm>
                    <a:off x="831" y="3111"/>
                    <a:ext cx="349" cy="227"/>
                  </a:xfrm>
                  <a:custGeom>
                    <a:avLst/>
                    <a:gdLst>
                      <a:gd name="T0" fmla="*/ 290 w 349"/>
                      <a:gd name="T1" fmla="*/ 226 h 227"/>
                      <a:gd name="T2" fmla="*/ 272 w 349"/>
                      <a:gd name="T3" fmla="*/ 219 h 227"/>
                      <a:gd name="T4" fmla="*/ 262 w 349"/>
                      <a:gd name="T5" fmla="*/ 212 h 227"/>
                      <a:gd name="T6" fmla="*/ 237 w 349"/>
                      <a:gd name="T7" fmla="*/ 187 h 227"/>
                      <a:gd name="T8" fmla="*/ 228 w 349"/>
                      <a:gd name="T9" fmla="*/ 186 h 227"/>
                      <a:gd name="T10" fmla="*/ 212 w 349"/>
                      <a:gd name="T11" fmla="*/ 163 h 227"/>
                      <a:gd name="T12" fmla="*/ 198 w 349"/>
                      <a:gd name="T13" fmla="*/ 151 h 227"/>
                      <a:gd name="T14" fmla="*/ 198 w 349"/>
                      <a:gd name="T15" fmla="*/ 141 h 227"/>
                      <a:gd name="T16" fmla="*/ 193 w 349"/>
                      <a:gd name="T17" fmla="*/ 131 h 227"/>
                      <a:gd name="T18" fmla="*/ 175 w 349"/>
                      <a:gd name="T19" fmla="*/ 116 h 227"/>
                      <a:gd name="T20" fmla="*/ 164 w 349"/>
                      <a:gd name="T21" fmla="*/ 109 h 227"/>
                      <a:gd name="T22" fmla="*/ 151 w 349"/>
                      <a:gd name="T23" fmla="*/ 106 h 227"/>
                      <a:gd name="T24" fmla="*/ 124 w 349"/>
                      <a:gd name="T25" fmla="*/ 116 h 227"/>
                      <a:gd name="T26" fmla="*/ 109 w 349"/>
                      <a:gd name="T27" fmla="*/ 118 h 227"/>
                      <a:gd name="T28" fmla="*/ 98 w 349"/>
                      <a:gd name="T29" fmla="*/ 118 h 227"/>
                      <a:gd name="T30" fmla="*/ 84 w 349"/>
                      <a:gd name="T31" fmla="*/ 121 h 227"/>
                      <a:gd name="T32" fmla="*/ 74 w 349"/>
                      <a:gd name="T33" fmla="*/ 116 h 227"/>
                      <a:gd name="T34" fmla="*/ 65 w 349"/>
                      <a:gd name="T35" fmla="*/ 116 h 227"/>
                      <a:gd name="T36" fmla="*/ 57 w 349"/>
                      <a:gd name="T37" fmla="*/ 109 h 227"/>
                      <a:gd name="T38" fmla="*/ 42 w 349"/>
                      <a:gd name="T39" fmla="*/ 109 h 227"/>
                      <a:gd name="T40" fmla="*/ 34 w 349"/>
                      <a:gd name="T41" fmla="*/ 104 h 227"/>
                      <a:gd name="T42" fmla="*/ 32 w 349"/>
                      <a:gd name="T43" fmla="*/ 95 h 227"/>
                      <a:gd name="T44" fmla="*/ 32 w 349"/>
                      <a:gd name="T45" fmla="*/ 84 h 227"/>
                      <a:gd name="T46" fmla="*/ 27 w 349"/>
                      <a:gd name="T47" fmla="*/ 75 h 227"/>
                      <a:gd name="T48" fmla="*/ 19 w 349"/>
                      <a:gd name="T49" fmla="*/ 70 h 227"/>
                      <a:gd name="T50" fmla="*/ 5 w 349"/>
                      <a:gd name="T51" fmla="*/ 71 h 227"/>
                      <a:gd name="T52" fmla="*/ 1 w 349"/>
                      <a:gd name="T53" fmla="*/ 80 h 227"/>
                      <a:gd name="T54" fmla="*/ 0 w 349"/>
                      <a:gd name="T55" fmla="*/ 84 h 227"/>
                      <a:gd name="T56" fmla="*/ 3 w 349"/>
                      <a:gd name="T57" fmla="*/ 0 h 227"/>
                      <a:gd name="T58" fmla="*/ 116 w 349"/>
                      <a:gd name="T59" fmla="*/ 3 h 227"/>
                      <a:gd name="T60" fmla="*/ 252 w 349"/>
                      <a:gd name="T61" fmla="*/ 8 h 227"/>
                      <a:gd name="T62" fmla="*/ 281 w 349"/>
                      <a:gd name="T63" fmla="*/ 8 h 227"/>
                      <a:gd name="T64" fmla="*/ 348 w 349"/>
                      <a:gd name="T65" fmla="*/ 8 h 227"/>
                      <a:gd name="T66" fmla="*/ 343 w 349"/>
                      <a:gd name="T67" fmla="*/ 206 h 227"/>
                      <a:gd name="T68" fmla="*/ 334 w 349"/>
                      <a:gd name="T69" fmla="*/ 211 h 227"/>
                      <a:gd name="T70" fmla="*/ 321 w 349"/>
                      <a:gd name="T71" fmla="*/ 211 h 227"/>
                      <a:gd name="T72" fmla="*/ 303 w 349"/>
                      <a:gd name="T73" fmla="*/ 223 h 227"/>
                      <a:gd name="T74" fmla="*/ 290 w 349"/>
                      <a:gd name="T75" fmla="*/ 226 h 2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9"/>
                      <a:gd name="T115" fmla="*/ 0 h 227"/>
                      <a:gd name="T116" fmla="*/ 349 w 349"/>
                      <a:gd name="T117" fmla="*/ 227 h 2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4" name="Freeform 103"/>
                  <p:cNvSpPr>
                    <a:spLocks/>
                  </p:cNvSpPr>
                  <p:nvPr/>
                </p:nvSpPr>
                <p:spPr bwMode="auto">
                  <a:xfrm>
                    <a:off x="1514" y="779"/>
                    <a:ext cx="1390" cy="329"/>
                  </a:xfrm>
                  <a:custGeom>
                    <a:avLst/>
                    <a:gdLst>
                      <a:gd name="T0" fmla="*/ 187 w 1390"/>
                      <a:gd name="T1" fmla="*/ 3 h 329"/>
                      <a:gd name="T2" fmla="*/ 452 w 1390"/>
                      <a:gd name="T3" fmla="*/ 6 h 329"/>
                      <a:gd name="T4" fmla="*/ 1257 w 1390"/>
                      <a:gd name="T5" fmla="*/ 25 h 329"/>
                      <a:gd name="T6" fmla="*/ 1239 w 1390"/>
                      <a:gd name="T7" fmla="*/ 35 h 329"/>
                      <a:gd name="T8" fmla="*/ 1255 w 1390"/>
                      <a:gd name="T9" fmla="*/ 53 h 329"/>
                      <a:gd name="T10" fmla="*/ 1268 w 1390"/>
                      <a:gd name="T11" fmla="*/ 61 h 329"/>
                      <a:gd name="T12" fmla="*/ 1284 w 1390"/>
                      <a:gd name="T13" fmla="*/ 65 h 329"/>
                      <a:gd name="T14" fmla="*/ 1306 w 1390"/>
                      <a:gd name="T15" fmla="*/ 53 h 329"/>
                      <a:gd name="T16" fmla="*/ 1322 w 1390"/>
                      <a:gd name="T17" fmla="*/ 72 h 329"/>
                      <a:gd name="T18" fmla="*/ 1312 w 1390"/>
                      <a:gd name="T19" fmla="*/ 81 h 329"/>
                      <a:gd name="T20" fmla="*/ 1314 w 1390"/>
                      <a:gd name="T21" fmla="*/ 103 h 329"/>
                      <a:gd name="T22" fmla="*/ 1314 w 1390"/>
                      <a:gd name="T23" fmla="*/ 121 h 329"/>
                      <a:gd name="T24" fmla="*/ 1324 w 1390"/>
                      <a:gd name="T25" fmla="*/ 133 h 329"/>
                      <a:gd name="T26" fmla="*/ 1341 w 1390"/>
                      <a:gd name="T27" fmla="*/ 146 h 329"/>
                      <a:gd name="T28" fmla="*/ 1335 w 1390"/>
                      <a:gd name="T29" fmla="*/ 166 h 329"/>
                      <a:gd name="T30" fmla="*/ 1335 w 1390"/>
                      <a:gd name="T31" fmla="*/ 193 h 329"/>
                      <a:gd name="T32" fmla="*/ 1337 w 1390"/>
                      <a:gd name="T33" fmla="*/ 214 h 329"/>
                      <a:gd name="T34" fmla="*/ 1352 w 1390"/>
                      <a:gd name="T35" fmla="*/ 221 h 329"/>
                      <a:gd name="T36" fmla="*/ 1367 w 1390"/>
                      <a:gd name="T37" fmla="*/ 246 h 329"/>
                      <a:gd name="T38" fmla="*/ 1389 w 1390"/>
                      <a:gd name="T39" fmla="*/ 263 h 329"/>
                      <a:gd name="T40" fmla="*/ 1372 w 1390"/>
                      <a:gd name="T41" fmla="*/ 271 h 329"/>
                      <a:gd name="T42" fmla="*/ 1367 w 1390"/>
                      <a:gd name="T43" fmla="*/ 291 h 329"/>
                      <a:gd name="T44" fmla="*/ 1350 w 1390"/>
                      <a:gd name="T45" fmla="*/ 300 h 329"/>
                      <a:gd name="T46" fmla="*/ 1344 w 1390"/>
                      <a:gd name="T47" fmla="*/ 318 h 329"/>
                      <a:gd name="T48" fmla="*/ 1324 w 1390"/>
                      <a:gd name="T49" fmla="*/ 323 h 329"/>
                      <a:gd name="T50" fmla="*/ 437 w 1390"/>
                      <a:gd name="T51" fmla="*/ 328 h 329"/>
                      <a:gd name="T52" fmla="*/ 339 w 1390"/>
                      <a:gd name="T53" fmla="*/ 328 h 329"/>
                      <a:gd name="T54" fmla="*/ 212 w 1390"/>
                      <a:gd name="T55" fmla="*/ 300 h 329"/>
                      <a:gd name="T56" fmla="*/ 210 w 1390"/>
                      <a:gd name="T57" fmla="*/ 278 h 329"/>
                      <a:gd name="T58" fmla="*/ 199 w 1390"/>
                      <a:gd name="T59" fmla="*/ 258 h 329"/>
                      <a:gd name="T60" fmla="*/ 214 w 1390"/>
                      <a:gd name="T61" fmla="*/ 234 h 329"/>
                      <a:gd name="T62" fmla="*/ 199 w 1390"/>
                      <a:gd name="T63" fmla="*/ 220 h 329"/>
                      <a:gd name="T64" fmla="*/ 165 w 1390"/>
                      <a:gd name="T65" fmla="*/ 201 h 329"/>
                      <a:gd name="T66" fmla="*/ 143 w 1390"/>
                      <a:gd name="T67" fmla="*/ 216 h 329"/>
                      <a:gd name="T68" fmla="*/ 119 w 1390"/>
                      <a:gd name="T69" fmla="*/ 240 h 329"/>
                      <a:gd name="T70" fmla="*/ 105 w 1390"/>
                      <a:gd name="T71" fmla="*/ 245 h 329"/>
                      <a:gd name="T72" fmla="*/ 105 w 1390"/>
                      <a:gd name="T73" fmla="*/ 221 h 329"/>
                      <a:gd name="T74" fmla="*/ 117 w 1390"/>
                      <a:gd name="T75" fmla="*/ 196 h 329"/>
                      <a:gd name="T76" fmla="*/ 105 w 1390"/>
                      <a:gd name="T77" fmla="*/ 186 h 329"/>
                      <a:gd name="T78" fmla="*/ 83 w 1390"/>
                      <a:gd name="T79" fmla="*/ 180 h 329"/>
                      <a:gd name="T80" fmla="*/ 73 w 1390"/>
                      <a:gd name="T81" fmla="*/ 196 h 329"/>
                      <a:gd name="T82" fmla="*/ 66 w 1390"/>
                      <a:gd name="T83" fmla="*/ 166 h 329"/>
                      <a:gd name="T84" fmla="*/ 63 w 1390"/>
                      <a:gd name="T85" fmla="*/ 143 h 329"/>
                      <a:gd name="T86" fmla="*/ 45 w 1390"/>
                      <a:gd name="T87" fmla="*/ 126 h 329"/>
                      <a:gd name="T88" fmla="*/ 19 w 1390"/>
                      <a:gd name="T89" fmla="*/ 106 h 329"/>
                      <a:gd name="T90" fmla="*/ 32 w 1390"/>
                      <a:gd name="T91" fmla="*/ 88 h 329"/>
                      <a:gd name="T92" fmla="*/ 46 w 1390"/>
                      <a:gd name="T93" fmla="*/ 73 h 329"/>
                      <a:gd name="T94" fmla="*/ 35 w 1390"/>
                      <a:gd name="T95" fmla="*/ 58 h 329"/>
                      <a:gd name="T96" fmla="*/ 19 w 1390"/>
                      <a:gd name="T97" fmla="*/ 61 h 329"/>
                      <a:gd name="T98" fmla="*/ 0 w 1390"/>
                      <a:gd name="T99" fmla="*/ 45 h 329"/>
                      <a:gd name="T100" fmla="*/ 10 w 1390"/>
                      <a:gd name="T101" fmla="*/ 30 h 329"/>
                      <a:gd name="T102" fmla="*/ 30 w 1390"/>
                      <a:gd name="T103" fmla="*/ 6 h 329"/>
                      <a:gd name="T104" fmla="*/ 41 w 1390"/>
                      <a:gd name="T105" fmla="*/ 0 h 3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90"/>
                      <a:gd name="T160" fmla="*/ 0 h 329"/>
                      <a:gd name="T161" fmla="*/ 1390 w 1390"/>
                      <a:gd name="T162" fmla="*/ 329 h 3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5" name="Freeform 104"/>
                  <p:cNvSpPr>
                    <a:spLocks/>
                  </p:cNvSpPr>
                  <p:nvPr/>
                </p:nvSpPr>
                <p:spPr bwMode="auto">
                  <a:xfrm>
                    <a:off x="1578" y="1008"/>
                    <a:ext cx="77" cy="94"/>
                  </a:xfrm>
                  <a:custGeom>
                    <a:avLst/>
                    <a:gdLst>
                      <a:gd name="T0" fmla="*/ 0 w 74"/>
                      <a:gd name="T1" fmla="*/ 6 h 94"/>
                      <a:gd name="T2" fmla="*/ 5 w 74"/>
                      <a:gd name="T3" fmla="*/ 0 h 94"/>
                      <a:gd name="T4" fmla="*/ 15 w 74"/>
                      <a:gd name="T5" fmla="*/ 10 h 94"/>
                      <a:gd name="T6" fmla="*/ 25 w 74"/>
                      <a:gd name="T7" fmla="*/ 25 h 94"/>
                      <a:gd name="T8" fmla="*/ 38 w 74"/>
                      <a:gd name="T9" fmla="*/ 47 h 94"/>
                      <a:gd name="T10" fmla="*/ 45 w 74"/>
                      <a:gd name="T11" fmla="*/ 49 h 94"/>
                      <a:gd name="T12" fmla="*/ 61 w 74"/>
                      <a:gd name="T13" fmla="*/ 66 h 94"/>
                      <a:gd name="T14" fmla="*/ 68 w 74"/>
                      <a:gd name="T15" fmla="*/ 78 h 94"/>
                      <a:gd name="T16" fmla="*/ 73 w 74"/>
                      <a:gd name="T17" fmla="*/ 93 h 94"/>
                      <a:gd name="T18" fmla="*/ 63 w 74"/>
                      <a:gd name="T19" fmla="*/ 88 h 94"/>
                      <a:gd name="T20" fmla="*/ 52 w 74"/>
                      <a:gd name="T21" fmla="*/ 86 h 94"/>
                      <a:gd name="T22" fmla="*/ 32 w 74"/>
                      <a:gd name="T23" fmla="*/ 61 h 94"/>
                      <a:gd name="T24" fmla="*/ 25 w 74"/>
                      <a:gd name="T25" fmla="*/ 56 h 94"/>
                      <a:gd name="T26" fmla="*/ 17 w 74"/>
                      <a:gd name="T27" fmla="*/ 30 h 94"/>
                      <a:gd name="T28" fmla="*/ 12 w 74"/>
                      <a:gd name="T29" fmla="*/ 25 h 94"/>
                      <a:gd name="T30" fmla="*/ 1 w 74"/>
                      <a:gd name="T31" fmla="*/ 28 h 94"/>
                      <a:gd name="T32" fmla="*/ 0 w 74"/>
                      <a:gd name="T33" fmla="*/ 6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94"/>
                      <a:gd name="T53" fmla="*/ 74 w 74"/>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6" name="Freeform 105"/>
                  <p:cNvSpPr>
                    <a:spLocks/>
                  </p:cNvSpPr>
                  <p:nvPr/>
                </p:nvSpPr>
                <p:spPr bwMode="auto">
                  <a:xfrm>
                    <a:off x="1625" y="1042"/>
                    <a:ext cx="30" cy="30"/>
                  </a:xfrm>
                  <a:custGeom>
                    <a:avLst/>
                    <a:gdLst>
                      <a:gd name="T0" fmla="*/ 0 w 30"/>
                      <a:gd name="T1" fmla="*/ 5 h 31"/>
                      <a:gd name="T2" fmla="*/ 0 w 30"/>
                      <a:gd name="T3" fmla="*/ 11 h 31"/>
                      <a:gd name="T4" fmla="*/ 10 w 30"/>
                      <a:gd name="T5" fmla="*/ 30 h 31"/>
                      <a:gd name="T6" fmla="*/ 29 w 30"/>
                      <a:gd name="T7" fmla="*/ 30 h 31"/>
                      <a:gd name="T8" fmla="*/ 29 w 30"/>
                      <a:gd name="T9" fmla="*/ 0 h 31"/>
                      <a:gd name="T10" fmla="*/ 19 w 30"/>
                      <a:gd name="T11" fmla="*/ 11 h 31"/>
                      <a:gd name="T12" fmla="*/ 0 w 30"/>
                      <a:gd name="T13" fmla="*/ 5 h 31"/>
                      <a:gd name="T14" fmla="*/ 0 60000 65536"/>
                      <a:gd name="T15" fmla="*/ 0 60000 65536"/>
                      <a:gd name="T16" fmla="*/ 0 60000 65536"/>
                      <a:gd name="T17" fmla="*/ 0 60000 65536"/>
                      <a:gd name="T18" fmla="*/ 0 60000 65536"/>
                      <a:gd name="T19" fmla="*/ 0 60000 65536"/>
                      <a:gd name="T20" fmla="*/ 0 60000 65536"/>
                      <a:gd name="T21" fmla="*/ 0 w 30"/>
                      <a:gd name="T22" fmla="*/ 0 h 31"/>
                      <a:gd name="T23" fmla="*/ 30 w 3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1">
                        <a:moveTo>
                          <a:pt x="0" y="5"/>
                        </a:moveTo>
                        <a:lnTo>
                          <a:pt x="0" y="11"/>
                        </a:lnTo>
                        <a:lnTo>
                          <a:pt x="10" y="30"/>
                        </a:lnTo>
                        <a:lnTo>
                          <a:pt x="29" y="30"/>
                        </a:lnTo>
                        <a:lnTo>
                          <a:pt x="29" y="0"/>
                        </a:lnTo>
                        <a:lnTo>
                          <a:pt x="19" y="11"/>
                        </a:lnTo>
                        <a:lnTo>
                          <a:pt x="0" y="5"/>
                        </a:lnTo>
                      </a:path>
                    </a:pathLst>
                  </a:custGeom>
                  <a:grpFill/>
                  <a:ln w="6350" cap="rnd">
                    <a:no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7" name="Freeform 106"/>
                  <p:cNvSpPr>
                    <a:spLocks/>
                  </p:cNvSpPr>
                  <p:nvPr/>
                </p:nvSpPr>
                <p:spPr bwMode="auto">
                  <a:xfrm>
                    <a:off x="1670" y="2130"/>
                    <a:ext cx="107" cy="158"/>
                  </a:xfrm>
                  <a:custGeom>
                    <a:avLst/>
                    <a:gdLst>
                      <a:gd name="T0" fmla="*/ 41 w 107"/>
                      <a:gd name="T1" fmla="*/ 145 h 158"/>
                      <a:gd name="T2" fmla="*/ 36 w 107"/>
                      <a:gd name="T3" fmla="*/ 135 h 158"/>
                      <a:gd name="T4" fmla="*/ 43 w 107"/>
                      <a:gd name="T5" fmla="*/ 118 h 158"/>
                      <a:gd name="T6" fmla="*/ 56 w 107"/>
                      <a:gd name="T7" fmla="*/ 122 h 158"/>
                      <a:gd name="T8" fmla="*/ 65 w 107"/>
                      <a:gd name="T9" fmla="*/ 107 h 158"/>
                      <a:gd name="T10" fmla="*/ 59 w 107"/>
                      <a:gd name="T11" fmla="*/ 94 h 158"/>
                      <a:gd name="T12" fmla="*/ 50 w 107"/>
                      <a:gd name="T13" fmla="*/ 94 h 158"/>
                      <a:gd name="T14" fmla="*/ 43 w 107"/>
                      <a:gd name="T15" fmla="*/ 97 h 158"/>
                      <a:gd name="T16" fmla="*/ 54 w 107"/>
                      <a:gd name="T17" fmla="*/ 100 h 158"/>
                      <a:gd name="T18" fmla="*/ 58 w 107"/>
                      <a:gd name="T19" fmla="*/ 108 h 158"/>
                      <a:gd name="T20" fmla="*/ 41 w 107"/>
                      <a:gd name="T21" fmla="*/ 108 h 158"/>
                      <a:gd name="T22" fmla="*/ 32 w 107"/>
                      <a:gd name="T23" fmla="*/ 125 h 158"/>
                      <a:gd name="T24" fmla="*/ 25 w 107"/>
                      <a:gd name="T25" fmla="*/ 157 h 158"/>
                      <a:gd name="T26" fmla="*/ 13 w 107"/>
                      <a:gd name="T27" fmla="*/ 157 h 158"/>
                      <a:gd name="T28" fmla="*/ 6 w 107"/>
                      <a:gd name="T29" fmla="*/ 154 h 158"/>
                      <a:gd name="T30" fmla="*/ 0 w 107"/>
                      <a:gd name="T31" fmla="*/ 135 h 158"/>
                      <a:gd name="T32" fmla="*/ 6 w 107"/>
                      <a:gd name="T33" fmla="*/ 125 h 158"/>
                      <a:gd name="T34" fmla="*/ 10 w 107"/>
                      <a:gd name="T35" fmla="*/ 114 h 158"/>
                      <a:gd name="T36" fmla="*/ 10 w 107"/>
                      <a:gd name="T37" fmla="*/ 107 h 158"/>
                      <a:gd name="T38" fmla="*/ 3 w 107"/>
                      <a:gd name="T39" fmla="*/ 100 h 158"/>
                      <a:gd name="T40" fmla="*/ 18 w 107"/>
                      <a:gd name="T41" fmla="*/ 81 h 158"/>
                      <a:gd name="T42" fmla="*/ 13 w 107"/>
                      <a:gd name="T43" fmla="*/ 68 h 158"/>
                      <a:gd name="T44" fmla="*/ 19 w 107"/>
                      <a:gd name="T45" fmla="*/ 43 h 158"/>
                      <a:gd name="T46" fmla="*/ 41 w 107"/>
                      <a:gd name="T47" fmla="*/ 15 h 158"/>
                      <a:gd name="T48" fmla="*/ 45 w 107"/>
                      <a:gd name="T49" fmla="*/ 0 h 158"/>
                      <a:gd name="T50" fmla="*/ 54 w 107"/>
                      <a:gd name="T51" fmla="*/ 0 h 158"/>
                      <a:gd name="T52" fmla="*/ 54 w 107"/>
                      <a:gd name="T53" fmla="*/ 13 h 158"/>
                      <a:gd name="T54" fmla="*/ 56 w 107"/>
                      <a:gd name="T55" fmla="*/ 23 h 158"/>
                      <a:gd name="T56" fmla="*/ 71 w 107"/>
                      <a:gd name="T57" fmla="*/ 35 h 158"/>
                      <a:gd name="T58" fmla="*/ 65 w 107"/>
                      <a:gd name="T59" fmla="*/ 48 h 158"/>
                      <a:gd name="T60" fmla="*/ 65 w 107"/>
                      <a:gd name="T61" fmla="*/ 63 h 158"/>
                      <a:gd name="T62" fmla="*/ 71 w 107"/>
                      <a:gd name="T63" fmla="*/ 77 h 158"/>
                      <a:gd name="T64" fmla="*/ 65 w 107"/>
                      <a:gd name="T65" fmla="*/ 83 h 158"/>
                      <a:gd name="T66" fmla="*/ 65 w 107"/>
                      <a:gd name="T67" fmla="*/ 92 h 158"/>
                      <a:gd name="T68" fmla="*/ 74 w 107"/>
                      <a:gd name="T69" fmla="*/ 94 h 158"/>
                      <a:gd name="T70" fmla="*/ 94 w 107"/>
                      <a:gd name="T71" fmla="*/ 100 h 158"/>
                      <a:gd name="T72" fmla="*/ 106 w 107"/>
                      <a:gd name="T73" fmla="*/ 107 h 158"/>
                      <a:gd name="T74" fmla="*/ 91 w 107"/>
                      <a:gd name="T75" fmla="*/ 114 h 158"/>
                      <a:gd name="T76" fmla="*/ 68 w 107"/>
                      <a:gd name="T77" fmla="*/ 127 h 158"/>
                      <a:gd name="T78" fmla="*/ 54 w 107"/>
                      <a:gd name="T79" fmla="*/ 138 h 158"/>
                      <a:gd name="T80" fmla="*/ 50 w 107"/>
                      <a:gd name="T81" fmla="*/ 147 h 158"/>
                      <a:gd name="T82" fmla="*/ 41 w 107"/>
                      <a:gd name="T83" fmla="*/ 145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
                      <a:gd name="T127" fmla="*/ 0 h 158"/>
                      <a:gd name="T128" fmla="*/ 107 w 107"/>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8" name="Freeform 107"/>
                  <p:cNvSpPr>
                    <a:spLocks/>
                  </p:cNvSpPr>
                  <p:nvPr/>
                </p:nvSpPr>
                <p:spPr bwMode="auto">
                  <a:xfrm>
                    <a:off x="1734" y="1886"/>
                    <a:ext cx="900" cy="630"/>
                  </a:xfrm>
                  <a:custGeom>
                    <a:avLst/>
                    <a:gdLst>
                      <a:gd name="T0" fmla="*/ 43 w 901"/>
                      <a:gd name="T1" fmla="*/ 43 h 631"/>
                      <a:gd name="T2" fmla="*/ 30 w 901"/>
                      <a:gd name="T3" fmla="*/ 3 h 631"/>
                      <a:gd name="T4" fmla="*/ 311 w 901"/>
                      <a:gd name="T5" fmla="*/ 3 h 631"/>
                      <a:gd name="T6" fmla="*/ 870 w 901"/>
                      <a:gd name="T7" fmla="*/ 27 h 631"/>
                      <a:gd name="T8" fmla="*/ 886 w 901"/>
                      <a:gd name="T9" fmla="*/ 55 h 631"/>
                      <a:gd name="T10" fmla="*/ 881 w 901"/>
                      <a:gd name="T11" fmla="*/ 75 h 631"/>
                      <a:gd name="T12" fmla="*/ 855 w 901"/>
                      <a:gd name="T13" fmla="*/ 101 h 631"/>
                      <a:gd name="T14" fmla="*/ 861 w 901"/>
                      <a:gd name="T15" fmla="*/ 141 h 631"/>
                      <a:gd name="T16" fmla="*/ 859 w 901"/>
                      <a:gd name="T17" fmla="*/ 172 h 631"/>
                      <a:gd name="T18" fmla="*/ 828 w 901"/>
                      <a:gd name="T19" fmla="*/ 191 h 631"/>
                      <a:gd name="T20" fmla="*/ 786 w 901"/>
                      <a:gd name="T21" fmla="*/ 208 h 631"/>
                      <a:gd name="T22" fmla="*/ 766 w 901"/>
                      <a:gd name="T23" fmla="*/ 234 h 631"/>
                      <a:gd name="T24" fmla="*/ 743 w 901"/>
                      <a:gd name="T25" fmla="*/ 261 h 631"/>
                      <a:gd name="T26" fmla="*/ 713 w 901"/>
                      <a:gd name="T27" fmla="*/ 286 h 631"/>
                      <a:gd name="T28" fmla="*/ 688 w 901"/>
                      <a:gd name="T29" fmla="*/ 310 h 631"/>
                      <a:gd name="T30" fmla="*/ 665 w 901"/>
                      <a:gd name="T31" fmla="*/ 334 h 631"/>
                      <a:gd name="T32" fmla="*/ 651 w 901"/>
                      <a:gd name="T33" fmla="*/ 367 h 631"/>
                      <a:gd name="T34" fmla="*/ 656 w 901"/>
                      <a:gd name="T35" fmla="*/ 405 h 631"/>
                      <a:gd name="T36" fmla="*/ 658 w 901"/>
                      <a:gd name="T37" fmla="*/ 447 h 631"/>
                      <a:gd name="T38" fmla="*/ 696 w 901"/>
                      <a:gd name="T39" fmla="*/ 449 h 631"/>
                      <a:gd name="T40" fmla="*/ 721 w 901"/>
                      <a:gd name="T41" fmla="*/ 471 h 631"/>
                      <a:gd name="T42" fmla="*/ 699 w 901"/>
                      <a:gd name="T43" fmla="*/ 499 h 631"/>
                      <a:gd name="T44" fmla="*/ 736 w 901"/>
                      <a:gd name="T45" fmla="*/ 527 h 631"/>
                      <a:gd name="T46" fmla="*/ 739 w 901"/>
                      <a:gd name="T47" fmla="*/ 565 h 631"/>
                      <a:gd name="T48" fmla="*/ 718 w 901"/>
                      <a:gd name="T49" fmla="*/ 589 h 631"/>
                      <a:gd name="T50" fmla="*/ 674 w 901"/>
                      <a:gd name="T51" fmla="*/ 596 h 631"/>
                      <a:gd name="T52" fmla="*/ 686 w 901"/>
                      <a:gd name="T53" fmla="*/ 623 h 631"/>
                      <a:gd name="T54" fmla="*/ 665 w 901"/>
                      <a:gd name="T55" fmla="*/ 625 h 631"/>
                      <a:gd name="T56" fmla="*/ 623 w 901"/>
                      <a:gd name="T57" fmla="*/ 609 h 631"/>
                      <a:gd name="T58" fmla="*/ 581 w 901"/>
                      <a:gd name="T59" fmla="*/ 595 h 631"/>
                      <a:gd name="T60" fmla="*/ 549 w 901"/>
                      <a:gd name="T61" fmla="*/ 596 h 631"/>
                      <a:gd name="T62" fmla="*/ 501 w 901"/>
                      <a:gd name="T63" fmla="*/ 563 h 631"/>
                      <a:gd name="T64" fmla="*/ 462 w 901"/>
                      <a:gd name="T65" fmla="*/ 565 h 631"/>
                      <a:gd name="T66" fmla="*/ 419 w 901"/>
                      <a:gd name="T67" fmla="*/ 547 h 631"/>
                      <a:gd name="T68" fmla="*/ 387 w 901"/>
                      <a:gd name="T69" fmla="*/ 571 h 631"/>
                      <a:gd name="T70" fmla="*/ 354 w 901"/>
                      <a:gd name="T71" fmla="*/ 565 h 631"/>
                      <a:gd name="T72" fmla="*/ 320 w 901"/>
                      <a:gd name="T73" fmla="*/ 576 h 631"/>
                      <a:gd name="T74" fmla="*/ 292 w 901"/>
                      <a:gd name="T75" fmla="*/ 556 h 631"/>
                      <a:gd name="T76" fmla="*/ 255 w 901"/>
                      <a:gd name="T77" fmla="*/ 543 h 631"/>
                      <a:gd name="T78" fmla="*/ 217 w 901"/>
                      <a:gd name="T79" fmla="*/ 526 h 631"/>
                      <a:gd name="T80" fmla="*/ 199 w 901"/>
                      <a:gd name="T81" fmla="*/ 487 h 631"/>
                      <a:gd name="T82" fmla="*/ 59 w 901"/>
                      <a:gd name="T83" fmla="*/ 467 h 631"/>
                      <a:gd name="T84" fmla="*/ 25 w 901"/>
                      <a:gd name="T85" fmla="*/ 403 h 631"/>
                      <a:gd name="T86" fmla="*/ 68 w 901"/>
                      <a:gd name="T87" fmla="*/ 375 h 631"/>
                      <a:gd name="T88" fmla="*/ 63 w 901"/>
                      <a:gd name="T89" fmla="*/ 334 h 631"/>
                      <a:gd name="T90" fmla="*/ 43 w 901"/>
                      <a:gd name="T91" fmla="*/ 296 h 631"/>
                      <a:gd name="T92" fmla="*/ 45 w 901"/>
                      <a:gd name="T93" fmla="*/ 266 h 631"/>
                      <a:gd name="T94" fmla="*/ 23 w 901"/>
                      <a:gd name="T95" fmla="*/ 223 h 631"/>
                      <a:gd name="T96" fmla="*/ 8 w 901"/>
                      <a:gd name="T97" fmla="*/ 176 h 631"/>
                      <a:gd name="T98" fmla="*/ 37 w 901"/>
                      <a:gd name="T99" fmla="*/ 171 h 631"/>
                      <a:gd name="T100" fmla="*/ 52 w 901"/>
                      <a:gd name="T101" fmla="*/ 144 h 631"/>
                      <a:gd name="T102" fmla="*/ 12 w 901"/>
                      <a:gd name="T103" fmla="*/ 117 h 631"/>
                      <a:gd name="T104" fmla="*/ 17 w 901"/>
                      <a:gd name="T105" fmla="*/ 82 h 6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1"/>
                      <a:gd name="T160" fmla="*/ 0 h 631"/>
                      <a:gd name="T161" fmla="*/ 901 w 901"/>
                      <a:gd name="T162" fmla="*/ 631 h 6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09" name="Freeform 108"/>
                  <p:cNvSpPr>
                    <a:spLocks/>
                  </p:cNvSpPr>
                  <p:nvPr/>
                </p:nvSpPr>
                <p:spPr bwMode="auto">
                  <a:xfrm>
                    <a:off x="1422" y="2292"/>
                    <a:ext cx="55" cy="127"/>
                  </a:xfrm>
                  <a:custGeom>
                    <a:avLst/>
                    <a:gdLst>
                      <a:gd name="T0" fmla="*/ 23 w 56"/>
                      <a:gd name="T1" fmla="*/ 87 h 125"/>
                      <a:gd name="T2" fmla="*/ 8 w 56"/>
                      <a:gd name="T3" fmla="*/ 69 h 125"/>
                      <a:gd name="T4" fmla="*/ 0 w 56"/>
                      <a:gd name="T5" fmla="*/ 62 h 125"/>
                      <a:gd name="T6" fmla="*/ 0 w 56"/>
                      <a:gd name="T7" fmla="*/ 50 h 125"/>
                      <a:gd name="T8" fmla="*/ 5 w 56"/>
                      <a:gd name="T9" fmla="*/ 43 h 125"/>
                      <a:gd name="T10" fmla="*/ 8 w 56"/>
                      <a:gd name="T11" fmla="*/ 18 h 125"/>
                      <a:gd name="T12" fmla="*/ 32 w 56"/>
                      <a:gd name="T13" fmla="*/ 8 h 125"/>
                      <a:gd name="T14" fmla="*/ 52 w 56"/>
                      <a:gd name="T15" fmla="*/ 0 h 125"/>
                      <a:gd name="T16" fmla="*/ 35 w 56"/>
                      <a:gd name="T17" fmla="*/ 18 h 125"/>
                      <a:gd name="T18" fmla="*/ 38 w 56"/>
                      <a:gd name="T19" fmla="*/ 27 h 125"/>
                      <a:gd name="T20" fmla="*/ 35 w 56"/>
                      <a:gd name="T21" fmla="*/ 47 h 125"/>
                      <a:gd name="T22" fmla="*/ 38 w 56"/>
                      <a:gd name="T23" fmla="*/ 55 h 125"/>
                      <a:gd name="T24" fmla="*/ 47 w 56"/>
                      <a:gd name="T25" fmla="*/ 62 h 125"/>
                      <a:gd name="T26" fmla="*/ 55 w 56"/>
                      <a:gd name="T27" fmla="*/ 94 h 125"/>
                      <a:gd name="T28" fmla="*/ 45 w 56"/>
                      <a:gd name="T29" fmla="*/ 102 h 125"/>
                      <a:gd name="T30" fmla="*/ 43 w 56"/>
                      <a:gd name="T31" fmla="*/ 114 h 125"/>
                      <a:gd name="T32" fmla="*/ 28 w 56"/>
                      <a:gd name="T33" fmla="*/ 124 h 125"/>
                      <a:gd name="T34" fmla="*/ 28 w 56"/>
                      <a:gd name="T35" fmla="*/ 112 h 125"/>
                      <a:gd name="T36" fmla="*/ 25 w 56"/>
                      <a:gd name="T37" fmla="*/ 102 h 125"/>
                      <a:gd name="T38" fmla="*/ 23 w 56"/>
                      <a:gd name="T39" fmla="*/ 87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125"/>
                      <a:gd name="T62" fmla="*/ 56 w 56"/>
                      <a:gd name="T63" fmla="*/ 125 h 1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grpFill/>
                  <a:ln w="635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sp>
                <p:nvSpPr>
                  <p:cNvPr id="110" name="Freeform 109"/>
                  <p:cNvSpPr>
                    <a:spLocks/>
                  </p:cNvSpPr>
                  <p:nvPr/>
                </p:nvSpPr>
                <p:spPr bwMode="auto">
                  <a:xfrm>
                    <a:off x="1015" y="2016"/>
                    <a:ext cx="476" cy="481"/>
                  </a:xfrm>
                  <a:custGeom>
                    <a:avLst/>
                    <a:gdLst>
                      <a:gd name="T0" fmla="*/ 383 w 476"/>
                      <a:gd name="T1" fmla="*/ 302 h 480"/>
                      <a:gd name="T2" fmla="*/ 381 w 476"/>
                      <a:gd name="T3" fmla="*/ 332 h 480"/>
                      <a:gd name="T4" fmla="*/ 373 w 476"/>
                      <a:gd name="T5" fmla="*/ 360 h 480"/>
                      <a:gd name="T6" fmla="*/ 373 w 476"/>
                      <a:gd name="T7" fmla="*/ 377 h 480"/>
                      <a:gd name="T8" fmla="*/ 350 w 476"/>
                      <a:gd name="T9" fmla="*/ 405 h 480"/>
                      <a:gd name="T10" fmla="*/ 325 w 476"/>
                      <a:gd name="T11" fmla="*/ 417 h 480"/>
                      <a:gd name="T12" fmla="*/ 320 w 476"/>
                      <a:gd name="T13" fmla="*/ 437 h 480"/>
                      <a:gd name="T14" fmla="*/ 285 w 476"/>
                      <a:gd name="T15" fmla="*/ 447 h 480"/>
                      <a:gd name="T16" fmla="*/ 280 w 476"/>
                      <a:gd name="T17" fmla="*/ 464 h 480"/>
                      <a:gd name="T18" fmla="*/ 195 w 476"/>
                      <a:gd name="T19" fmla="*/ 476 h 480"/>
                      <a:gd name="T20" fmla="*/ 85 w 476"/>
                      <a:gd name="T21" fmla="*/ 472 h 480"/>
                      <a:gd name="T22" fmla="*/ 8 w 476"/>
                      <a:gd name="T23" fmla="*/ 314 h 480"/>
                      <a:gd name="T24" fmla="*/ 8 w 476"/>
                      <a:gd name="T25" fmla="*/ 81 h 480"/>
                      <a:gd name="T26" fmla="*/ 28 w 476"/>
                      <a:gd name="T27" fmla="*/ 0 h 480"/>
                      <a:gd name="T28" fmla="*/ 345 w 476"/>
                      <a:gd name="T29" fmla="*/ 28 h 480"/>
                      <a:gd name="T30" fmla="*/ 315 w 476"/>
                      <a:gd name="T31" fmla="*/ 57 h 480"/>
                      <a:gd name="T32" fmla="*/ 308 w 476"/>
                      <a:gd name="T33" fmla="*/ 83 h 480"/>
                      <a:gd name="T34" fmla="*/ 301 w 476"/>
                      <a:gd name="T35" fmla="*/ 101 h 480"/>
                      <a:gd name="T36" fmla="*/ 285 w 476"/>
                      <a:gd name="T37" fmla="*/ 127 h 480"/>
                      <a:gd name="T38" fmla="*/ 260 w 476"/>
                      <a:gd name="T39" fmla="*/ 174 h 480"/>
                      <a:gd name="T40" fmla="*/ 247 w 476"/>
                      <a:gd name="T41" fmla="*/ 197 h 480"/>
                      <a:gd name="T42" fmla="*/ 238 w 476"/>
                      <a:gd name="T43" fmla="*/ 222 h 480"/>
                      <a:gd name="T44" fmla="*/ 240 w 476"/>
                      <a:gd name="T45" fmla="*/ 243 h 480"/>
                      <a:gd name="T46" fmla="*/ 265 w 476"/>
                      <a:gd name="T47" fmla="*/ 237 h 480"/>
                      <a:gd name="T48" fmla="*/ 292 w 476"/>
                      <a:gd name="T49" fmla="*/ 242 h 480"/>
                      <a:gd name="T50" fmla="*/ 315 w 476"/>
                      <a:gd name="T51" fmla="*/ 242 h 480"/>
                      <a:gd name="T52" fmla="*/ 340 w 476"/>
                      <a:gd name="T53" fmla="*/ 227 h 480"/>
                      <a:gd name="T54" fmla="*/ 372 w 476"/>
                      <a:gd name="T55" fmla="*/ 214 h 480"/>
                      <a:gd name="T56" fmla="*/ 387 w 476"/>
                      <a:gd name="T57" fmla="*/ 208 h 480"/>
                      <a:gd name="T58" fmla="*/ 408 w 476"/>
                      <a:gd name="T59" fmla="*/ 197 h 480"/>
                      <a:gd name="T60" fmla="*/ 438 w 476"/>
                      <a:gd name="T61" fmla="*/ 175 h 480"/>
                      <a:gd name="T62" fmla="*/ 420 w 476"/>
                      <a:gd name="T63" fmla="*/ 174 h 480"/>
                      <a:gd name="T64" fmla="*/ 403 w 476"/>
                      <a:gd name="T65" fmla="*/ 185 h 480"/>
                      <a:gd name="T66" fmla="*/ 345 w 476"/>
                      <a:gd name="T67" fmla="*/ 208 h 480"/>
                      <a:gd name="T68" fmla="*/ 323 w 476"/>
                      <a:gd name="T69" fmla="*/ 228 h 480"/>
                      <a:gd name="T70" fmla="*/ 293 w 476"/>
                      <a:gd name="T71" fmla="*/ 223 h 480"/>
                      <a:gd name="T72" fmla="*/ 260 w 476"/>
                      <a:gd name="T73" fmla="*/ 214 h 480"/>
                      <a:gd name="T74" fmla="*/ 263 w 476"/>
                      <a:gd name="T75" fmla="*/ 190 h 480"/>
                      <a:gd name="T76" fmla="*/ 300 w 476"/>
                      <a:gd name="T77" fmla="*/ 132 h 480"/>
                      <a:gd name="T78" fmla="*/ 321 w 476"/>
                      <a:gd name="T79" fmla="*/ 87 h 480"/>
                      <a:gd name="T80" fmla="*/ 475 w 476"/>
                      <a:gd name="T81" fmla="*/ 90 h 480"/>
                      <a:gd name="T82" fmla="*/ 468 w 476"/>
                      <a:gd name="T83" fmla="*/ 197 h 480"/>
                      <a:gd name="T84" fmla="*/ 458 w 476"/>
                      <a:gd name="T85" fmla="*/ 223 h 480"/>
                      <a:gd name="T86" fmla="*/ 460 w 476"/>
                      <a:gd name="T87" fmla="*/ 200 h 480"/>
                      <a:gd name="T88" fmla="*/ 453 w 476"/>
                      <a:gd name="T89" fmla="*/ 205 h 480"/>
                      <a:gd name="T90" fmla="*/ 452 w 476"/>
                      <a:gd name="T91" fmla="*/ 228 h 480"/>
                      <a:gd name="T92" fmla="*/ 447 w 476"/>
                      <a:gd name="T93" fmla="*/ 257 h 480"/>
                      <a:gd name="T94" fmla="*/ 432 w 476"/>
                      <a:gd name="T95" fmla="*/ 282 h 480"/>
                      <a:gd name="T96" fmla="*/ 392 w 476"/>
                      <a:gd name="T97" fmla="*/ 300 h 4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6"/>
                      <a:gd name="T148" fmla="*/ 0 h 480"/>
                      <a:gd name="T149" fmla="*/ 476 w 476"/>
                      <a:gd name="T150" fmla="*/ 480 h 4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grpFill/>
                  <a:ln w="12700" cap="rnd">
                    <a:solidFill>
                      <a:schemeClr val="bg1"/>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endParaRPr lang="en-US" sz="800" dirty="0">
                      <a:solidFill>
                        <a:schemeClr val="tx1">
                          <a:lumMod val="85000"/>
                          <a:lumOff val="15000"/>
                        </a:schemeClr>
                      </a:solidFill>
                      <a:latin typeface="Calibri" pitchFamily="34" charset="0"/>
                      <a:cs typeface="Calibri" pitchFamily="34" charset="0"/>
                    </a:endParaRPr>
                  </a:p>
                </p:txBody>
              </p:sp>
            </p:grpSp>
            <p:sp>
              <p:nvSpPr>
                <p:cNvPr id="14" name="TextBox 9"/>
                <p:cNvSpPr txBox="1">
                  <a:spLocks noChangeArrowheads="1"/>
                </p:cNvSpPr>
                <p:nvPr/>
              </p:nvSpPr>
              <p:spPr bwMode="auto">
                <a:xfrm>
                  <a:off x="2405780" y="4050880"/>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Thurston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15" name="TextBox 10"/>
                <p:cNvSpPr txBox="1">
                  <a:spLocks noChangeArrowheads="1"/>
                </p:cNvSpPr>
                <p:nvPr/>
              </p:nvSpPr>
              <p:spPr bwMode="auto">
                <a:xfrm>
                  <a:off x="1599717" y="3556000"/>
                  <a:ext cx="681665" cy="379576"/>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Grays Harbor</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16" name="TextBox 11"/>
                <p:cNvSpPr txBox="1">
                  <a:spLocks noChangeArrowheads="1"/>
                </p:cNvSpPr>
                <p:nvPr/>
              </p:nvSpPr>
              <p:spPr bwMode="auto">
                <a:xfrm>
                  <a:off x="2167753" y="3551382"/>
                  <a:ext cx="68166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Mason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17" name="TextBox 12"/>
                <p:cNvSpPr txBox="1">
                  <a:spLocks noChangeArrowheads="1"/>
                </p:cNvSpPr>
                <p:nvPr/>
              </p:nvSpPr>
              <p:spPr bwMode="auto">
                <a:xfrm>
                  <a:off x="1514284" y="2955636"/>
                  <a:ext cx="77168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Jefferson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18" name="TextBox 13"/>
                <p:cNvSpPr txBox="1">
                  <a:spLocks noChangeArrowheads="1"/>
                </p:cNvSpPr>
                <p:nvPr/>
              </p:nvSpPr>
              <p:spPr bwMode="auto">
                <a:xfrm>
                  <a:off x="1514284" y="2516909"/>
                  <a:ext cx="68166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Clallam</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19" name="TextBox 14"/>
                <p:cNvSpPr txBox="1">
                  <a:spLocks noChangeArrowheads="1"/>
                </p:cNvSpPr>
                <p:nvPr/>
              </p:nvSpPr>
              <p:spPr bwMode="auto">
                <a:xfrm>
                  <a:off x="3567066" y="1533632"/>
                  <a:ext cx="868140" cy="241549"/>
                </a:xfrm>
                <a:prstGeom prst="rect">
                  <a:avLst/>
                </a:prstGeom>
                <a:noFill/>
                <a:ln w="9525">
                  <a:noFill/>
                  <a:miter lim="800000"/>
                  <a:headEnd/>
                  <a:tailEnd/>
                </a:ln>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Whatcom</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0" name="TextBox 19"/>
                <p:cNvSpPr txBox="1">
                  <a:spLocks noChangeArrowheads="1"/>
                </p:cNvSpPr>
                <p:nvPr/>
              </p:nvSpPr>
              <p:spPr bwMode="auto">
                <a:xfrm>
                  <a:off x="2591941" y="3095361"/>
                  <a:ext cx="68166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Kitsap</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1" name="TextBox 20"/>
                <p:cNvSpPr txBox="1">
                  <a:spLocks noChangeArrowheads="1"/>
                </p:cNvSpPr>
                <p:nvPr/>
              </p:nvSpPr>
              <p:spPr bwMode="auto">
                <a:xfrm>
                  <a:off x="3785383" y="1975204"/>
                  <a:ext cx="68166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Skagit</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2" name="TextBox 21"/>
                <p:cNvSpPr txBox="1">
                  <a:spLocks noChangeArrowheads="1"/>
                </p:cNvSpPr>
                <p:nvPr/>
              </p:nvSpPr>
              <p:spPr bwMode="auto">
                <a:xfrm>
                  <a:off x="3738535" y="2462943"/>
                  <a:ext cx="776249"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Snohomish</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3" name="TextBox 22"/>
                <p:cNvSpPr txBox="1">
                  <a:spLocks noChangeArrowheads="1"/>
                </p:cNvSpPr>
                <p:nvPr/>
              </p:nvSpPr>
              <p:spPr bwMode="auto">
                <a:xfrm>
                  <a:off x="3639024" y="3526283"/>
                  <a:ext cx="68166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King</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4" name="TextBox 23"/>
                <p:cNvSpPr txBox="1">
                  <a:spLocks noChangeArrowheads="1"/>
                </p:cNvSpPr>
                <p:nvPr/>
              </p:nvSpPr>
              <p:spPr bwMode="auto">
                <a:xfrm>
                  <a:off x="3340773" y="3976251"/>
                  <a:ext cx="68166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Pierce</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5" name="TextBox 24"/>
                <p:cNvSpPr txBox="1">
                  <a:spLocks noChangeArrowheads="1"/>
                </p:cNvSpPr>
                <p:nvPr/>
              </p:nvSpPr>
              <p:spPr bwMode="auto">
                <a:xfrm>
                  <a:off x="2791206" y="4476248"/>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Lewis</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6" name="TextBox 25"/>
                <p:cNvSpPr txBox="1">
                  <a:spLocks noChangeArrowheads="1"/>
                </p:cNvSpPr>
                <p:nvPr/>
              </p:nvSpPr>
              <p:spPr bwMode="auto">
                <a:xfrm>
                  <a:off x="1622806" y="4476248"/>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Pacific</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7" name="TextBox 26"/>
                <p:cNvSpPr txBox="1">
                  <a:spLocks noChangeArrowheads="1"/>
                </p:cNvSpPr>
                <p:nvPr/>
              </p:nvSpPr>
              <p:spPr bwMode="auto">
                <a:xfrm>
                  <a:off x="1525824" y="4954919"/>
                  <a:ext cx="850605" cy="224451"/>
                </a:xfrm>
                <a:prstGeom prst="rect">
                  <a:avLst/>
                </a:prstGeom>
                <a:noFill/>
                <a:ln w="9525">
                  <a:noFill/>
                  <a:miter lim="800000"/>
                  <a:headEnd/>
                  <a:tailEnd/>
                </a:ln>
                <a:effectLs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Wahkiakum</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8" name="TextBox 27"/>
                <p:cNvSpPr txBox="1">
                  <a:spLocks noChangeArrowheads="1"/>
                </p:cNvSpPr>
                <p:nvPr/>
              </p:nvSpPr>
              <p:spPr bwMode="auto">
                <a:xfrm>
                  <a:off x="2606479" y="4981939"/>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Cowlitz</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29" name="TextBox 28"/>
                <p:cNvSpPr txBox="1">
                  <a:spLocks noChangeArrowheads="1"/>
                </p:cNvSpPr>
                <p:nvPr/>
              </p:nvSpPr>
              <p:spPr bwMode="auto">
                <a:xfrm>
                  <a:off x="2751483" y="5673663"/>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Clark</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0" name="TextBox 29"/>
                <p:cNvSpPr txBox="1">
                  <a:spLocks noChangeArrowheads="1"/>
                </p:cNvSpPr>
                <p:nvPr/>
              </p:nvSpPr>
              <p:spPr bwMode="auto">
                <a:xfrm>
                  <a:off x="3326917" y="5111248"/>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Skamania</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1" name="TextBox 30"/>
                <p:cNvSpPr txBox="1">
                  <a:spLocks noChangeArrowheads="1"/>
                </p:cNvSpPr>
                <p:nvPr/>
              </p:nvSpPr>
              <p:spPr bwMode="auto">
                <a:xfrm>
                  <a:off x="4541497" y="4700230"/>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Yakima</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2" name="TextBox 31"/>
                <p:cNvSpPr txBox="1">
                  <a:spLocks noChangeArrowheads="1"/>
                </p:cNvSpPr>
                <p:nvPr/>
              </p:nvSpPr>
              <p:spPr bwMode="auto">
                <a:xfrm>
                  <a:off x="4573826" y="5416054"/>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Klickitat</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3" name="TextBox 32"/>
                <p:cNvSpPr txBox="1">
                  <a:spLocks noChangeArrowheads="1"/>
                </p:cNvSpPr>
                <p:nvPr/>
              </p:nvSpPr>
              <p:spPr bwMode="auto">
                <a:xfrm>
                  <a:off x="4629243" y="3790448"/>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Kittitas</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4" name="TextBox 33"/>
                <p:cNvSpPr txBox="1">
                  <a:spLocks noChangeArrowheads="1"/>
                </p:cNvSpPr>
                <p:nvPr/>
              </p:nvSpPr>
              <p:spPr bwMode="auto">
                <a:xfrm>
                  <a:off x="4596914" y="2788303"/>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Chelan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5" name="TextBox 34"/>
                <p:cNvSpPr txBox="1">
                  <a:spLocks noChangeArrowheads="1"/>
                </p:cNvSpPr>
                <p:nvPr/>
              </p:nvSpPr>
              <p:spPr bwMode="auto">
                <a:xfrm>
                  <a:off x="5477257" y="2959176"/>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Douglas</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6" name="TextBox 35"/>
                <p:cNvSpPr txBox="1">
                  <a:spLocks noChangeArrowheads="1"/>
                </p:cNvSpPr>
                <p:nvPr/>
              </p:nvSpPr>
              <p:spPr bwMode="auto">
                <a:xfrm>
                  <a:off x="5502079" y="1863110"/>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Okanogan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7" name="TextBox 36"/>
                <p:cNvSpPr txBox="1">
                  <a:spLocks noChangeArrowheads="1"/>
                </p:cNvSpPr>
                <p:nvPr/>
              </p:nvSpPr>
              <p:spPr bwMode="auto">
                <a:xfrm>
                  <a:off x="6578115" y="1863110"/>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Ferry</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38" name="TextBox 37"/>
                <p:cNvSpPr txBox="1">
                  <a:spLocks noChangeArrowheads="1"/>
                </p:cNvSpPr>
                <p:nvPr/>
              </p:nvSpPr>
              <p:spPr bwMode="auto">
                <a:xfrm>
                  <a:off x="7229279" y="1863110"/>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b="1" dirty="0" smtClean="0">
                      <a:solidFill>
                        <a:schemeClr val="tx1">
                          <a:lumMod val="85000"/>
                          <a:lumOff val="15000"/>
                        </a:schemeClr>
                      </a:solidFill>
                      <a:latin typeface="Calibri" pitchFamily="34" charset="0"/>
                      <a:ea typeface="Calibri" pitchFamily="34" charset="0"/>
                      <a:cs typeface="Calibri" pitchFamily="34" charset="0"/>
                    </a:rPr>
                    <a:t>Stevens</a:t>
                  </a:r>
                  <a:endParaRPr lang="en-US" altLang="en-US" sz="800" b="1" dirty="0">
                    <a:solidFill>
                      <a:schemeClr val="tx1">
                        <a:lumMod val="85000"/>
                        <a:lumOff val="15000"/>
                      </a:schemeClr>
                    </a:solidFill>
                    <a:latin typeface="Calibri" pitchFamily="34" charset="0"/>
                    <a:ea typeface="Calibri" pitchFamily="34" charset="0"/>
                    <a:cs typeface="Calibri" pitchFamily="34" charset="0"/>
                  </a:endParaRPr>
                </a:p>
              </p:txBody>
            </p:sp>
            <p:sp>
              <p:nvSpPr>
                <p:cNvPr id="39" name="TextBox 38"/>
                <p:cNvSpPr txBox="1">
                  <a:spLocks noChangeArrowheads="1"/>
                </p:cNvSpPr>
                <p:nvPr/>
              </p:nvSpPr>
              <p:spPr bwMode="auto">
                <a:xfrm>
                  <a:off x="7889680" y="1809248"/>
                  <a:ext cx="617013" cy="379576"/>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Pend Oreille</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0" name="TextBox 39"/>
                <p:cNvSpPr txBox="1">
                  <a:spLocks noChangeArrowheads="1"/>
                </p:cNvSpPr>
                <p:nvPr/>
              </p:nvSpPr>
              <p:spPr bwMode="auto">
                <a:xfrm>
                  <a:off x="5728368" y="3698084"/>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Grant</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1" name="TextBox 40"/>
                <p:cNvSpPr txBox="1">
                  <a:spLocks noChangeArrowheads="1"/>
                </p:cNvSpPr>
                <p:nvPr/>
              </p:nvSpPr>
              <p:spPr bwMode="auto">
                <a:xfrm>
                  <a:off x="5677569" y="5005030"/>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Benton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2" name="TextBox 41"/>
                <p:cNvSpPr txBox="1">
                  <a:spLocks noChangeArrowheads="1"/>
                </p:cNvSpPr>
                <p:nvPr/>
              </p:nvSpPr>
              <p:spPr bwMode="auto">
                <a:xfrm>
                  <a:off x="6245605" y="4501649"/>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Franklin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3" name="TextBox 42"/>
                <p:cNvSpPr txBox="1">
                  <a:spLocks noChangeArrowheads="1"/>
                </p:cNvSpPr>
                <p:nvPr/>
              </p:nvSpPr>
              <p:spPr bwMode="auto">
                <a:xfrm>
                  <a:off x="6712043" y="5023502"/>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Walla Walla</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4" name="TextBox 43"/>
                <p:cNvSpPr txBox="1">
                  <a:spLocks noChangeArrowheads="1"/>
                </p:cNvSpPr>
                <p:nvPr/>
              </p:nvSpPr>
              <p:spPr bwMode="auto">
                <a:xfrm>
                  <a:off x="6670479" y="3878192"/>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Adams</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5" name="TextBox 44"/>
                <p:cNvSpPr txBox="1">
                  <a:spLocks noChangeArrowheads="1"/>
                </p:cNvSpPr>
                <p:nvPr/>
              </p:nvSpPr>
              <p:spPr bwMode="auto">
                <a:xfrm>
                  <a:off x="6758224" y="3116192"/>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Lincoln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6" name="TextBox 45"/>
                <p:cNvSpPr txBox="1">
                  <a:spLocks noChangeArrowheads="1"/>
                </p:cNvSpPr>
                <p:nvPr/>
              </p:nvSpPr>
              <p:spPr bwMode="auto">
                <a:xfrm>
                  <a:off x="7677243" y="3116192"/>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Spokane</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7" name="TextBox 46"/>
                <p:cNvSpPr txBox="1">
                  <a:spLocks noChangeArrowheads="1"/>
                </p:cNvSpPr>
                <p:nvPr/>
              </p:nvSpPr>
              <p:spPr bwMode="auto">
                <a:xfrm>
                  <a:off x="7635680" y="3878192"/>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Whitman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8" name="TextBox 47"/>
                <p:cNvSpPr txBox="1">
                  <a:spLocks noChangeArrowheads="1"/>
                </p:cNvSpPr>
                <p:nvPr/>
              </p:nvSpPr>
              <p:spPr bwMode="auto">
                <a:xfrm>
                  <a:off x="7631062" y="4520119"/>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Garfield</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49" name="TextBox 48"/>
                <p:cNvSpPr txBox="1">
                  <a:spLocks noChangeArrowheads="1"/>
                </p:cNvSpPr>
                <p:nvPr/>
              </p:nvSpPr>
              <p:spPr bwMode="auto">
                <a:xfrm>
                  <a:off x="7220043" y="4737175"/>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Columbia</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50" name="TextBox 49"/>
                <p:cNvSpPr txBox="1">
                  <a:spLocks noChangeArrowheads="1"/>
                </p:cNvSpPr>
                <p:nvPr/>
              </p:nvSpPr>
              <p:spPr bwMode="auto">
                <a:xfrm>
                  <a:off x="7982043" y="4963465"/>
                  <a:ext cx="850605" cy="241549"/>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Asotin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grpSp>
          <p:sp>
            <p:nvSpPr>
              <p:cNvPr id="11" name="TextBox 10"/>
              <p:cNvSpPr txBox="1">
                <a:spLocks noChangeArrowheads="1"/>
              </p:cNvSpPr>
              <p:nvPr/>
            </p:nvSpPr>
            <p:spPr bwMode="auto">
              <a:xfrm>
                <a:off x="2834613" y="2724687"/>
                <a:ext cx="758657" cy="215444"/>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Island</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sp>
            <p:nvSpPr>
              <p:cNvPr id="12" name="TextBox 11"/>
              <p:cNvSpPr txBox="1">
                <a:spLocks noChangeArrowheads="1"/>
              </p:cNvSpPr>
              <p:nvPr/>
            </p:nvSpPr>
            <p:spPr bwMode="auto">
              <a:xfrm>
                <a:off x="2796684" y="2174934"/>
                <a:ext cx="758657" cy="215444"/>
              </a:xfrm>
              <a:prstGeom prst="rect">
                <a:avLst/>
              </a:prstGeom>
              <a:noFill/>
              <a:ln w="9525">
                <a:noFill/>
                <a:miter lim="800000"/>
                <a:headEnd/>
                <a:tailEnd/>
              </a:ln>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altLang="en-US" sz="800" dirty="0" smtClean="0">
                    <a:solidFill>
                      <a:schemeClr val="tx1">
                        <a:lumMod val="85000"/>
                        <a:lumOff val="15000"/>
                      </a:schemeClr>
                    </a:solidFill>
                    <a:latin typeface="Calibri" pitchFamily="34" charset="0"/>
                    <a:ea typeface="Calibri" pitchFamily="34" charset="0"/>
                    <a:cs typeface="Calibri" pitchFamily="34" charset="0"/>
                  </a:rPr>
                  <a:t>San Juan</a:t>
                </a:r>
                <a:endParaRPr lang="en-US" altLang="en-US" sz="800" dirty="0">
                  <a:solidFill>
                    <a:schemeClr val="tx1">
                      <a:lumMod val="85000"/>
                      <a:lumOff val="15000"/>
                    </a:schemeClr>
                  </a:solidFill>
                  <a:latin typeface="Calibri" pitchFamily="34" charset="0"/>
                  <a:ea typeface="Calibri" pitchFamily="34" charset="0"/>
                  <a:cs typeface="Calibri" pitchFamily="34" charset="0"/>
                </a:endParaRPr>
              </a:p>
            </p:txBody>
          </p:sp>
        </p:grpSp>
        <p:sp>
          <p:nvSpPr>
            <p:cNvPr id="155" name="Isosceles Triangle 154"/>
            <p:cNvSpPr/>
            <p:nvPr/>
          </p:nvSpPr>
          <p:spPr>
            <a:xfrm>
              <a:off x="3381373" y="1742089"/>
              <a:ext cx="228600" cy="182880"/>
            </a:xfrm>
            <a:prstGeom prst="triangl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p:nvSpPr>
          <p:spPr>
            <a:xfrm>
              <a:off x="3000373" y="3361339"/>
              <a:ext cx="228600" cy="182880"/>
            </a:xfrm>
            <a:prstGeom prst="triangl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p:nvSpPr>
          <p:spPr>
            <a:xfrm>
              <a:off x="2876548" y="3408964"/>
              <a:ext cx="228600" cy="182880"/>
            </a:xfrm>
            <a:prstGeom prst="triangl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3273628" y="2426594"/>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59" name="Rectangle 158"/>
            <p:cNvSpPr/>
            <p:nvPr/>
          </p:nvSpPr>
          <p:spPr>
            <a:xfrm>
              <a:off x="3559378" y="2512319"/>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60" name="Rectangle 159"/>
            <p:cNvSpPr/>
            <p:nvPr/>
          </p:nvSpPr>
          <p:spPr>
            <a:xfrm>
              <a:off x="3130753" y="2759969"/>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61" name="Rectangle 160"/>
            <p:cNvSpPr/>
            <p:nvPr/>
          </p:nvSpPr>
          <p:spPr>
            <a:xfrm>
              <a:off x="3226003" y="2931419"/>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62" name="Rectangle 161"/>
            <p:cNvSpPr/>
            <p:nvPr/>
          </p:nvSpPr>
          <p:spPr>
            <a:xfrm>
              <a:off x="6007303" y="4722119"/>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63" name="Rectangle 162"/>
            <p:cNvSpPr/>
            <p:nvPr/>
          </p:nvSpPr>
          <p:spPr>
            <a:xfrm>
              <a:off x="7712278" y="2531369"/>
              <a:ext cx="173736" cy="173736"/>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164" name="5-Point Star 163"/>
            <p:cNvSpPr/>
            <p:nvPr/>
          </p:nvSpPr>
          <p:spPr>
            <a:xfrm>
              <a:off x="2327034" y="2216130"/>
              <a:ext cx="257175" cy="257175"/>
            </a:xfrm>
            <a:prstGeom prst="star5">
              <a:avLst>
                <a:gd name="adj" fmla="val 22448"/>
                <a:gd name="hf" fmla="val 105146"/>
                <a:gd name="vf" fmla="val 110557"/>
              </a:avLst>
            </a:prstGeom>
            <a:solidFill>
              <a:srgbClr val="0000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5-Point Star 164"/>
            <p:cNvSpPr/>
            <p:nvPr/>
          </p:nvSpPr>
          <p:spPr>
            <a:xfrm>
              <a:off x="2460384" y="3502005"/>
              <a:ext cx="257175" cy="257175"/>
            </a:xfrm>
            <a:prstGeom prst="star5">
              <a:avLst>
                <a:gd name="adj" fmla="val 22448"/>
                <a:gd name="hf" fmla="val 105146"/>
                <a:gd name="vf" fmla="val 110557"/>
              </a:avLst>
            </a:prstGeom>
            <a:solidFill>
              <a:srgbClr val="0000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5-Point Star 165"/>
            <p:cNvSpPr/>
            <p:nvPr/>
          </p:nvSpPr>
          <p:spPr>
            <a:xfrm>
              <a:off x="6089409" y="4454505"/>
              <a:ext cx="257175" cy="257175"/>
            </a:xfrm>
            <a:prstGeom prst="star5">
              <a:avLst>
                <a:gd name="adj" fmla="val 22448"/>
                <a:gd name="hf" fmla="val 105146"/>
                <a:gd name="vf" fmla="val 110557"/>
              </a:avLst>
            </a:prstGeom>
            <a:solidFill>
              <a:srgbClr val="0000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5-Point Star 166"/>
            <p:cNvSpPr/>
            <p:nvPr/>
          </p:nvSpPr>
          <p:spPr>
            <a:xfrm>
              <a:off x="7622934" y="2263755"/>
              <a:ext cx="257175" cy="257175"/>
            </a:xfrm>
            <a:prstGeom prst="star5">
              <a:avLst>
                <a:gd name="adj" fmla="val 22448"/>
                <a:gd name="hf" fmla="val 105146"/>
                <a:gd name="vf" fmla="val 110557"/>
              </a:avLst>
            </a:prstGeom>
            <a:solidFill>
              <a:srgbClr val="0000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059506" y="1365205"/>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3040456" y="1765255"/>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3230956" y="2279605"/>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3116656" y="3070180"/>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4640656" y="4079830"/>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4869256" y="2803480"/>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811856" y="5089480"/>
              <a:ext cx="182880" cy="182880"/>
            </a:xfrm>
            <a:prstGeom prst="ellipse">
              <a:avLst/>
            </a:prstGeom>
            <a:solidFill>
              <a:srgbClr val="0066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ross 174"/>
            <p:cNvSpPr/>
            <p:nvPr/>
          </p:nvSpPr>
          <p:spPr>
            <a:xfrm rot="2700000">
              <a:off x="5607712" y="4345235"/>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ross 175"/>
            <p:cNvSpPr/>
            <p:nvPr/>
          </p:nvSpPr>
          <p:spPr>
            <a:xfrm rot="2700000">
              <a:off x="7455562" y="2402135"/>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ross 176"/>
            <p:cNvSpPr/>
            <p:nvPr/>
          </p:nvSpPr>
          <p:spPr>
            <a:xfrm rot="2700000">
              <a:off x="2550186" y="4249985"/>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ross 177"/>
            <p:cNvSpPr/>
            <p:nvPr/>
          </p:nvSpPr>
          <p:spPr>
            <a:xfrm rot="2700000">
              <a:off x="3055011" y="3535610"/>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ross 178"/>
            <p:cNvSpPr/>
            <p:nvPr/>
          </p:nvSpPr>
          <p:spPr>
            <a:xfrm rot="2700000">
              <a:off x="2769261" y="2649785"/>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onut 180"/>
            <p:cNvSpPr/>
            <p:nvPr/>
          </p:nvSpPr>
          <p:spPr>
            <a:xfrm>
              <a:off x="2774137" y="2962275"/>
              <a:ext cx="201168" cy="201168"/>
            </a:xfrm>
            <a:prstGeom prst="donut">
              <a:avLst>
                <a:gd name="adj" fmla="val 33000"/>
              </a:avLst>
            </a:prstGeom>
            <a:solidFill>
              <a:schemeClr val="accent6">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Donut 181"/>
            <p:cNvSpPr/>
            <p:nvPr/>
          </p:nvSpPr>
          <p:spPr>
            <a:xfrm>
              <a:off x="3317062" y="2743200"/>
              <a:ext cx="201168" cy="201168"/>
            </a:xfrm>
            <a:prstGeom prst="donut">
              <a:avLst>
                <a:gd name="adj" fmla="val 33000"/>
              </a:avLst>
            </a:prstGeom>
            <a:solidFill>
              <a:schemeClr val="accent6">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Donut 182"/>
            <p:cNvSpPr/>
            <p:nvPr/>
          </p:nvSpPr>
          <p:spPr>
            <a:xfrm>
              <a:off x="3345637" y="3057525"/>
              <a:ext cx="201168" cy="201168"/>
            </a:xfrm>
            <a:prstGeom prst="donut">
              <a:avLst>
                <a:gd name="adj" fmla="val 33000"/>
              </a:avLst>
            </a:prstGeom>
            <a:solidFill>
              <a:schemeClr val="accent6">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Cross 179"/>
            <p:cNvSpPr/>
            <p:nvPr/>
          </p:nvSpPr>
          <p:spPr>
            <a:xfrm rot="2700000">
              <a:off x="3483635" y="2878385"/>
              <a:ext cx="229967" cy="229967"/>
            </a:xfrm>
            <a:prstGeom prst="plus">
              <a:avLst>
                <a:gd name="adj" fmla="val 32406"/>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onut 183"/>
            <p:cNvSpPr/>
            <p:nvPr/>
          </p:nvSpPr>
          <p:spPr>
            <a:xfrm>
              <a:off x="7631887" y="1333500"/>
              <a:ext cx="201168" cy="201168"/>
            </a:xfrm>
            <a:prstGeom prst="donut">
              <a:avLst>
                <a:gd name="adj" fmla="val 33000"/>
              </a:avLst>
            </a:prstGeom>
            <a:solidFill>
              <a:schemeClr val="accent6">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5" name="TextBox 184"/>
          <p:cNvSpPr txBox="1"/>
          <p:nvPr/>
        </p:nvSpPr>
        <p:spPr>
          <a:xfrm>
            <a:off x="962025" y="-85725"/>
            <a:ext cx="3638550" cy="1107996"/>
          </a:xfrm>
          <a:prstGeom prst="rect">
            <a:avLst/>
          </a:prstGeom>
          <a:noFill/>
        </p:spPr>
        <p:txBody>
          <a:bodyPr wrap="square" rtlCol="0">
            <a:spAutoFit/>
          </a:bodyPr>
          <a:lstStyle/>
          <a:p>
            <a:r>
              <a:rPr lang="en-US" sz="6600" dirty="0" smtClean="0">
                <a:solidFill>
                  <a:srgbClr val="FFC000"/>
                </a:solidFill>
                <a:latin typeface="Freestyle Script" panose="030804020302050B0404" pitchFamily="66" charset="0"/>
              </a:rPr>
              <a:t>New</a:t>
            </a:r>
            <a:endParaRPr lang="en-US" sz="6600" dirty="0">
              <a:solidFill>
                <a:srgbClr val="FFC000"/>
              </a:solidFill>
              <a:latin typeface="Freestyle Script" panose="030804020302050B0404" pitchFamily="66" charset="0"/>
            </a:endParaRPr>
          </a:p>
        </p:txBody>
      </p:sp>
      <p:sp>
        <p:nvSpPr>
          <p:cNvPr id="147" name="TextBox 146"/>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sp>
        <p:nvSpPr>
          <p:cNvPr id="148" name="TextBox 147"/>
          <p:cNvSpPr txBox="1"/>
          <p:nvPr/>
        </p:nvSpPr>
        <p:spPr>
          <a:xfrm>
            <a:off x="2085976" y="6000750"/>
            <a:ext cx="4029074" cy="507831"/>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Tree>
    <p:extLst>
      <p:ext uri="{BB962C8B-B14F-4D97-AF65-F5344CB8AC3E}">
        <p14:creationId xmlns:p14="http://schemas.microsoft.com/office/powerpoint/2010/main" val="194308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3790193726"/>
              </p:ext>
            </p:extLst>
          </p:nvPr>
        </p:nvGraphicFramePr>
        <p:xfrm>
          <a:off x="615580" y="1920283"/>
          <a:ext cx="6241306" cy="2895600"/>
        </p:xfrm>
        <a:graphic>
          <a:graphicData uri="http://schemas.openxmlformats.org/drawingml/2006/table">
            <a:tbl>
              <a:tblPr>
                <a:tableStyleId>{5C22544A-7EE6-4342-B048-85BDC9FD1C3A}</a:tableStyleId>
              </a:tblPr>
              <a:tblGrid>
                <a:gridCol w="1668938"/>
                <a:gridCol w="571546"/>
                <a:gridCol w="571546"/>
                <a:gridCol w="571546"/>
                <a:gridCol w="571546"/>
                <a:gridCol w="571546"/>
                <a:gridCol w="571546"/>
                <a:gridCol w="571546"/>
                <a:gridCol w="571546"/>
              </a:tblGrid>
              <a:tr h="324198">
                <a:tc rowSpan="2">
                  <a:txBody>
                    <a:bodyPr/>
                    <a:lstStyle/>
                    <a:p>
                      <a:pPr marL="0" marR="0" indent="0" algn="r" defTabSz="914400" rtl="0" eaLnBrk="1" fontAlgn="b" latinLnBrk="0" hangingPunct="1">
                        <a:lnSpc>
                          <a:spcPct val="100000"/>
                        </a:lnSpc>
                        <a:spcBef>
                          <a:spcPts val="0"/>
                        </a:spcBef>
                        <a:spcAft>
                          <a:spcPts val="600"/>
                        </a:spcAft>
                        <a:buClrTx/>
                        <a:buSzTx/>
                        <a:buFontTx/>
                        <a:buNone/>
                        <a:tabLst/>
                        <a:defRPr/>
                      </a:pPr>
                      <a:r>
                        <a:rPr lang="en-US" sz="1800" b="1" u="none" strike="noStrike" kern="1200" dirty="0" smtClean="0">
                          <a:solidFill>
                            <a:schemeClr val="dk1"/>
                          </a:solidFill>
                          <a:effectLst/>
                          <a:latin typeface="+mn-lt"/>
                          <a:ea typeface="+mn-ea"/>
                          <a:cs typeface="+mn-cs"/>
                        </a:rPr>
                        <a:t>Single Bed Certifications</a:t>
                      </a:r>
                    </a:p>
                  </a:txBody>
                  <a:tcPr marL="0" marT="27432" marB="9144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gridSpan="2">
                  <a:txBody>
                    <a:bodyPr/>
                    <a:lstStyle/>
                    <a:p>
                      <a:pPr algn="l" fontAlgn="b">
                        <a:spcAft>
                          <a:spcPts val="0"/>
                        </a:spcAft>
                      </a:pPr>
                      <a:r>
                        <a:rPr lang="en-US" sz="2000" b="1" i="0" u="none" strike="noStrike" kern="1200" dirty="0" smtClean="0">
                          <a:solidFill>
                            <a:srgbClr val="000000"/>
                          </a:solidFill>
                          <a:effectLst/>
                          <a:latin typeface="Calibri"/>
                          <a:ea typeface="+mn-ea"/>
                          <a:cs typeface="+mn-cs"/>
                        </a:rPr>
                        <a:t>2014</a:t>
                      </a:r>
                      <a:endParaRPr lang="en-US" sz="2000" b="1" i="0" u="none" strike="noStrike" kern="1200" dirty="0">
                        <a:solidFill>
                          <a:srgbClr val="000000"/>
                        </a:solidFill>
                        <a:effectLst/>
                        <a:latin typeface="Calibri"/>
                        <a:ea typeface="+mn-ea"/>
                        <a:cs typeface="+mn-cs"/>
                      </a:endParaRPr>
                    </a:p>
                  </a:txBody>
                  <a:tcPr marL="182880" marT="27432" marB="36576"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pPr algn="r" fontAlgn="b">
                        <a:spcAft>
                          <a:spcPts val="0"/>
                        </a:spcAft>
                      </a:pP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gridSpan="6">
                  <a:txBody>
                    <a:bodyPr/>
                    <a:lstStyle/>
                    <a:p>
                      <a:pPr algn="l" fontAlgn="b">
                        <a:spcAft>
                          <a:spcPts val="0"/>
                        </a:spcAft>
                      </a:pPr>
                      <a:r>
                        <a:rPr lang="en-US" sz="2000" b="1" i="0" u="none" strike="noStrike" kern="1200" dirty="0" smtClean="0">
                          <a:solidFill>
                            <a:srgbClr val="000000"/>
                          </a:solidFill>
                          <a:effectLst/>
                          <a:latin typeface="Calibri"/>
                          <a:ea typeface="+mn-ea"/>
                          <a:cs typeface="+mn-cs"/>
                        </a:rPr>
                        <a:t>2015</a:t>
                      </a:r>
                      <a:endParaRPr lang="en-US" sz="2000" b="1" i="0" u="none" strike="noStrike" kern="1200" dirty="0">
                        <a:solidFill>
                          <a:srgbClr val="000000"/>
                        </a:solidFill>
                        <a:effectLst/>
                        <a:latin typeface="Calibri"/>
                        <a:ea typeface="+mn-ea"/>
                        <a:cs typeface="+mn-cs"/>
                      </a:endParaRPr>
                    </a:p>
                  </a:txBody>
                  <a:tcPr marL="182880" marT="27432" marB="36576"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hMerge="1">
                  <a:txBody>
                    <a:bodyPr/>
                    <a:lstStyle/>
                    <a:p>
                      <a:pPr algn="r" fontAlgn="b">
                        <a:spcAft>
                          <a:spcPts val="0"/>
                        </a:spcAft>
                      </a:pP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l" fontAlgn="b">
                        <a:spcAft>
                          <a:spcPts val="0"/>
                        </a:spcAft>
                      </a:pPr>
                      <a:endParaRPr lang="en-US" sz="1400" b="0" i="0" u="none" strike="noStrike" dirty="0">
                        <a:solidFill>
                          <a:srgbClr val="000000"/>
                        </a:solidFill>
                        <a:effectLst/>
                        <a:latin typeface="Calibri"/>
                      </a:endParaRPr>
                    </a:p>
                  </a:txBody>
                  <a:tcPr marL="182880" marT="27432" marB="36576"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l" fontAlgn="b">
                        <a:spcAft>
                          <a:spcPts val="0"/>
                        </a:spcAft>
                      </a:pPr>
                      <a:endParaRPr lang="en-US" sz="1400" b="0" i="0" u="none" strike="noStrike" dirty="0">
                        <a:solidFill>
                          <a:srgbClr val="000000"/>
                        </a:solidFill>
                        <a:effectLst/>
                        <a:latin typeface="Calibri"/>
                      </a:endParaRPr>
                    </a:p>
                  </a:txBody>
                  <a:tcPr marL="182880" marT="27432" marB="36576"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l" fontAlgn="b">
                        <a:spcAft>
                          <a:spcPts val="0"/>
                        </a:spcAft>
                      </a:pPr>
                      <a:endParaRPr lang="en-US" sz="1400" b="0" i="0" u="none" strike="noStrike" dirty="0">
                        <a:solidFill>
                          <a:srgbClr val="000000"/>
                        </a:solidFill>
                        <a:effectLst/>
                        <a:latin typeface="Calibri"/>
                      </a:endParaRPr>
                    </a:p>
                  </a:txBody>
                  <a:tcPr marL="182880" marT="27432" marB="36576"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hMerge="1">
                  <a:txBody>
                    <a:bodyPr/>
                    <a:lstStyle/>
                    <a:p>
                      <a:pPr algn="l" fontAlgn="b">
                        <a:spcAft>
                          <a:spcPts val="0"/>
                        </a:spcAft>
                      </a:pPr>
                      <a:endParaRPr lang="en-US" sz="1400" b="0" i="0" u="none" strike="noStrike" dirty="0">
                        <a:solidFill>
                          <a:srgbClr val="000000"/>
                        </a:solidFill>
                        <a:effectLst/>
                        <a:latin typeface="Calibri"/>
                      </a:endParaRPr>
                    </a:p>
                  </a:txBody>
                  <a:tcPr marL="182880" marT="27432" marB="36576"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r>
              <a:tr h="254712">
                <a:tc vMerge="1">
                  <a:txBody>
                    <a:bodyPr/>
                    <a:lstStyle/>
                    <a:p>
                      <a:pPr marL="0" marR="0" indent="0" algn="r" defTabSz="914400" rtl="0" eaLnBrk="1" fontAlgn="b" latinLnBrk="0" hangingPunct="1">
                        <a:lnSpc>
                          <a:spcPct val="100000"/>
                        </a:lnSpc>
                        <a:spcBef>
                          <a:spcPts val="0"/>
                        </a:spcBef>
                        <a:spcAft>
                          <a:spcPts val="600"/>
                        </a:spcAft>
                        <a:buClrTx/>
                        <a:buSzTx/>
                        <a:buFontTx/>
                        <a:buNone/>
                        <a:tabLst/>
                        <a:defRPr/>
                      </a:pPr>
                      <a:endParaRPr lang="en-US" sz="1800" b="1" u="none" strike="noStrike" kern="1200" dirty="0" smtClean="0">
                        <a:solidFill>
                          <a:schemeClr val="dk1"/>
                        </a:solidFill>
                        <a:effectLst/>
                        <a:latin typeface="+mn-lt"/>
                        <a:ea typeface="+mn-ea"/>
                        <a:cs typeface="+mn-cs"/>
                      </a:endParaRPr>
                    </a:p>
                  </a:txBody>
                  <a:tcPr marL="0" marR="182880" marT="27432" marB="9144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NOV</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DEC</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kern="1200" dirty="0" smtClean="0">
                          <a:solidFill>
                            <a:srgbClr val="000000"/>
                          </a:solidFill>
                          <a:effectLst/>
                          <a:latin typeface="Calibri"/>
                          <a:ea typeface="+mn-ea"/>
                          <a:cs typeface="+mn-cs"/>
                        </a:rPr>
                        <a:t>JAN</a:t>
                      </a:r>
                      <a:endParaRPr lang="en-US" sz="1400" b="0" i="0" u="none" strike="noStrike" kern="1200" dirty="0">
                        <a:solidFill>
                          <a:srgbClr val="000000"/>
                        </a:solidFill>
                        <a:effectLst/>
                        <a:latin typeface="Calibri"/>
                        <a:ea typeface="+mn-ea"/>
                        <a:cs typeface="+mn-cs"/>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FEB</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MAR</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APR</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MAY</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400" b="0" i="0" u="none" strike="noStrike" dirty="0" smtClean="0">
                          <a:solidFill>
                            <a:srgbClr val="000000"/>
                          </a:solidFill>
                          <a:effectLst/>
                          <a:latin typeface="Calibri"/>
                        </a:rPr>
                        <a:t>JUN</a:t>
                      </a:r>
                      <a:endParaRPr lang="en-US" sz="1400" b="0" i="0" u="none" strike="noStrike" dirty="0">
                        <a:solidFill>
                          <a:srgbClr val="000000"/>
                        </a:solidFill>
                        <a:effectLst/>
                        <a:latin typeface="Calibri"/>
                      </a:endParaRPr>
                    </a:p>
                  </a:txBody>
                  <a:tcPr marL="9525" marT="27432" marB="9144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r>
              <a:tr h="701041">
                <a:tc>
                  <a:txBody>
                    <a:bodyPr/>
                    <a:lstStyle/>
                    <a:p>
                      <a:pPr algn="r" fontAlgn="b">
                        <a:spcAft>
                          <a:spcPts val="0"/>
                        </a:spcAft>
                      </a:pPr>
                      <a:r>
                        <a:rPr lang="en-US" sz="1800" u="none" strike="noStrike" kern="1200" dirty="0" smtClean="0">
                          <a:solidFill>
                            <a:schemeClr val="dk1"/>
                          </a:solidFill>
                          <a:effectLst/>
                          <a:latin typeface="+mn-lt"/>
                          <a:ea typeface="+mn-ea"/>
                          <a:cs typeface="+mn-cs"/>
                        </a:rPr>
                        <a:t>Unduplicated people</a:t>
                      </a:r>
                      <a:endParaRPr lang="en-US" sz="1800" u="none" strike="noStrike" kern="1200" dirty="0">
                        <a:solidFill>
                          <a:schemeClr val="dk1"/>
                        </a:solidFill>
                        <a:effectLst/>
                        <a:latin typeface="+mn-lt"/>
                        <a:ea typeface="+mn-ea"/>
                        <a:cs typeface="+mn-cs"/>
                      </a:endParaRPr>
                    </a:p>
                  </a:txBody>
                  <a:tcPr marL="0" marT="91440" marB="9144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263</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328</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288</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327</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380</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417</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397</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531</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701041">
                <a:tc>
                  <a:txBody>
                    <a:bodyPr/>
                    <a:lstStyle/>
                    <a:p>
                      <a:pPr algn="r" fontAlgn="b">
                        <a:spcAft>
                          <a:spcPts val="0"/>
                        </a:spcAft>
                      </a:pPr>
                      <a:r>
                        <a:rPr lang="en-US" sz="1800" u="none" strike="noStrike" kern="1200" dirty="0" smtClean="0">
                          <a:solidFill>
                            <a:schemeClr val="dk1"/>
                          </a:solidFill>
                          <a:effectLst/>
                          <a:latin typeface="+mn-lt"/>
                          <a:ea typeface="+mn-ea"/>
                          <a:cs typeface="+mn-cs"/>
                        </a:rPr>
                        <a:t>Average Daily Census</a:t>
                      </a:r>
                      <a:endParaRPr lang="en-US" sz="1800" u="none" strike="noStrike" kern="1200" dirty="0">
                        <a:solidFill>
                          <a:schemeClr val="dk1"/>
                        </a:solidFill>
                        <a:effectLst/>
                        <a:latin typeface="+mn-lt"/>
                        <a:ea typeface="+mn-ea"/>
                        <a:cs typeface="+mn-cs"/>
                      </a:endParaRPr>
                    </a:p>
                  </a:txBody>
                  <a:tcPr marL="0" marT="91440" marB="9144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91</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81</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73</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95</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100</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103</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99</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0"/>
                        </a:spcAft>
                      </a:pPr>
                      <a:r>
                        <a:rPr lang="en-US" sz="1800" b="0" i="0" u="none" strike="noStrike" dirty="0" smtClean="0">
                          <a:solidFill>
                            <a:schemeClr val="tx1"/>
                          </a:solidFill>
                          <a:effectLst/>
                          <a:latin typeface="Calibri"/>
                        </a:rPr>
                        <a:t>154</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701041">
                <a:tc>
                  <a:txBody>
                    <a:bodyPr/>
                    <a:lstStyle/>
                    <a:p>
                      <a:pPr algn="r" fontAlgn="b">
                        <a:spcAft>
                          <a:spcPts val="0"/>
                        </a:spcAft>
                      </a:pPr>
                      <a:r>
                        <a:rPr lang="en-US" sz="1800" u="none" strike="noStrike" dirty="0" smtClean="0">
                          <a:effectLst/>
                        </a:rPr>
                        <a:t>Median Length </a:t>
                      </a:r>
                    </a:p>
                    <a:p>
                      <a:pPr algn="r" fontAlgn="b">
                        <a:spcAft>
                          <a:spcPts val="0"/>
                        </a:spcAft>
                      </a:pPr>
                      <a:r>
                        <a:rPr lang="en-US" sz="1800" u="none" strike="noStrike" dirty="0" smtClean="0">
                          <a:effectLst/>
                        </a:rPr>
                        <a:t>of Stay (days)</a:t>
                      </a:r>
                      <a:endParaRPr lang="en-US" sz="1800" b="0" i="0" u="none" strike="noStrike" dirty="0">
                        <a:solidFill>
                          <a:srgbClr val="000000"/>
                        </a:solidFill>
                        <a:effectLst/>
                        <a:latin typeface="Calibri"/>
                      </a:endParaRPr>
                    </a:p>
                  </a:txBody>
                  <a:tcPr marL="0" marT="91440" marB="9144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4</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c>
                  <a:txBody>
                    <a:bodyPr/>
                    <a:lstStyle/>
                    <a:p>
                      <a:pPr algn="r" fontAlgn="b">
                        <a:spcAft>
                          <a:spcPts val="0"/>
                        </a:spcAft>
                      </a:pPr>
                      <a:r>
                        <a:rPr lang="en-US" sz="1800" b="0" i="0" u="none" strike="noStrike" dirty="0" smtClean="0">
                          <a:solidFill>
                            <a:schemeClr val="tx1"/>
                          </a:solidFill>
                          <a:effectLst/>
                          <a:latin typeface="Calibri"/>
                        </a:rPr>
                        <a:t>2</a:t>
                      </a:r>
                      <a:endParaRPr lang="en-US" sz="1800" b="0" i="0" u="none" strike="noStrike" dirty="0">
                        <a:solidFill>
                          <a:schemeClr val="tx1"/>
                        </a:solidFill>
                        <a:effectLst/>
                        <a:latin typeface="Calibri"/>
                      </a:endParaRPr>
                    </a:p>
                  </a:txBody>
                  <a:tcPr marL="9525" marT="91440" marB="9144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FFFF99"/>
                    </a:solidFill>
                  </a:tcPr>
                </a:tc>
              </a:tr>
            </a:tbl>
          </a:graphicData>
        </a:graphic>
      </p:graphicFrame>
      <p:sp>
        <p:nvSpPr>
          <p:cNvPr id="4" name="TextBox 3"/>
          <p:cNvSpPr txBox="1"/>
          <p:nvPr/>
        </p:nvSpPr>
        <p:spPr>
          <a:xfrm>
            <a:off x="393410" y="340241"/>
            <a:ext cx="6602814" cy="1077218"/>
          </a:xfrm>
          <a:prstGeom prst="rect">
            <a:avLst/>
          </a:prstGeom>
          <a:noFill/>
        </p:spPr>
        <p:txBody>
          <a:bodyPr wrap="square" rtlCol="0">
            <a:spAutoFit/>
          </a:bodyPr>
          <a:lstStyle/>
          <a:p>
            <a:pPr algn="ctr"/>
            <a:r>
              <a:rPr lang="en-US" sz="3200" b="1" dirty="0" smtClean="0">
                <a:ln w="3175">
                  <a:noFill/>
                </a:ln>
                <a:solidFill>
                  <a:schemeClr val="tx2">
                    <a:lumMod val="75000"/>
                  </a:schemeClr>
                </a:solidFill>
                <a:ea typeface="Malgun Gothic" panose="020B0503020000020004" pitchFamily="34" charset="-127"/>
              </a:rPr>
              <a:t>Timely </a:t>
            </a:r>
            <a:r>
              <a:rPr lang="en-US" sz="3200" b="1" dirty="0">
                <a:ln w="3175">
                  <a:noFill/>
                </a:ln>
                <a:solidFill>
                  <a:schemeClr val="tx2">
                    <a:lumMod val="75000"/>
                  </a:schemeClr>
                </a:solidFill>
                <a:ea typeface="Malgun Gothic" panose="020B0503020000020004" pitchFamily="34" charset="-127"/>
              </a:rPr>
              <a:t>and </a:t>
            </a:r>
            <a:r>
              <a:rPr lang="en-US" sz="3200" b="1" dirty="0" smtClean="0">
                <a:ln w="3175">
                  <a:noFill/>
                </a:ln>
                <a:solidFill>
                  <a:schemeClr val="tx2">
                    <a:lumMod val="75000"/>
                  </a:schemeClr>
                </a:solidFill>
                <a:ea typeface="Malgun Gothic" panose="020B0503020000020004" pitchFamily="34" charset="-127"/>
              </a:rPr>
              <a:t>Appropriate</a:t>
            </a:r>
            <a:r>
              <a:rPr lang="en-US" sz="3200" b="1" dirty="0">
                <a:ln w="3175">
                  <a:noFill/>
                </a:ln>
                <a:solidFill>
                  <a:schemeClr val="tx2">
                    <a:lumMod val="75000"/>
                  </a:schemeClr>
                </a:solidFill>
                <a:ea typeface="Malgun Gothic" panose="020B0503020000020004" pitchFamily="34" charset="-127"/>
              </a:rPr>
              <a:t> </a:t>
            </a:r>
            <a:r>
              <a:rPr lang="en-US" sz="3200" b="1" dirty="0" smtClean="0">
                <a:ln w="3175">
                  <a:noFill/>
                </a:ln>
                <a:solidFill>
                  <a:schemeClr val="tx2">
                    <a:lumMod val="75000"/>
                  </a:schemeClr>
                </a:solidFill>
                <a:ea typeface="Malgun Gothic" panose="020B0503020000020004" pitchFamily="34" charset="-127"/>
              </a:rPr>
              <a:t>Mental Health Treatment</a:t>
            </a:r>
            <a:endParaRPr lang="en-US" sz="3200" b="1" dirty="0">
              <a:ln w="3175">
                <a:noFill/>
              </a:ln>
              <a:solidFill>
                <a:schemeClr val="tx2">
                  <a:lumMod val="75000"/>
                </a:schemeClr>
              </a:solidFill>
              <a:ea typeface="Malgun Gothic" panose="020B0503020000020004" pitchFamily="34" charset="-127"/>
            </a:endParaRPr>
          </a:p>
        </p:txBody>
      </p:sp>
      <p:sp>
        <p:nvSpPr>
          <p:cNvPr id="44" name="TextBox 43"/>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PSYCHIATRIC BOARDING</a:t>
            </a:r>
            <a:endParaRPr lang="en-US" sz="1200" dirty="0">
              <a:solidFill>
                <a:schemeClr val="tx1">
                  <a:lumMod val="65000"/>
                  <a:lumOff val="35000"/>
                </a:schemeClr>
              </a:solidFill>
            </a:endParaRPr>
          </a:p>
        </p:txBody>
      </p:sp>
      <p:grpSp>
        <p:nvGrpSpPr>
          <p:cNvPr id="6" name="Group 5"/>
          <p:cNvGrpSpPr/>
          <p:nvPr/>
        </p:nvGrpSpPr>
        <p:grpSpPr>
          <a:xfrm>
            <a:off x="6368898" y="261351"/>
            <a:ext cx="2516326" cy="3884173"/>
            <a:chOff x="6368898" y="261351"/>
            <a:chExt cx="2516326" cy="3884173"/>
          </a:xfrm>
        </p:grpSpPr>
        <p:grpSp>
          <p:nvGrpSpPr>
            <p:cNvPr id="3" name="Group 2"/>
            <p:cNvGrpSpPr/>
            <p:nvPr/>
          </p:nvGrpSpPr>
          <p:grpSpPr>
            <a:xfrm>
              <a:off x="6368898" y="261351"/>
              <a:ext cx="2516326" cy="3884173"/>
              <a:chOff x="6368898" y="261351"/>
              <a:chExt cx="2516326" cy="3884173"/>
            </a:xfrm>
          </p:grpSpPr>
          <p:pic>
            <p:nvPicPr>
              <p:cNvPr id="40" name="Picture 2" descr="C:\Users\felvebm\AppData\Local\Microsoft\Windows\Temporary Internet Files\Content.IE5\IC4P9Y1V\ThinkstockPhotos-4772062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63" t="4972" r="3213" b="72866"/>
              <a:stretch/>
            </p:blipFill>
            <p:spPr bwMode="auto">
              <a:xfrm>
                <a:off x="6832964" y="651127"/>
                <a:ext cx="1725547" cy="1725544"/>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47288" y="1036559"/>
                <a:ext cx="1300785" cy="830997"/>
              </a:xfrm>
              <a:prstGeom prst="rect">
                <a:avLst/>
              </a:prstGeom>
              <a:noFill/>
            </p:spPr>
            <p:txBody>
              <a:bodyPr wrap="square" rtlCol="0">
                <a:spAutoFit/>
              </a:bodyPr>
              <a:lstStyle/>
              <a:p>
                <a:pPr algn="ctr"/>
                <a:r>
                  <a:rPr lang="en-US" sz="2400" b="1" dirty="0" smtClean="0">
                    <a:solidFill>
                      <a:srgbClr val="FFCC00"/>
                    </a:solidFill>
                    <a:effectLst>
                      <a:outerShdw blurRad="50800" dist="38100" dir="2700000" algn="tl" rotWithShape="0">
                        <a:prstClr val="black">
                          <a:alpha val="40000"/>
                        </a:prstClr>
                      </a:outerShdw>
                    </a:effectLst>
                    <a:latin typeface="Arial Narrow" panose="020B0606020202030204" pitchFamily="34" charset="0"/>
                  </a:rPr>
                  <a:t>Blue Ribbon</a:t>
                </a:r>
                <a:endParaRPr lang="en-US" sz="2400" b="1" dirty="0">
                  <a:solidFill>
                    <a:srgbClr val="FFCC00"/>
                  </a:solidFill>
                  <a:effectLst>
                    <a:outerShdw blurRad="50800" dist="38100" dir="2700000" algn="tl" rotWithShape="0">
                      <a:prstClr val="black">
                        <a:alpha val="40000"/>
                      </a:prstClr>
                    </a:outerShdw>
                  </a:effectLst>
                  <a:latin typeface="Arial Narrow" panose="020B0606020202030204" pitchFamily="34" charset="0"/>
                </a:endParaRPr>
              </a:p>
            </p:txBody>
          </p:sp>
          <p:pic>
            <p:nvPicPr>
              <p:cNvPr id="42" name="Picture 2" descr="C:\Users\felvebm\AppData\Local\Microsoft\Windows\Temporary Internet Files\Content.IE5\IC4P9Y1V\ThinkstockPhotos-47720624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49951" l="72979" r="100000"/>
                        </a14:imgEffect>
                      </a14:imgLayer>
                    </a14:imgProps>
                  </a:ext>
                  <a:ext uri="{28A0092B-C50C-407E-A947-70E740481C1C}">
                    <a14:useLocalDpi xmlns:a14="http://schemas.microsoft.com/office/drawing/2010/main" val="0"/>
                  </a:ext>
                </a:extLst>
              </a:blip>
              <a:srcRect l="74739" b="50114"/>
              <a:stretch/>
            </p:blipFill>
            <p:spPr bwMode="auto">
              <a:xfrm>
                <a:off x="6368898" y="261351"/>
                <a:ext cx="2516326" cy="3884173"/>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grpSp>
        <p:sp>
          <p:nvSpPr>
            <p:cNvPr id="5" name="Oval 4"/>
            <p:cNvSpPr/>
            <p:nvPr/>
          </p:nvSpPr>
          <p:spPr>
            <a:xfrm>
              <a:off x="6900528" y="723014"/>
              <a:ext cx="1584252" cy="1584252"/>
            </a:xfrm>
            <a:prstGeom prst="ellipse">
              <a:avLst/>
            </a:prstGeom>
            <a:noFill/>
            <a:ln w="38100">
              <a:solidFill>
                <a:srgbClr val="FFC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381250" y="600075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Tree>
    <p:extLst>
      <p:ext uri="{BB962C8B-B14F-4D97-AF65-F5344CB8AC3E}">
        <p14:creationId xmlns:p14="http://schemas.microsoft.com/office/powerpoint/2010/main" val="3294166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96000"/>
            <a:ext cx="431482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9" t="2777" r="4198" b="989"/>
          <a:stretch/>
        </p:blipFill>
        <p:spPr bwMode="auto">
          <a:xfrm>
            <a:off x="432954" y="57150"/>
            <a:ext cx="8278092"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901626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763" y="233911"/>
            <a:ext cx="8580475" cy="1200329"/>
          </a:xfrm>
          <a:prstGeom prst="rect">
            <a:avLst/>
          </a:prstGeom>
          <a:noFill/>
        </p:spPr>
        <p:txBody>
          <a:bodyPr wrap="square" rtlCol="0">
            <a:spAutoFit/>
          </a:bodyPr>
          <a:lstStyle/>
          <a:p>
            <a:pPr algn="ctr"/>
            <a:r>
              <a:rPr lang="en-US" sz="2800" b="1" dirty="0" smtClean="0">
                <a:ln w="3175">
                  <a:noFill/>
                </a:ln>
                <a:solidFill>
                  <a:schemeClr val="tx2">
                    <a:lumMod val="75000"/>
                  </a:schemeClr>
                </a:solidFill>
                <a:ea typeface="Malgun Gothic" panose="020B0503020000020004" pitchFamily="34" charset="-127"/>
              </a:rPr>
              <a:t>Forensic Evaluation and Competency </a:t>
            </a:r>
          </a:p>
          <a:p>
            <a:pPr algn="ctr"/>
            <a:r>
              <a:rPr lang="en-US" sz="2800" b="1" dirty="0" smtClean="0">
                <a:ln w="3175">
                  <a:noFill/>
                </a:ln>
                <a:solidFill>
                  <a:schemeClr val="tx2">
                    <a:lumMod val="75000"/>
                  </a:schemeClr>
                </a:solidFill>
                <a:ea typeface="Malgun Gothic" panose="020B0503020000020004" pitchFamily="34" charset="-127"/>
              </a:rPr>
              <a:t>Restoration Wait Times</a:t>
            </a:r>
            <a:endParaRPr lang="en-US" sz="2800" b="1" dirty="0">
              <a:ln w="3175">
                <a:noFill/>
              </a:ln>
              <a:solidFill>
                <a:schemeClr val="tx2">
                  <a:lumMod val="75000"/>
                </a:schemeClr>
              </a:solidFill>
              <a:ea typeface="Malgun Gothic" panose="020B0503020000020004" pitchFamily="34" charset="-127"/>
            </a:endParaRPr>
          </a:p>
          <a:p>
            <a:pPr algn="ctr"/>
            <a:r>
              <a:rPr lang="en-US" sz="1600" dirty="0"/>
              <a:t>Average Number of Days </a:t>
            </a:r>
            <a:r>
              <a:rPr lang="en-US" sz="1600" dirty="0">
                <a:sym typeface="Wingdings"/>
              </a:rPr>
              <a:t> </a:t>
            </a:r>
            <a:r>
              <a:rPr lang="en-US" sz="1600" dirty="0" smtClean="0">
                <a:sym typeface="Wingdings"/>
              </a:rPr>
              <a:t>Includes </a:t>
            </a:r>
            <a:r>
              <a:rPr lang="en-US" sz="1600" dirty="0">
                <a:sym typeface="Wingdings"/>
              </a:rPr>
              <a:t>Felony and </a:t>
            </a:r>
            <a:r>
              <a:rPr lang="en-US" sz="1600" dirty="0" smtClean="0">
                <a:sym typeface="Wingdings"/>
              </a:rPr>
              <a:t>Misdemeanor</a:t>
            </a:r>
            <a:endParaRPr lang="en-US" sz="1600" dirty="0"/>
          </a:p>
        </p:txBody>
      </p:sp>
      <p:graphicFrame>
        <p:nvGraphicFramePr>
          <p:cNvPr id="2" name="Chart 1"/>
          <p:cNvGraphicFramePr/>
          <p:nvPr>
            <p:extLst>
              <p:ext uri="{D42A27DB-BD31-4B8C-83A1-F6EECF244321}">
                <p14:modId xmlns:p14="http://schemas.microsoft.com/office/powerpoint/2010/main" val="2571698675"/>
              </p:ext>
            </p:extLst>
          </p:nvPr>
        </p:nvGraphicFramePr>
        <p:xfrm>
          <a:off x="482015" y="1562984"/>
          <a:ext cx="3931920" cy="38607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391439466"/>
              </p:ext>
            </p:extLst>
          </p:nvPr>
        </p:nvGraphicFramePr>
        <p:xfrm>
          <a:off x="4823644" y="1562984"/>
          <a:ext cx="3931920" cy="38607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381624" y="1754696"/>
            <a:ext cx="3150342" cy="369332"/>
          </a:xfrm>
          <a:prstGeom prst="rect">
            <a:avLst/>
          </a:prstGeom>
          <a:noFill/>
        </p:spPr>
        <p:txBody>
          <a:bodyPr wrap="square" rtlCol="0">
            <a:spAutoFit/>
          </a:bodyPr>
          <a:lstStyle/>
          <a:p>
            <a:r>
              <a:rPr lang="en-US" b="1" dirty="0" smtClean="0"/>
              <a:t>Competency Restorations</a:t>
            </a:r>
            <a:endParaRPr lang="en-US" b="1" dirty="0"/>
          </a:p>
        </p:txBody>
      </p:sp>
      <p:sp>
        <p:nvSpPr>
          <p:cNvPr id="8" name="TextBox 7"/>
          <p:cNvSpPr txBox="1"/>
          <p:nvPr/>
        </p:nvSpPr>
        <p:spPr>
          <a:xfrm>
            <a:off x="1296958" y="1754696"/>
            <a:ext cx="3226534" cy="369332"/>
          </a:xfrm>
          <a:prstGeom prst="rect">
            <a:avLst/>
          </a:prstGeom>
          <a:noFill/>
        </p:spPr>
        <p:txBody>
          <a:bodyPr wrap="square" rtlCol="0">
            <a:spAutoFit/>
          </a:bodyPr>
          <a:lstStyle/>
          <a:p>
            <a:r>
              <a:rPr lang="en-US" b="1" dirty="0"/>
              <a:t>Competency </a:t>
            </a:r>
            <a:r>
              <a:rPr lang="en-US" b="1" dirty="0" smtClean="0"/>
              <a:t>Evaluations </a:t>
            </a:r>
          </a:p>
        </p:txBody>
      </p:sp>
      <p:sp>
        <p:nvSpPr>
          <p:cNvPr id="3" name="TextBox 2"/>
          <p:cNvSpPr txBox="1"/>
          <p:nvPr/>
        </p:nvSpPr>
        <p:spPr>
          <a:xfrm>
            <a:off x="637961" y="1573610"/>
            <a:ext cx="669852" cy="246221"/>
          </a:xfrm>
          <a:prstGeom prst="rect">
            <a:avLst/>
          </a:prstGeom>
          <a:noFill/>
        </p:spPr>
        <p:txBody>
          <a:bodyPr wrap="square" rtlCol="0">
            <a:spAutoFit/>
          </a:bodyPr>
          <a:lstStyle/>
          <a:p>
            <a:r>
              <a:rPr lang="en-US" sz="1000" dirty="0" smtClean="0"/>
              <a:t>125 days</a:t>
            </a:r>
            <a:endParaRPr lang="en-US" sz="1000" dirty="0"/>
          </a:p>
        </p:txBody>
      </p:sp>
      <p:sp>
        <p:nvSpPr>
          <p:cNvPr id="14" name="TextBox 13"/>
          <p:cNvSpPr txBox="1"/>
          <p:nvPr/>
        </p:nvSpPr>
        <p:spPr>
          <a:xfrm>
            <a:off x="4993762" y="1573610"/>
            <a:ext cx="669852" cy="246221"/>
          </a:xfrm>
          <a:prstGeom prst="rect">
            <a:avLst/>
          </a:prstGeom>
          <a:noFill/>
        </p:spPr>
        <p:txBody>
          <a:bodyPr wrap="square" rtlCol="0">
            <a:spAutoFit/>
          </a:bodyPr>
          <a:lstStyle/>
          <a:p>
            <a:r>
              <a:rPr lang="en-US" sz="1000" dirty="0" smtClean="0"/>
              <a:t>125 days</a:t>
            </a:r>
            <a:endParaRPr lang="en-US" sz="1000" dirty="0"/>
          </a:p>
        </p:txBody>
      </p:sp>
      <p:grpSp>
        <p:nvGrpSpPr>
          <p:cNvPr id="31" name="Group 30"/>
          <p:cNvGrpSpPr/>
          <p:nvPr/>
        </p:nvGrpSpPr>
        <p:grpSpPr>
          <a:xfrm>
            <a:off x="2552700" y="2190750"/>
            <a:ext cx="4038600" cy="523875"/>
            <a:chOff x="3533775" y="5819775"/>
            <a:chExt cx="4038600" cy="523875"/>
          </a:xfrm>
        </p:grpSpPr>
        <p:sp>
          <p:nvSpPr>
            <p:cNvPr id="28" name="Rounded Rectangle 27"/>
            <p:cNvSpPr/>
            <p:nvPr/>
          </p:nvSpPr>
          <p:spPr>
            <a:xfrm>
              <a:off x="3533775" y="5819775"/>
              <a:ext cx="4038600" cy="523875"/>
            </a:xfrm>
            <a:prstGeom prst="round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700462" y="5938948"/>
              <a:ext cx="274320" cy="11887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700462" y="6099101"/>
              <a:ext cx="274320" cy="1188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72137" y="6010275"/>
              <a:ext cx="27432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72137" y="6153150"/>
              <a:ext cx="2743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33825" y="5857875"/>
              <a:ext cx="2000250" cy="430887"/>
            </a:xfrm>
            <a:prstGeom prst="rect">
              <a:avLst/>
            </a:prstGeom>
            <a:noFill/>
          </p:spPr>
          <p:txBody>
            <a:bodyPr wrap="square" rtlCol="0">
              <a:spAutoFit/>
            </a:bodyPr>
            <a:lstStyle/>
            <a:p>
              <a:r>
                <a:rPr lang="en-US" sz="1100" b="1" dirty="0" smtClean="0">
                  <a:solidFill>
                    <a:schemeClr val="accent1">
                      <a:lumMod val="75000"/>
                    </a:schemeClr>
                  </a:solidFill>
                </a:rPr>
                <a:t>Eastern State Hospital</a:t>
              </a:r>
            </a:p>
            <a:p>
              <a:r>
                <a:rPr lang="en-US" sz="1100" b="1" dirty="0" smtClean="0">
                  <a:solidFill>
                    <a:schemeClr val="tx2">
                      <a:lumMod val="50000"/>
                    </a:schemeClr>
                  </a:solidFill>
                </a:rPr>
                <a:t>Western State Hospital</a:t>
              </a:r>
            </a:p>
          </p:txBody>
        </p:sp>
        <p:sp>
          <p:nvSpPr>
            <p:cNvPr id="25" name="TextBox 24"/>
            <p:cNvSpPr txBox="1"/>
            <p:nvPr/>
          </p:nvSpPr>
          <p:spPr>
            <a:xfrm>
              <a:off x="5915025" y="5857875"/>
              <a:ext cx="1628775" cy="430887"/>
            </a:xfrm>
            <a:prstGeom prst="rect">
              <a:avLst/>
            </a:prstGeom>
            <a:noFill/>
          </p:spPr>
          <p:txBody>
            <a:bodyPr wrap="square" rtlCol="0">
              <a:spAutoFit/>
            </a:bodyPr>
            <a:lstStyle/>
            <a:p>
              <a:r>
                <a:rPr lang="en-US" sz="1100" b="1" dirty="0" smtClean="0">
                  <a:solidFill>
                    <a:schemeClr val="tx1">
                      <a:lumMod val="50000"/>
                      <a:lumOff val="50000"/>
                    </a:schemeClr>
                  </a:solidFill>
                </a:rPr>
                <a:t>Average (Both Hospitals)</a:t>
              </a:r>
            </a:p>
            <a:p>
              <a:r>
                <a:rPr lang="en-US" sz="1100" b="1" dirty="0" smtClean="0">
                  <a:solidFill>
                    <a:srgbClr val="C00000"/>
                  </a:solidFill>
                </a:rPr>
                <a:t>TARGET</a:t>
              </a:r>
              <a:endParaRPr lang="en-US" sz="1100" b="1" dirty="0">
                <a:solidFill>
                  <a:srgbClr val="C00000"/>
                </a:solidFill>
              </a:endParaRPr>
            </a:p>
          </p:txBody>
        </p:sp>
      </p:grpSp>
      <p:grpSp>
        <p:nvGrpSpPr>
          <p:cNvPr id="13" name="Group 12"/>
          <p:cNvGrpSpPr/>
          <p:nvPr/>
        </p:nvGrpSpPr>
        <p:grpSpPr>
          <a:xfrm>
            <a:off x="565085" y="5314176"/>
            <a:ext cx="3716209" cy="337161"/>
            <a:chOff x="565085" y="5367341"/>
            <a:chExt cx="3716209" cy="337161"/>
          </a:xfrm>
        </p:grpSpPr>
        <p:grpSp>
          <p:nvGrpSpPr>
            <p:cNvPr id="11" name="Group 10"/>
            <p:cNvGrpSpPr/>
            <p:nvPr/>
          </p:nvGrpSpPr>
          <p:grpSpPr>
            <a:xfrm>
              <a:off x="1137136" y="5367341"/>
              <a:ext cx="2057400" cy="337161"/>
              <a:chOff x="1137136" y="5367341"/>
              <a:chExt cx="2057400" cy="337161"/>
            </a:xfrm>
          </p:grpSpPr>
          <p:sp>
            <p:nvSpPr>
              <p:cNvPr id="26" name="TextBox 25"/>
              <p:cNvSpPr txBox="1"/>
              <p:nvPr/>
            </p:nvSpPr>
            <p:spPr>
              <a:xfrm>
                <a:off x="1846859" y="5489058"/>
                <a:ext cx="637954" cy="215444"/>
              </a:xfrm>
              <a:prstGeom prst="rect">
                <a:avLst/>
              </a:prstGeom>
              <a:noFill/>
            </p:spPr>
            <p:txBody>
              <a:bodyPr wrap="square" lIns="0" tIns="0" rIns="0" bIns="0" rtlCol="0">
                <a:spAutoFit/>
              </a:bodyPr>
              <a:lstStyle/>
              <a:p>
                <a:pPr algn="ctr"/>
                <a:r>
                  <a:rPr lang="en-US" sz="1400" b="1" dirty="0" smtClean="0"/>
                  <a:t>2014</a:t>
                </a:r>
                <a:endParaRPr lang="en-US" sz="1400" b="1" dirty="0"/>
              </a:p>
            </p:txBody>
          </p:sp>
          <p:sp>
            <p:nvSpPr>
              <p:cNvPr id="22" name="Right Bracket 21"/>
              <p:cNvSpPr/>
              <p:nvPr/>
            </p:nvSpPr>
            <p:spPr>
              <a:xfrm rot="5400000">
                <a:off x="2120116" y="4384361"/>
                <a:ext cx="91440" cy="2057400"/>
              </a:xfrm>
              <a:prstGeom prst="rightBracket">
                <a:avLst>
                  <a:gd name="adj" fmla="val 0"/>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4"/>
            <p:cNvGrpSpPr/>
            <p:nvPr/>
          </p:nvGrpSpPr>
          <p:grpSpPr>
            <a:xfrm>
              <a:off x="3229734" y="5367343"/>
              <a:ext cx="1051560" cy="337159"/>
              <a:chOff x="3229734" y="5367343"/>
              <a:chExt cx="1051560" cy="337159"/>
            </a:xfrm>
          </p:grpSpPr>
          <p:sp>
            <p:nvSpPr>
              <p:cNvPr id="27" name="TextBox 26"/>
              <p:cNvSpPr txBox="1"/>
              <p:nvPr/>
            </p:nvSpPr>
            <p:spPr>
              <a:xfrm>
                <a:off x="3436537" y="5489058"/>
                <a:ext cx="637954" cy="215444"/>
              </a:xfrm>
              <a:prstGeom prst="rect">
                <a:avLst/>
              </a:prstGeom>
              <a:noFill/>
            </p:spPr>
            <p:txBody>
              <a:bodyPr wrap="square" lIns="0" tIns="0" rIns="0" bIns="0" rtlCol="0">
                <a:spAutoFit/>
              </a:bodyPr>
              <a:lstStyle/>
              <a:p>
                <a:pPr algn="ctr"/>
                <a:r>
                  <a:rPr lang="en-US" sz="1400" b="1" dirty="0" smtClean="0"/>
                  <a:t>2015</a:t>
                </a:r>
                <a:endParaRPr lang="en-US" sz="1400" b="1" dirty="0"/>
              </a:p>
            </p:txBody>
          </p:sp>
          <p:sp>
            <p:nvSpPr>
              <p:cNvPr id="29" name="Right Bracket 28"/>
              <p:cNvSpPr/>
              <p:nvPr/>
            </p:nvSpPr>
            <p:spPr>
              <a:xfrm rot="5400000">
                <a:off x="3709794" y="4887283"/>
                <a:ext cx="91440" cy="1051560"/>
              </a:xfrm>
              <a:prstGeom prst="rightBracket">
                <a:avLst>
                  <a:gd name="adj" fmla="val 0"/>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TextBox 29"/>
            <p:cNvSpPr txBox="1"/>
            <p:nvPr/>
          </p:nvSpPr>
          <p:spPr>
            <a:xfrm>
              <a:off x="565085" y="5489058"/>
              <a:ext cx="637954" cy="215444"/>
            </a:xfrm>
            <a:prstGeom prst="rect">
              <a:avLst/>
            </a:prstGeom>
            <a:noFill/>
          </p:spPr>
          <p:txBody>
            <a:bodyPr wrap="square" lIns="0" tIns="0" rIns="0" bIns="0" rtlCol="0">
              <a:spAutoFit/>
            </a:bodyPr>
            <a:lstStyle/>
            <a:p>
              <a:pPr algn="ctr"/>
              <a:r>
                <a:rPr lang="en-US" sz="1400" b="1" dirty="0" smtClean="0"/>
                <a:t>2013</a:t>
              </a:r>
            </a:p>
          </p:txBody>
        </p:sp>
      </p:grpSp>
      <p:grpSp>
        <p:nvGrpSpPr>
          <p:cNvPr id="45" name="Group 44"/>
          <p:cNvGrpSpPr/>
          <p:nvPr/>
        </p:nvGrpSpPr>
        <p:grpSpPr>
          <a:xfrm>
            <a:off x="4906713" y="5314176"/>
            <a:ext cx="3716209" cy="337161"/>
            <a:chOff x="565085" y="5367341"/>
            <a:chExt cx="3716209" cy="337161"/>
          </a:xfrm>
        </p:grpSpPr>
        <p:grpSp>
          <p:nvGrpSpPr>
            <p:cNvPr id="46" name="Group 45"/>
            <p:cNvGrpSpPr/>
            <p:nvPr/>
          </p:nvGrpSpPr>
          <p:grpSpPr>
            <a:xfrm>
              <a:off x="1137136" y="5367341"/>
              <a:ext cx="2057400" cy="337161"/>
              <a:chOff x="1137136" y="5367341"/>
              <a:chExt cx="2057400" cy="337161"/>
            </a:xfrm>
          </p:grpSpPr>
          <p:sp>
            <p:nvSpPr>
              <p:cNvPr id="51" name="TextBox 50"/>
              <p:cNvSpPr txBox="1"/>
              <p:nvPr/>
            </p:nvSpPr>
            <p:spPr>
              <a:xfrm>
                <a:off x="1846859" y="5489058"/>
                <a:ext cx="637954" cy="215444"/>
              </a:xfrm>
              <a:prstGeom prst="rect">
                <a:avLst/>
              </a:prstGeom>
              <a:noFill/>
            </p:spPr>
            <p:txBody>
              <a:bodyPr wrap="square" lIns="0" tIns="0" rIns="0" bIns="0" rtlCol="0">
                <a:spAutoFit/>
              </a:bodyPr>
              <a:lstStyle/>
              <a:p>
                <a:pPr algn="ctr"/>
                <a:r>
                  <a:rPr lang="en-US" sz="1400" b="1" dirty="0" smtClean="0"/>
                  <a:t>2014</a:t>
                </a:r>
                <a:endParaRPr lang="en-US" sz="1400" b="1" dirty="0"/>
              </a:p>
            </p:txBody>
          </p:sp>
          <p:sp>
            <p:nvSpPr>
              <p:cNvPr id="52" name="Right Bracket 51"/>
              <p:cNvSpPr/>
              <p:nvPr/>
            </p:nvSpPr>
            <p:spPr>
              <a:xfrm rot="5400000">
                <a:off x="2120116" y="4384361"/>
                <a:ext cx="91440" cy="2057400"/>
              </a:xfrm>
              <a:prstGeom prst="rightBracket">
                <a:avLst>
                  <a:gd name="adj" fmla="val 0"/>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p:cNvGrpSpPr/>
            <p:nvPr/>
          </p:nvGrpSpPr>
          <p:grpSpPr>
            <a:xfrm>
              <a:off x="3229734" y="5367343"/>
              <a:ext cx="1051560" cy="337159"/>
              <a:chOff x="3229734" y="5367343"/>
              <a:chExt cx="1051560" cy="337159"/>
            </a:xfrm>
          </p:grpSpPr>
          <p:sp>
            <p:nvSpPr>
              <p:cNvPr id="49" name="TextBox 48"/>
              <p:cNvSpPr txBox="1"/>
              <p:nvPr/>
            </p:nvSpPr>
            <p:spPr>
              <a:xfrm>
                <a:off x="3436537" y="5489058"/>
                <a:ext cx="637954" cy="215444"/>
              </a:xfrm>
              <a:prstGeom prst="rect">
                <a:avLst/>
              </a:prstGeom>
              <a:noFill/>
            </p:spPr>
            <p:txBody>
              <a:bodyPr wrap="square" lIns="0" tIns="0" rIns="0" bIns="0" rtlCol="0">
                <a:spAutoFit/>
              </a:bodyPr>
              <a:lstStyle/>
              <a:p>
                <a:pPr algn="ctr"/>
                <a:r>
                  <a:rPr lang="en-US" sz="1400" b="1" dirty="0" smtClean="0"/>
                  <a:t>2015</a:t>
                </a:r>
                <a:endParaRPr lang="en-US" sz="1400" b="1" dirty="0"/>
              </a:p>
            </p:txBody>
          </p:sp>
          <p:sp>
            <p:nvSpPr>
              <p:cNvPr id="50" name="Right Bracket 49"/>
              <p:cNvSpPr/>
              <p:nvPr/>
            </p:nvSpPr>
            <p:spPr>
              <a:xfrm rot="5400000">
                <a:off x="3709794" y="4887283"/>
                <a:ext cx="91440" cy="1051560"/>
              </a:xfrm>
              <a:prstGeom prst="rightBracket">
                <a:avLst>
                  <a:gd name="adj" fmla="val 0"/>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p:cNvSpPr txBox="1"/>
            <p:nvPr/>
          </p:nvSpPr>
          <p:spPr>
            <a:xfrm>
              <a:off x="565085" y="5489058"/>
              <a:ext cx="637954" cy="215444"/>
            </a:xfrm>
            <a:prstGeom prst="rect">
              <a:avLst/>
            </a:prstGeom>
            <a:noFill/>
          </p:spPr>
          <p:txBody>
            <a:bodyPr wrap="square" lIns="0" tIns="0" rIns="0" bIns="0" rtlCol="0">
              <a:spAutoFit/>
            </a:bodyPr>
            <a:lstStyle/>
            <a:p>
              <a:pPr algn="ctr"/>
              <a:r>
                <a:rPr lang="en-US" sz="1400" b="1" dirty="0" smtClean="0"/>
                <a:t>2013</a:t>
              </a:r>
            </a:p>
          </p:txBody>
        </p:sp>
      </p:grpSp>
      <p:sp>
        <p:nvSpPr>
          <p:cNvPr id="53" name="TextBox 52"/>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
        <p:nvSpPr>
          <p:cNvPr id="34" name="TextBox 33"/>
          <p:cNvSpPr txBox="1"/>
          <p:nvPr/>
        </p:nvSpPr>
        <p:spPr>
          <a:xfrm>
            <a:off x="2381250" y="600075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Tree>
    <p:extLst>
      <p:ext uri="{BB962C8B-B14F-4D97-AF65-F5344CB8AC3E}">
        <p14:creationId xmlns:p14="http://schemas.microsoft.com/office/powerpoint/2010/main" val="111673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7100" y="1943100"/>
            <a:ext cx="4962525" cy="1446550"/>
          </a:xfrm>
          <a:prstGeom prst="rect">
            <a:avLst/>
          </a:prstGeom>
          <a:noFill/>
        </p:spPr>
        <p:txBody>
          <a:bodyPr wrap="square" rtlCol="0">
            <a:spAutoFit/>
          </a:bodyPr>
          <a:lstStyle/>
          <a:p>
            <a:r>
              <a:rPr lang="en-US" sz="4400" b="1" dirty="0">
                <a:ln w="3175">
                  <a:noFill/>
                </a:ln>
                <a:solidFill>
                  <a:schemeClr val="tx2">
                    <a:lumMod val="75000"/>
                  </a:schemeClr>
                </a:solidFill>
                <a:ea typeface="Malgun Gothic" panose="020B0503020000020004" pitchFamily="34" charset="-127"/>
              </a:rPr>
              <a:t>When is a </a:t>
            </a:r>
            <a:r>
              <a:rPr lang="en-US" sz="4400" b="1" dirty="0" smtClean="0">
                <a:ln w="3175">
                  <a:noFill/>
                </a:ln>
                <a:solidFill>
                  <a:schemeClr val="tx2">
                    <a:lumMod val="75000"/>
                  </a:schemeClr>
                </a:solidFill>
                <a:ea typeface="Malgun Gothic" panose="020B0503020000020004" pitchFamily="34" charset="-127"/>
              </a:rPr>
              <a:t>federal judge your friend?</a:t>
            </a:r>
            <a:endParaRPr lang="en-US" sz="4400" b="1" dirty="0">
              <a:ln w="3175">
                <a:noFill/>
              </a:ln>
              <a:solidFill>
                <a:schemeClr val="tx2">
                  <a:lumMod val="75000"/>
                </a:schemeClr>
              </a:solidFill>
              <a:ea typeface="Malgun Gothic" panose="020B0503020000020004" pitchFamily="34" charset="-127"/>
            </a:endParaRPr>
          </a:p>
        </p:txBody>
      </p:sp>
      <p:sp>
        <p:nvSpPr>
          <p:cNvPr id="6" name="TextBox 5"/>
          <p:cNvSpPr txBox="1"/>
          <p:nvPr/>
        </p:nvSpPr>
        <p:spPr>
          <a:xfrm>
            <a:off x="142876" y="685800"/>
            <a:ext cx="3524250" cy="3893374"/>
          </a:xfrm>
          <a:prstGeom prst="rect">
            <a:avLst/>
          </a:prstGeom>
          <a:noFill/>
        </p:spPr>
        <p:txBody>
          <a:bodyPr wrap="square" tIns="0" rtlCol="0">
            <a:spAutoFit/>
          </a:bodyPr>
          <a:lstStyle/>
          <a:p>
            <a:pPr algn="ctr"/>
            <a:r>
              <a:rPr lang="en-US" sz="25000" dirty="0" smtClean="0">
                <a:solidFill>
                  <a:srgbClr val="FFC000"/>
                </a:solidFill>
                <a:latin typeface="Times New Roman" panose="02020603050405020304" pitchFamily="18" charset="0"/>
                <a:cs typeface="Times New Roman" panose="02020603050405020304" pitchFamily="18" charset="0"/>
              </a:rPr>
              <a:t>Q</a:t>
            </a:r>
            <a:r>
              <a:rPr lang="en-US" sz="20000" dirty="0" smtClean="0">
                <a:solidFill>
                  <a:srgbClr val="FFC000"/>
                </a:solidFill>
                <a:latin typeface="Times New Roman" panose="02020603050405020304" pitchFamily="18" charset="0"/>
                <a:cs typeface="Times New Roman" panose="02020603050405020304" pitchFamily="18" charset="0"/>
              </a:rPr>
              <a:t>.</a:t>
            </a:r>
            <a:endParaRPr lang="en-US" sz="20000" dirty="0">
              <a:solidFill>
                <a:srgbClr val="FFC00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3507105" y="3578192"/>
            <a:ext cx="466344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710173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1457325"/>
            <a:ext cx="5095875" cy="1938992"/>
          </a:xfrm>
          <a:prstGeom prst="rect">
            <a:avLst/>
          </a:prstGeom>
          <a:noFill/>
        </p:spPr>
        <p:txBody>
          <a:bodyPr wrap="square" rtlCol="0">
            <a:spAutoFit/>
          </a:bodyPr>
          <a:lstStyle/>
          <a:p>
            <a:r>
              <a:rPr lang="en-US" sz="4000" b="1" dirty="0">
                <a:ln w="3175">
                  <a:noFill/>
                </a:ln>
                <a:solidFill>
                  <a:schemeClr val="tx2">
                    <a:lumMod val="75000"/>
                  </a:schemeClr>
                </a:solidFill>
                <a:ea typeface="Malgun Gothic" panose="020B0503020000020004" pitchFamily="34" charset="-127"/>
              </a:rPr>
              <a:t>When </a:t>
            </a:r>
            <a:r>
              <a:rPr lang="en-US" sz="4000" b="1" dirty="0" smtClean="0">
                <a:ln w="3175">
                  <a:noFill/>
                </a:ln>
                <a:solidFill>
                  <a:schemeClr val="tx2">
                    <a:lumMod val="75000"/>
                  </a:schemeClr>
                </a:solidFill>
                <a:ea typeface="Malgun Gothic" panose="020B0503020000020004" pitchFamily="34" charset="-127"/>
              </a:rPr>
              <a:t>she is 95% right that wait times are unconstitutionally long</a:t>
            </a:r>
            <a:endParaRPr lang="en-US" sz="4000" b="1" dirty="0">
              <a:ln w="3175">
                <a:noFill/>
              </a:ln>
              <a:solidFill>
                <a:schemeClr val="tx2">
                  <a:lumMod val="75000"/>
                </a:schemeClr>
              </a:solidFill>
              <a:ea typeface="Malgun Gothic" panose="020B0503020000020004" pitchFamily="34" charset="-127"/>
            </a:endParaRPr>
          </a:p>
        </p:txBody>
      </p:sp>
      <p:cxnSp>
        <p:nvCxnSpPr>
          <p:cNvPr id="6" name="Straight Connector 5"/>
          <p:cNvCxnSpPr/>
          <p:nvPr/>
        </p:nvCxnSpPr>
        <p:spPr>
          <a:xfrm>
            <a:off x="3507105" y="3578192"/>
            <a:ext cx="466344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2876" y="685800"/>
            <a:ext cx="3524250" cy="3893374"/>
          </a:xfrm>
          <a:prstGeom prst="rect">
            <a:avLst/>
          </a:prstGeom>
          <a:noFill/>
        </p:spPr>
        <p:txBody>
          <a:bodyPr wrap="square" tIns="0" rtlCol="0">
            <a:spAutoFit/>
          </a:bodyPr>
          <a:lstStyle/>
          <a:p>
            <a:pPr algn="ctr"/>
            <a:r>
              <a:rPr lang="en-US" sz="25000" dirty="0" smtClean="0">
                <a:solidFill>
                  <a:srgbClr val="FFC000"/>
                </a:solidFill>
                <a:latin typeface="Times New Roman" panose="02020603050405020304" pitchFamily="18" charset="0"/>
                <a:cs typeface="Times New Roman" panose="02020603050405020304" pitchFamily="18" charset="0"/>
              </a:rPr>
              <a:t>A</a:t>
            </a:r>
            <a:r>
              <a:rPr lang="en-US" sz="20000" dirty="0" smtClean="0">
                <a:solidFill>
                  <a:srgbClr val="FFC000"/>
                </a:solidFill>
                <a:latin typeface="Times New Roman" panose="02020603050405020304" pitchFamily="18" charset="0"/>
                <a:cs typeface="Times New Roman" panose="02020603050405020304" pitchFamily="18" charset="0"/>
              </a:rPr>
              <a:t>.</a:t>
            </a:r>
            <a:endParaRPr lang="en-US" sz="20000" dirty="0">
              <a:solidFill>
                <a:srgbClr val="FFC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
        <p:nvSpPr>
          <p:cNvPr id="10" name="TextBox 9"/>
          <p:cNvSpPr txBox="1"/>
          <p:nvPr/>
        </p:nvSpPr>
        <p:spPr>
          <a:xfrm>
            <a:off x="1000125" y="4033721"/>
            <a:ext cx="7448550" cy="1938992"/>
          </a:xfrm>
          <a:prstGeom prst="rect">
            <a:avLst/>
          </a:prstGeom>
          <a:noFill/>
        </p:spPr>
        <p:txBody>
          <a:bodyPr wrap="square" rtlCol="0">
            <a:spAutoFit/>
          </a:bodyPr>
          <a:lstStyle/>
          <a:p>
            <a:pPr marL="742950" indent="-742950"/>
            <a:r>
              <a:rPr lang="en-US" sz="4000" b="1" dirty="0" smtClean="0">
                <a:ln w="3175">
                  <a:noFill/>
                </a:ln>
                <a:solidFill>
                  <a:schemeClr val="accent5">
                    <a:lumMod val="75000"/>
                  </a:schemeClr>
                </a:solidFill>
                <a:ea typeface="Malgun Gothic" panose="020B0503020000020004" pitchFamily="34" charset="-127"/>
              </a:rPr>
              <a:t>. . . </a:t>
            </a:r>
            <a:r>
              <a:rPr lang="en-US" sz="4000" b="1" dirty="0">
                <a:ln w="3175">
                  <a:noFill/>
                </a:ln>
                <a:solidFill>
                  <a:schemeClr val="accent5">
                    <a:lumMod val="75000"/>
                  </a:schemeClr>
                </a:solidFill>
                <a:ea typeface="Malgun Gothic" panose="020B0503020000020004" pitchFamily="34" charset="-127"/>
              </a:rPr>
              <a:t>and the legislature budgets </a:t>
            </a:r>
            <a:r>
              <a:rPr lang="en-US" sz="4000" b="1" baseline="30000" dirty="0" smtClean="0">
                <a:ln w="3175">
                  <a:noFill/>
                </a:ln>
                <a:solidFill>
                  <a:schemeClr val="accent6">
                    <a:lumMod val="75000"/>
                  </a:schemeClr>
                </a:solidFill>
                <a:ea typeface="Malgun Gothic" panose="020B0503020000020004" pitchFamily="34" charset="-127"/>
              </a:rPr>
              <a:t>$</a:t>
            </a:r>
            <a:r>
              <a:rPr lang="en-US" sz="4000" b="1" dirty="0" smtClean="0">
                <a:ln w="3175">
                  <a:noFill/>
                </a:ln>
                <a:solidFill>
                  <a:schemeClr val="accent6">
                    <a:lumMod val="75000"/>
                  </a:schemeClr>
                </a:solidFill>
                <a:ea typeface="Malgun Gothic" panose="020B0503020000020004" pitchFamily="34" charset="-127"/>
              </a:rPr>
              <a:t>36 million</a:t>
            </a:r>
            <a:r>
              <a:rPr lang="en-US" sz="4000" b="1" dirty="0" smtClean="0">
                <a:ln w="3175">
                  <a:noFill/>
                </a:ln>
                <a:solidFill>
                  <a:srgbClr val="FF0000"/>
                </a:solidFill>
                <a:ea typeface="Malgun Gothic" panose="020B0503020000020004" pitchFamily="34" charset="-127"/>
              </a:rPr>
              <a:t> </a:t>
            </a:r>
            <a:r>
              <a:rPr lang="en-US" sz="4000" b="1" dirty="0">
                <a:ln w="3175">
                  <a:noFill/>
                </a:ln>
                <a:solidFill>
                  <a:schemeClr val="accent5">
                    <a:lumMod val="75000"/>
                  </a:schemeClr>
                </a:solidFill>
                <a:ea typeface="Malgun Gothic" panose="020B0503020000020004" pitchFamily="34" charset="-127"/>
              </a:rPr>
              <a:t>to initiate the needed </a:t>
            </a:r>
            <a:r>
              <a:rPr lang="en-US" sz="4000" b="1" dirty="0" smtClean="0">
                <a:ln w="3175">
                  <a:noFill/>
                </a:ln>
                <a:solidFill>
                  <a:schemeClr val="accent5">
                    <a:lumMod val="75000"/>
                  </a:schemeClr>
                </a:solidFill>
                <a:ea typeface="Malgun Gothic" panose="020B0503020000020004" pitchFamily="34" charset="-127"/>
              </a:rPr>
              <a:t>changes</a:t>
            </a:r>
            <a:endParaRPr lang="en-US" sz="4000" b="1" dirty="0">
              <a:ln w="3175">
                <a:noFill/>
              </a:ln>
              <a:solidFill>
                <a:schemeClr val="accent5">
                  <a:lumMod val="75000"/>
                </a:schemeClr>
              </a:solidFill>
              <a:ea typeface="Malgun Gothic" panose="020B0503020000020004" pitchFamily="34" charset="-127"/>
            </a:endParaRPr>
          </a:p>
        </p:txBody>
      </p:sp>
    </p:spTree>
    <p:extLst>
      <p:ext uri="{BB962C8B-B14F-4D97-AF65-F5344CB8AC3E}">
        <p14:creationId xmlns:p14="http://schemas.microsoft.com/office/powerpoint/2010/main" val="37455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86425"/>
            <a:ext cx="3381375" cy="117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felvebm\AppData\Local\Microsoft\Windows\Temporary Internet Files\Content.Outlook\36WC0MFS\Slide 2 - WSH Pam Mills Hobbs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4"/>
          <a:stretch/>
        </p:blipFill>
        <p:spPr bwMode="auto">
          <a:xfrm>
            <a:off x="305050" y="9524"/>
            <a:ext cx="8533900" cy="6638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9683" y="6461276"/>
            <a:ext cx="2902689" cy="276999"/>
          </a:xfrm>
          <a:prstGeom prst="rect">
            <a:avLst/>
          </a:prstGeom>
          <a:noFill/>
        </p:spPr>
        <p:txBody>
          <a:bodyPr wrap="square" rtlCol="0">
            <a:spAutoFit/>
          </a:bodyPr>
          <a:lstStyle/>
          <a:p>
            <a:pPr algn="r"/>
            <a:r>
              <a:rPr lang="en-US" sz="1200" dirty="0">
                <a:solidFill>
                  <a:schemeClr val="tx1">
                    <a:lumMod val="65000"/>
                    <a:lumOff val="35000"/>
                  </a:schemeClr>
                </a:solidFill>
              </a:rPr>
              <a:t>STATE PSYCHIATRIC HOSPITALS</a:t>
            </a:r>
          </a:p>
        </p:txBody>
      </p:sp>
    </p:spTree>
    <p:extLst>
      <p:ext uri="{BB962C8B-B14F-4D97-AF65-F5344CB8AC3E}">
        <p14:creationId xmlns:p14="http://schemas.microsoft.com/office/powerpoint/2010/main" val="304558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4875" y="990600"/>
            <a:ext cx="7334250" cy="769441"/>
          </a:xfrm>
          <a:prstGeom prst="rect">
            <a:avLst/>
          </a:prstGeom>
          <a:noFill/>
        </p:spPr>
        <p:txBody>
          <a:bodyPr wrap="square" rtlCol="0">
            <a:spAutoFit/>
          </a:bodyPr>
          <a:lstStyle/>
          <a:p>
            <a:pPr algn="ctr"/>
            <a:r>
              <a:rPr lang="en-US" sz="4400" b="1" dirty="0" smtClean="0">
                <a:ln w="3175">
                  <a:noFill/>
                </a:ln>
                <a:solidFill>
                  <a:schemeClr val="tx2">
                    <a:lumMod val="75000"/>
                  </a:schemeClr>
                </a:solidFill>
                <a:ea typeface="Malgun Gothic" panose="020B0503020000020004" pitchFamily="34" charset="-127"/>
              </a:rPr>
              <a:t>Fix Required by January 2016</a:t>
            </a:r>
            <a:endParaRPr lang="en-US" sz="4400" b="1" dirty="0">
              <a:ln w="3175">
                <a:noFill/>
              </a:ln>
              <a:solidFill>
                <a:schemeClr val="tx2">
                  <a:lumMod val="75000"/>
                </a:schemeClr>
              </a:solidFill>
              <a:ea typeface="Malgun Gothic" panose="020B0503020000020004" pitchFamily="34" charset="-127"/>
            </a:endParaRPr>
          </a:p>
        </p:txBody>
      </p:sp>
      <p:sp>
        <p:nvSpPr>
          <p:cNvPr id="6" name="TextBox 5"/>
          <p:cNvSpPr txBox="1"/>
          <p:nvPr/>
        </p:nvSpPr>
        <p:spPr>
          <a:xfrm>
            <a:off x="1333500" y="2162175"/>
            <a:ext cx="7019925" cy="3231654"/>
          </a:xfrm>
          <a:prstGeom prst="rect">
            <a:avLst/>
          </a:prstGeom>
          <a:noFill/>
        </p:spPr>
        <p:txBody>
          <a:bodyPr wrap="square" rtlCol="0">
            <a:spAutoFit/>
          </a:bodyPr>
          <a:lstStyle/>
          <a:p>
            <a:pPr algn="ctr">
              <a:spcAft>
                <a:spcPts val="2400"/>
              </a:spcAft>
            </a:pPr>
            <a:r>
              <a:rPr lang="en-US" sz="3600" b="1" dirty="0" smtClean="0">
                <a:solidFill>
                  <a:schemeClr val="accent3">
                    <a:lumMod val="75000"/>
                  </a:schemeClr>
                </a:solidFill>
              </a:rPr>
              <a:t>13 more evaluators</a:t>
            </a:r>
          </a:p>
          <a:p>
            <a:pPr algn="ctr">
              <a:spcAft>
                <a:spcPts val="2400"/>
              </a:spcAft>
            </a:pPr>
            <a:r>
              <a:rPr lang="en-US" sz="3600" b="1" dirty="0" smtClean="0">
                <a:solidFill>
                  <a:schemeClr val="accent4">
                    <a:lumMod val="75000"/>
                  </a:schemeClr>
                </a:solidFill>
              </a:rPr>
              <a:t>90 more hospital beds</a:t>
            </a:r>
          </a:p>
          <a:p>
            <a:pPr algn="ctr">
              <a:spcAft>
                <a:spcPts val="2400"/>
              </a:spcAft>
            </a:pPr>
            <a:r>
              <a:rPr lang="en-US" sz="3600" b="1" baseline="30000" dirty="0" smtClean="0">
                <a:solidFill>
                  <a:schemeClr val="accent2">
                    <a:lumMod val="75000"/>
                  </a:schemeClr>
                </a:solidFill>
              </a:rPr>
              <a:t>$</a:t>
            </a:r>
            <a:r>
              <a:rPr lang="en-US" sz="3600" b="1" dirty="0" smtClean="0">
                <a:solidFill>
                  <a:schemeClr val="accent2">
                    <a:lumMod val="75000"/>
                  </a:schemeClr>
                </a:solidFill>
              </a:rPr>
              <a:t>1.7 million more for diversion</a:t>
            </a:r>
          </a:p>
          <a:p>
            <a:pPr algn="ctr">
              <a:spcAft>
                <a:spcPts val="2400"/>
              </a:spcAft>
            </a:pPr>
            <a:r>
              <a:rPr lang="en-US" sz="3600" b="1" dirty="0" smtClean="0">
                <a:solidFill>
                  <a:schemeClr val="tx2">
                    <a:lumMod val="60000"/>
                    <a:lumOff val="40000"/>
                  </a:schemeClr>
                </a:solidFill>
              </a:rPr>
              <a:t>To achieve a 7-day service standard</a:t>
            </a:r>
          </a:p>
        </p:txBody>
      </p:sp>
      <p:pic>
        <p:nvPicPr>
          <p:cNvPr id="8" name="Picture 2"/>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1310454" y="376237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047642" y="2928937"/>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346241" y="204787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pic>
        <p:nvPicPr>
          <p:cNvPr id="12" name="Picture 2"/>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1999" y="4781550"/>
            <a:ext cx="672831" cy="58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213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4875" y="724775"/>
            <a:ext cx="7334250" cy="1015663"/>
          </a:xfrm>
          <a:prstGeom prst="rect">
            <a:avLst/>
          </a:prstGeom>
          <a:noFill/>
        </p:spPr>
        <p:txBody>
          <a:bodyPr wrap="square" rtlCol="0">
            <a:spAutoFit/>
          </a:bodyPr>
          <a:lstStyle/>
          <a:p>
            <a:pPr algn="ctr"/>
            <a:r>
              <a:rPr lang="en-US" sz="6000" b="1" dirty="0" smtClean="0">
                <a:ln w="3175">
                  <a:noFill/>
                </a:ln>
                <a:solidFill>
                  <a:schemeClr val="tx2">
                    <a:lumMod val="75000"/>
                  </a:schemeClr>
                </a:solidFill>
                <a:ea typeface="Malgun Gothic" panose="020B0503020000020004" pitchFamily="34" charset="-127"/>
              </a:rPr>
              <a:t>A Long Journey Ahead</a:t>
            </a:r>
            <a:endParaRPr lang="en-US" sz="6000" b="1" dirty="0">
              <a:ln w="3175">
                <a:noFill/>
              </a:ln>
              <a:solidFill>
                <a:schemeClr val="tx2">
                  <a:lumMod val="75000"/>
                </a:schemeClr>
              </a:solidFill>
              <a:ea typeface="Malgun Gothic" panose="020B0503020000020004" pitchFamily="34" charset="-127"/>
            </a:endParaRPr>
          </a:p>
        </p:txBody>
      </p:sp>
      <p:sp>
        <p:nvSpPr>
          <p:cNvPr id="5" name="TextBox 4"/>
          <p:cNvSpPr txBox="1"/>
          <p:nvPr/>
        </p:nvSpPr>
        <p:spPr>
          <a:xfrm>
            <a:off x="733425" y="191375"/>
            <a:ext cx="3638550" cy="1107996"/>
          </a:xfrm>
          <a:prstGeom prst="rect">
            <a:avLst/>
          </a:prstGeom>
          <a:noFill/>
        </p:spPr>
        <p:txBody>
          <a:bodyPr wrap="square" rtlCol="0">
            <a:spAutoFit/>
          </a:bodyPr>
          <a:lstStyle/>
          <a:p>
            <a:r>
              <a:rPr lang="en-US" sz="6600" dirty="0" smtClean="0">
                <a:solidFill>
                  <a:srgbClr val="FFC000"/>
                </a:solidFill>
                <a:latin typeface="Freestyle Script" panose="030804020302050B0404" pitchFamily="66" charset="0"/>
              </a:rPr>
              <a:t>Challenges... </a:t>
            </a:r>
            <a:endParaRPr lang="en-US" sz="6600" dirty="0">
              <a:solidFill>
                <a:srgbClr val="FFC000"/>
              </a:solidFill>
              <a:latin typeface="Freestyle Script" panose="030804020302050B0404" pitchFamily="66" charset="0"/>
            </a:endParaRPr>
          </a:p>
        </p:txBody>
      </p:sp>
      <p:sp>
        <p:nvSpPr>
          <p:cNvPr id="6" name="TextBox 5"/>
          <p:cNvSpPr txBox="1"/>
          <p:nvPr/>
        </p:nvSpPr>
        <p:spPr>
          <a:xfrm>
            <a:off x="275007" y="1653131"/>
            <a:ext cx="8593987" cy="4708981"/>
          </a:xfrm>
          <a:prstGeom prst="rect">
            <a:avLst/>
          </a:prstGeom>
          <a:noFill/>
        </p:spPr>
        <p:txBody>
          <a:bodyPr wrap="square" rtlCol="0">
            <a:spAutoFit/>
          </a:bodyPr>
          <a:lstStyle/>
          <a:p>
            <a:pPr algn="ctr"/>
            <a:r>
              <a:rPr lang="en-US" sz="1500" b="1" dirty="0" smtClean="0">
                <a:solidFill>
                  <a:srgbClr val="0000CC"/>
                </a:solidFill>
              </a:rPr>
              <a:t>Too few psychiatrists in the state </a:t>
            </a:r>
            <a:r>
              <a:rPr lang="en-US" sz="1500" b="1" dirty="0" smtClean="0">
                <a:sym typeface="Wingdings"/>
              </a:rPr>
              <a:t> </a:t>
            </a:r>
            <a:r>
              <a:rPr lang="en-US" sz="1500" b="1" dirty="0" smtClean="0">
                <a:solidFill>
                  <a:srgbClr val="C00000"/>
                </a:solidFill>
              </a:rPr>
              <a:t>Veterans </a:t>
            </a:r>
            <a:r>
              <a:rPr lang="en-US" sz="1500" b="1" dirty="0">
                <a:solidFill>
                  <a:srgbClr val="C00000"/>
                </a:solidFill>
              </a:rPr>
              <a:t>Administration and private hospitals pay higher salaries to psychiatrists, psychologists, and social </a:t>
            </a:r>
            <a:r>
              <a:rPr lang="en-US" sz="1500" b="1" dirty="0" smtClean="0">
                <a:solidFill>
                  <a:srgbClr val="C00000"/>
                </a:solidFill>
              </a:rPr>
              <a:t>workers</a:t>
            </a:r>
            <a:r>
              <a:rPr lang="en-US" sz="1500" b="1" dirty="0">
                <a:solidFill>
                  <a:srgbClr val="C00000"/>
                </a:solidFill>
              </a:rPr>
              <a:t> </a:t>
            </a:r>
            <a:r>
              <a:rPr lang="en-US" sz="1500" b="1" dirty="0">
                <a:sym typeface="Wingdings"/>
              </a:rPr>
              <a:t> </a:t>
            </a:r>
            <a:r>
              <a:rPr lang="en-US" sz="1500" b="1" dirty="0" smtClean="0">
                <a:solidFill>
                  <a:schemeClr val="accent3">
                    <a:lumMod val="75000"/>
                  </a:schemeClr>
                </a:solidFill>
              </a:rPr>
              <a:t>Number </a:t>
            </a:r>
            <a:r>
              <a:rPr lang="en-US" sz="1500" b="1" dirty="0">
                <a:solidFill>
                  <a:schemeClr val="accent3">
                    <a:lumMod val="75000"/>
                  </a:schemeClr>
                </a:solidFill>
              </a:rPr>
              <a:t>of orders </a:t>
            </a:r>
            <a:r>
              <a:rPr lang="en-US" sz="1500" b="1" dirty="0" smtClean="0">
                <a:solidFill>
                  <a:schemeClr val="accent3">
                    <a:lumMod val="75000"/>
                  </a:schemeClr>
                </a:solidFill>
              </a:rPr>
              <a:t>received</a:t>
            </a:r>
            <a:r>
              <a:rPr lang="en-US" sz="1500" b="1" dirty="0">
                <a:solidFill>
                  <a:schemeClr val="accent3">
                    <a:lumMod val="75000"/>
                  </a:schemeClr>
                </a:solidFill>
              </a:rPr>
              <a:t> </a:t>
            </a:r>
            <a:r>
              <a:rPr lang="en-US" sz="1500" b="1" dirty="0">
                <a:solidFill>
                  <a:schemeClr val="accent3">
                    <a:lumMod val="75000"/>
                  </a:schemeClr>
                </a:solidFill>
                <a:sym typeface="Wingdings"/>
              </a:rPr>
              <a:t> </a:t>
            </a:r>
            <a:r>
              <a:rPr lang="en-US" sz="1500" b="1" dirty="0" smtClean="0">
                <a:solidFill>
                  <a:schemeClr val="accent3">
                    <a:lumMod val="75000"/>
                  </a:schemeClr>
                </a:solidFill>
              </a:rPr>
              <a:t>Length </a:t>
            </a:r>
            <a:r>
              <a:rPr lang="en-US" sz="1500" b="1" dirty="0">
                <a:solidFill>
                  <a:schemeClr val="accent3">
                    <a:lumMod val="75000"/>
                  </a:schemeClr>
                </a:solidFill>
              </a:rPr>
              <a:t>of time it takes to receive an </a:t>
            </a:r>
            <a:r>
              <a:rPr lang="en-US" sz="1500" b="1" dirty="0" smtClean="0">
                <a:solidFill>
                  <a:schemeClr val="accent3">
                    <a:lumMod val="75000"/>
                  </a:schemeClr>
                </a:solidFill>
              </a:rPr>
              <a:t>order</a:t>
            </a:r>
            <a:r>
              <a:rPr lang="en-US" sz="1500" b="1" dirty="0">
                <a:solidFill>
                  <a:schemeClr val="accent3">
                    <a:lumMod val="75000"/>
                  </a:schemeClr>
                </a:solidFill>
              </a:rPr>
              <a:t> </a:t>
            </a:r>
            <a:r>
              <a:rPr lang="en-US" sz="1500" b="1" dirty="0">
                <a:sym typeface="Wingdings"/>
              </a:rPr>
              <a:t> </a:t>
            </a:r>
            <a:r>
              <a:rPr lang="en-US" sz="1500" b="1" dirty="0" smtClean="0">
                <a:solidFill>
                  <a:schemeClr val="accent6">
                    <a:lumMod val="75000"/>
                  </a:schemeClr>
                </a:solidFill>
              </a:rPr>
              <a:t>Length </a:t>
            </a:r>
            <a:r>
              <a:rPr lang="en-US" sz="1500" b="1" dirty="0">
                <a:solidFill>
                  <a:schemeClr val="accent6">
                    <a:lumMod val="75000"/>
                  </a:schemeClr>
                </a:solidFill>
              </a:rPr>
              <a:t>of time it takes to receive discovery </a:t>
            </a:r>
            <a:r>
              <a:rPr lang="en-US" sz="1500" b="1" dirty="0" smtClean="0">
                <a:solidFill>
                  <a:schemeClr val="accent6">
                    <a:lumMod val="75000"/>
                  </a:schemeClr>
                </a:solidFill>
              </a:rPr>
              <a:t>information</a:t>
            </a:r>
            <a:r>
              <a:rPr lang="en-US" sz="1500" b="1" dirty="0">
                <a:solidFill>
                  <a:schemeClr val="accent6">
                    <a:lumMod val="75000"/>
                  </a:schemeClr>
                </a:solidFill>
              </a:rPr>
              <a:t> </a:t>
            </a:r>
            <a:r>
              <a:rPr lang="en-US" sz="1500" b="1" dirty="0">
                <a:sym typeface="Wingdings"/>
              </a:rPr>
              <a:t> </a:t>
            </a:r>
            <a:r>
              <a:rPr lang="en-US" sz="1500" b="1" dirty="0" smtClean="0"/>
              <a:t>The </a:t>
            </a:r>
            <a:r>
              <a:rPr lang="en-US" sz="1500" b="1" dirty="0"/>
              <a:t>availability of mental health </a:t>
            </a:r>
            <a:r>
              <a:rPr lang="en-US" sz="1500" b="1" dirty="0" smtClean="0"/>
              <a:t>records</a:t>
            </a:r>
            <a:r>
              <a:rPr lang="en-US" sz="1500" b="1" dirty="0"/>
              <a:t> </a:t>
            </a:r>
            <a:r>
              <a:rPr lang="en-US" sz="1500" b="1" dirty="0">
                <a:sym typeface="Wingdings"/>
              </a:rPr>
              <a:t> </a:t>
            </a:r>
            <a:r>
              <a:rPr lang="en-US" sz="1500" b="1" dirty="0" smtClean="0">
                <a:solidFill>
                  <a:srgbClr val="0070C0"/>
                </a:solidFill>
              </a:rPr>
              <a:t>Scheduling </a:t>
            </a:r>
            <a:r>
              <a:rPr lang="en-US" sz="1500" b="1" dirty="0">
                <a:solidFill>
                  <a:srgbClr val="0070C0"/>
                </a:solidFill>
              </a:rPr>
              <a:t>of evaluations for </a:t>
            </a:r>
            <a:r>
              <a:rPr lang="en-US" sz="1500" b="1" dirty="0" smtClean="0">
                <a:solidFill>
                  <a:srgbClr val="0070C0"/>
                </a:solidFill>
              </a:rPr>
              <a:t>evaluators</a:t>
            </a:r>
            <a:r>
              <a:rPr lang="en-US" sz="1500" b="1" dirty="0">
                <a:solidFill>
                  <a:srgbClr val="0070C0"/>
                </a:solidFill>
              </a:rPr>
              <a:t> </a:t>
            </a:r>
            <a:r>
              <a:rPr lang="en-US" sz="1500" b="1" dirty="0">
                <a:sym typeface="Wingdings"/>
              </a:rPr>
              <a:t> </a:t>
            </a:r>
            <a:r>
              <a:rPr lang="en-US" sz="1500" b="1" dirty="0" smtClean="0">
                <a:solidFill>
                  <a:srgbClr val="0000CC"/>
                </a:solidFill>
              </a:rPr>
              <a:t>Length </a:t>
            </a:r>
            <a:r>
              <a:rPr lang="en-US" sz="1500" b="1" dirty="0">
                <a:solidFill>
                  <a:srgbClr val="0000CC"/>
                </a:solidFill>
              </a:rPr>
              <a:t>of time it takes to receive mental health </a:t>
            </a:r>
            <a:r>
              <a:rPr lang="en-US" sz="1500" b="1" dirty="0" smtClean="0">
                <a:solidFill>
                  <a:srgbClr val="0000CC"/>
                </a:solidFill>
              </a:rPr>
              <a:t>records</a:t>
            </a:r>
            <a:r>
              <a:rPr lang="en-US" sz="1500" b="1" dirty="0"/>
              <a:t> </a:t>
            </a:r>
            <a:r>
              <a:rPr lang="en-US" sz="1500" b="1" dirty="0">
                <a:sym typeface="Wingdings"/>
              </a:rPr>
              <a:t> </a:t>
            </a:r>
            <a:r>
              <a:rPr lang="en-US" sz="1500" b="1" dirty="0">
                <a:solidFill>
                  <a:schemeClr val="accent3">
                    <a:lumMod val="75000"/>
                  </a:schemeClr>
                </a:solidFill>
              </a:rPr>
              <a:t>Space in the jail to conduct evaluations </a:t>
            </a:r>
            <a:r>
              <a:rPr lang="en-US" sz="1500" b="1" dirty="0">
                <a:sym typeface="Wingdings"/>
              </a:rPr>
              <a:t> </a:t>
            </a:r>
            <a:r>
              <a:rPr lang="en-US" sz="1500" b="1" dirty="0"/>
              <a:t>Jail staff availability to supervise area </a:t>
            </a:r>
            <a:r>
              <a:rPr lang="en-US" sz="1500" b="1" dirty="0">
                <a:sym typeface="Wingdings"/>
              </a:rPr>
              <a:t> </a:t>
            </a:r>
            <a:r>
              <a:rPr lang="en-US" sz="1500" b="1" dirty="0">
                <a:solidFill>
                  <a:schemeClr val="accent6">
                    <a:lumMod val="75000"/>
                  </a:schemeClr>
                </a:solidFill>
              </a:rPr>
              <a:t>Availability of interpreters </a:t>
            </a:r>
            <a:r>
              <a:rPr lang="en-US" sz="1500" b="1" dirty="0">
                <a:sym typeface="Wingdings"/>
              </a:rPr>
              <a:t> </a:t>
            </a:r>
            <a:r>
              <a:rPr lang="en-US" sz="1500" b="1" dirty="0" smtClean="0">
                <a:solidFill>
                  <a:srgbClr val="C00000"/>
                </a:solidFill>
              </a:rPr>
              <a:t>Availability </a:t>
            </a:r>
            <a:r>
              <a:rPr lang="en-US" sz="1500" b="1" dirty="0">
                <a:solidFill>
                  <a:srgbClr val="C00000"/>
                </a:solidFill>
              </a:rPr>
              <a:t>of defense attorneys who want to be </a:t>
            </a:r>
            <a:r>
              <a:rPr lang="en-US" sz="1500" b="1" dirty="0" smtClean="0">
                <a:solidFill>
                  <a:srgbClr val="C00000"/>
                </a:solidFill>
              </a:rPr>
              <a:t>present</a:t>
            </a:r>
            <a:r>
              <a:rPr lang="en-US" sz="1500" b="1" dirty="0">
                <a:solidFill>
                  <a:srgbClr val="C00000"/>
                </a:solidFill>
              </a:rPr>
              <a:t> </a:t>
            </a:r>
            <a:r>
              <a:rPr lang="en-US" sz="1500" b="1" dirty="0">
                <a:sym typeface="Wingdings"/>
              </a:rPr>
              <a:t> </a:t>
            </a:r>
            <a:r>
              <a:rPr lang="en-US" sz="1500" b="1" dirty="0"/>
              <a:t>Willingness of defendants to participate in the evaluations </a:t>
            </a:r>
            <a:r>
              <a:rPr lang="en-US" sz="1500" b="1" dirty="0">
                <a:sym typeface="Wingdings"/>
              </a:rPr>
              <a:t> </a:t>
            </a:r>
            <a:r>
              <a:rPr lang="en-US" sz="1500" b="1" dirty="0">
                <a:solidFill>
                  <a:schemeClr val="accent3">
                    <a:lumMod val="75000"/>
                  </a:schemeClr>
                </a:solidFill>
              </a:rPr>
              <a:t>Travel times between the hospitals and jails </a:t>
            </a:r>
            <a:r>
              <a:rPr lang="en-US" sz="1500" b="1" dirty="0">
                <a:sym typeface="Wingdings"/>
              </a:rPr>
              <a:t> </a:t>
            </a:r>
            <a:r>
              <a:rPr lang="en-US" sz="1500" b="1" dirty="0">
                <a:solidFill>
                  <a:schemeClr val="accent6">
                    <a:lumMod val="75000"/>
                  </a:schemeClr>
                </a:solidFill>
              </a:rPr>
              <a:t>Medical clearances </a:t>
            </a:r>
            <a:r>
              <a:rPr lang="en-US" sz="1500" b="1" dirty="0">
                <a:sym typeface="Wingdings"/>
              </a:rPr>
              <a:t> </a:t>
            </a:r>
            <a:r>
              <a:rPr lang="en-US" sz="1500" b="1" dirty="0" smtClean="0">
                <a:solidFill>
                  <a:srgbClr val="0000CC"/>
                </a:solidFill>
              </a:rPr>
              <a:t>Jail </a:t>
            </a:r>
            <a:r>
              <a:rPr lang="en-US" sz="1500" b="1" dirty="0">
                <a:solidFill>
                  <a:srgbClr val="0000CC"/>
                </a:solidFill>
              </a:rPr>
              <a:t>transport to the </a:t>
            </a:r>
            <a:r>
              <a:rPr lang="en-US" sz="1500" b="1" dirty="0" smtClean="0">
                <a:solidFill>
                  <a:srgbClr val="0000CC"/>
                </a:solidFill>
              </a:rPr>
              <a:t>hospitals </a:t>
            </a:r>
            <a:r>
              <a:rPr lang="en-US" sz="1500" b="1" dirty="0">
                <a:sym typeface="Wingdings"/>
              </a:rPr>
              <a:t> </a:t>
            </a:r>
            <a:r>
              <a:rPr lang="en-US" sz="1500" b="1" dirty="0"/>
              <a:t>Space in the </a:t>
            </a:r>
            <a:r>
              <a:rPr lang="en-US" sz="1500" b="1" dirty="0" smtClean="0"/>
              <a:t>hospitals</a:t>
            </a:r>
            <a:r>
              <a:rPr lang="en-US" sz="1500" b="1" dirty="0" smtClean="0">
                <a:solidFill>
                  <a:schemeClr val="accent4">
                    <a:lumMod val="75000"/>
                  </a:schemeClr>
                </a:solidFill>
              </a:rPr>
              <a:t> </a:t>
            </a:r>
            <a:r>
              <a:rPr lang="en-US" sz="1500" b="1" dirty="0">
                <a:sym typeface="Wingdings"/>
              </a:rPr>
              <a:t> </a:t>
            </a:r>
            <a:r>
              <a:rPr lang="en-US" sz="1500" b="1" dirty="0" smtClean="0">
                <a:solidFill>
                  <a:srgbClr val="C00000"/>
                </a:solidFill>
              </a:rPr>
              <a:t>Difficulty </a:t>
            </a:r>
            <a:r>
              <a:rPr lang="en-US" sz="1500" b="1" dirty="0">
                <a:solidFill>
                  <a:srgbClr val="C00000"/>
                </a:solidFill>
              </a:rPr>
              <a:t>recruiting forensic </a:t>
            </a:r>
            <a:r>
              <a:rPr lang="en-US" sz="1500" b="1" dirty="0" smtClean="0">
                <a:solidFill>
                  <a:srgbClr val="C00000"/>
                </a:solidFill>
              </a:rPr>
              <a:t>psychologists</a:t>
            </a:r>
            <a:r>
              <a:rPr lang="en-US" sz="1500" b="1" dirty="0">
                <a:solidFill>
                  <a:srgbClr val="C00000"/>
                </a:solidFill>
              </a:rPr>
              <a:t> </a:t>
            </a:r>
            <a:r>
              <a:rPr lang="en-US" sz="1500" b="1" dirty="0">
                <a:sym typeface="Wingdings"/>
              </a:rPr>
              <a:t> </a:t>
            </a:r>
            <a:r>
              <a:rPr lang="en-US" sz="1500" b="1" dirty="0">
                <a:solidFill>
                  <a:schemeClr val="accent3">
                    <a:lumMod val="75000"/>
                  </a:schemeClr>
                </a:solidFill>
              </a:rPr>
              <a:t>Difficulty recruiting forensic psychiatrists </a:t>
            </a:r>
            <a:r>
              <a:rPr lang="en-US" sz="1500" b="1" dirty="0">
                <a:sym typeface="Wingdings"/>
              </a:rPr>
              <a:t> </a:t>
            </a:r>
            <a:r>
              <a:rPr lang="en-US" sz="1500" b="1" dirty="0">
                <a:solidFill>
                  <a:schemeClr val="accent6">
                    <a:lumMod val="75000"/>
                  </a:schemeClr>
                </a:solidFill>
              </a:rPr>
              <a:t>Difficulty recruiting forensic RNs</a:t>
            </a:r>
            <a:r>
              <a:rPr lang="en-US" sz="1500" b="1" dirty="0"/>
              <a:t> </a:t>
            </a:r>
            <a:r>
              <a:rPr lang="en-US" sz="1500" b="1" dirty="0">
                <a:sym typeface="Wingdings"/>
              </a:rPr>
              <a:t> </a:t>
            </a:r>
            <a:r>
              <a:rPr lang="en-US" sz="1500" b="1" dirty="0" smtClean="0">
                <a:solidFill>
                  <a:srgbClr val="0000CC"/>
                </a:solidFill>
              </a:rPr>
              <a:t>Lack </a:t>
            </a:r>
            <a:r>
              <a:rPr lang="en-US" sz="1500" b="1" dirty="0">
                <a:solidFill>
                  <a:srgbClr val="0000CC"/>
                </a:solidFill>
              </a:rPr>
              <a:t>of support </a:t>
            </a:r>
            <a:r>
              <a:rPr lang="en-US" sz="1500" b="1" dirty="0" smtClean="0">
                <a:solidFill>
                  <a:srgbClr val="0000CC"/>
                </a:solidFill>
              </a:rPr>
              <a:t>staff</a:t>
            </a:r>
            <a:r>
              <a:rPr lang="en-US" sz="1500" b="1" dirty="0">
                <a:solidFill>
                  <a:srgbClr val="0000CC"/>
                </a:solidFill>
              </a:rPr>
              <a:t> </a:t>
            </a:r>
            <a:r>
              <a:rPr lang="en-US" sz="1500" b="1" dirty="0">
                <a:sym typeface="Wingdings"/>
              </a:rPr>
              <a:t> </a:t>
            </a:r>
            <a:r>
              <a:rPr lang="en-US" sz="1500" b="1" dirty="0">
                <a:solidFill>
                  <a:schemeClr val="accent6">
                    <a:lumMod val="75000"/>
                  </a:schemeClr>
                </a:solidFill>
              </a:rPr>
              <a:t>Construction delays </a:t>
            </a:r>
            <a:r>
              <a:rPr lang="en-US" sz="1500" b="1" dirty="0">
                <a:sym typeface="Wingdings"/>
              </a:rPr>
              <a:t> </a:t>
            </a:r>
            <a:r>
              <a:rPr lang="en-US" sz="1500" b="1" dirty="0"/>
              <a:t>Renovating old wards that have been </a:t>
            </a:r>
            <a:r>
              <a:rPr lang="en-US" sz="1500" b="1" dirty="0" smtClean="0"/>
              <a:t>unoccupied </a:t>
            </a:r>
            <a:r>
              <a:rPr lang="en-US" sz="1500" b="1" dirty="0">
                <a:sym typeface="Wingdings"/>
              </a:rPr>
              <a:t> </a:t>
            </a:r>
            <a:r>
              <a:rPr lang="en-US" sz="1500" b="1" dirty="0" smtClean="0">
                <a:solidFill>
                  <a:srgbClr val="0000CC"/>
                </a:solidFill>
              </a:rPr>
              <a:t>Moving </a:t>
            </a:r>
            <a:r>
              <a:rPr lang="en-US" sz="1500" b="1" dirty="0">
                <a:solidFill>
                  <a:srgbClr val="0000CC"/>
                </a:solidFill>
              </a:rPr>
              <a:t>patients around to accommodate more competency restoration </a:t>
            </a:r>
            <a:r>
              <a:rPr lang="en-US" sz="1500" b="1" dirty="0" smtClean="0">
                <a:solidFill>
                  <a:srgbClr val="0000CC"/>
                </a:solidFill>
              </a:rPr>
              <a:t>space</a:t>
            </a:r>
            <a:r>
              <a:rPr lang="en-US" sz="1500" b="1" dirty="0">
                <a:solidFill>
                  <a:srgbClr val="0000CC"/>
                </a:solidFill>
              </a:rPr>
              <a:t> </a:t>
            </a:r>
            <a:r>
              <a:rPr lang="en-US" sz="1500" b="1" dirty="0">
                <a:sym typeface="Wingdings"/>
              </a:rPr>
              <a:t> </a:t>
            </a:r>
            <a:r>
              <a:rPr lang="en-US" sz="1500" b="1" dirty="0"/>
              <a:t>Scheduling out of custody evaluations </a:t>
            </a:r>
            <a:r>
              <a:rPr lang="en-US" sz="1500" b="1" dirty="0">
                <a:sym typeface="Wingdings"/>
              </a:rPr>
              <a:t> </a:t>
            </a:r>
            <a:r>
              <a:rPr lang="en-US" sz="1500" b="1" dirty="0">
                <a:solidFill>
                  <a:schemeClr val="accent3">
                    <a:lumMod val="75000"/>
                  </a:schemeClr>
                </a:solidFill>
              </a:rPr>
              <a:t>Permits to use other state facilities </a:t>
            </a:r>
            <a:r>
              <a:rPr lang="en-US" sz="1500" b="1" dirty="0">
                <a:sym typeface="Wingdings"/>
              </a:rPr>
              <a:t> </a:t>
            </a:r>
            <a:r>
              <a:rPr lang="en-US" sz="1500" b="1" dirty="0">
                <a:solidFill>
                  <a:schemeClr val="accent6">
                    <a:lumMod val="75000"/>
                  </a:schemeClr>
                </a:solidFill>
              </a:rPr>
              <a:t>RFP timelines </a:t>
            </a:r>
            <a:r>
              <a:rPr lang="en-US" sz="1500" b="1" dirty="0">
                <a:sym typeface="Wingdings"/>
              </a:rPr>
              <a:t> </a:t>
            </a:r>
            <a:r>
              <a:rPr lang="en-US" sz="1500" b="1" dirty="0">
                <a:solidFill>
                  <a:schemeClr val="accent3">
                    <a:lumMod val="75000"/>
                  </a:schemeClr>
                </a:solidFill>
              </a:rPr>
              <a:t>Notifications to labor </a:t>
            </a:r>
            <a:r>
              <a:rPr lang="en-US" sz="1500" b="1" dirty="0">
                <a:sym typeface="Wingdings"/>
              </a:rPr>
              <a:t> </a:t>
            </a:r>
            <a:r>
              <a:rPr lang="en-US" sz="1500" b="1" dirty="0">
                <a:solidFill>
                  <a:srgbClr val="0070C0"/>
                </a:solidFill>
              </a:rPr>
              <a:t>Bargaining with four labor groups </a:t>
            </a:r>
            <a:r>
              <a:rPr lang="en-US" sz="1500" b="1" dirty="0">
                <a:sym typeface="Wingdings"/>
              </a:rPr>
              <a:t> </a:t>
            </a:r>
            <a:r>
              <a:rPr lang="en-US" sz="1500" b="1" dirty="0" smtClean="0">
                <a:solidFill>
                  <a:srgbClr val="C00000"/>
                </a:solidFill>
              </a:rPr>
              <a:t>Major </a:t>
            </a:r>
            <a:r>
              <a:rPr lang="en-US" sz="1500" b="1" dirty="0">
                <a:solidFill>
                  <a:srgbClr val="C00000"/>
                </a:solidFill>
              </a:rPr>
              <a:t>remodel for state hospital </a:t>
            </a:r>
            <a:r>
              <a:rPr lang="en-US" sz="1500" b="1" dirty="0" smtClean="0">
                <a:solidFill>
                  <a:srgbClr val="C00000"/>
                </a:solidFill>
              </a:rPr>
              <a:t>wards</a:t>
            </a:r>
            <a:r>
              <a:rPr lang="en-US" sz="1500" b="1" dirty="0">
                <a:solidFill>
                  <a:srgbClr val="C00000"/>
                </a:solidFill>
              </a:rPr>
              <a:t> </a:t>
            </a:r>
            <a:r>
              <a:rPr lang="en-US" sz="1500" b="1" dirty="0" smtClean="0">
                <a:sym typeface="Wingdings"/>
              </a:rPr>
              <a:t> </a:t>
            </a:r>
            <a:r>
              <a:rPr lang="en-US" sz="1500" b="1" dirty="0"/>
              <a:t>Too much staff turnover at the hospitals </a:t>
            </a:r>
            <a:r>
              <a:rPr lang="en-US" sz="1500" b="1" dirty="0">
                <a:sym typeface="Wingdings"/>
              </a:rPr>
              <a:t> </a:t>
            </a:r>
            <a:r>
              <a:rPr lang="en-US" sz="1500" b="1" dirty="0" smtClean="0">
                <a:solidFill>
                  <a:srgbClr val="0000CC"/>
                </a:solidFill>
              </a:rPr>
              <a:t>Skyrocketing referrals </a:t>
            </a:r>
            <a:r>
              <a:rPr lang="en-US" sz="1500" b="1" dirty="0">
                <a:solidFill>
                  <a:srgbClr val="0000CC"/>
                </a:solidFill>
              </a:rPr>
              <a:t>for competency evaluations from county </a:t>
            </a:r>
            <a:r>
              <a:rPr lang="en-US" sz="1500" b="1" dirty="0" smtClean="0">
                <a:solidFill>
                  <a:srgbClr val="0000CC"/>
                </a:solidFill>
              </a:rPr>
              <a:t>prosecutors</a:t>
            </a:r>
            <a:r>
              <a:rPr lang="en-US" sz="1500" b="1" dirty="0"/>
              <a:t> </a:t>
            </a:r>
            <a:r>
              <a:rPr lang="en-US" sz="1500" b="1" dirty="0">
                <a:sym typeface="Wingdings"/>
              </a:rPr>
              <a:t> </a:t>
            </a:r>
            <a:r>
              <a:rPr lang="en-US" sz="1500" b="1" dirty="0">
                <a:solidFill>
                  <a:schemeClr val="accent3">
                    <a:lumMod val="75000"/>
                  </a:schemeClr>
                </a:solidFill>
              </a:rPr>
              <a:t>Chronic underfunding of </a:t>
            </a:r>
            <a:r>
              <a:rPr lang="en-US" sz="1500" b="1" dirty="0" smtClean="0">
                <a:solidFill>
                  <a:schemeClr val="accent3">
                    <a:lumMod val="75000"/>
                  </a:schemeClr>
                </a:solidFill>
              </a:rPr>
              <a:t>staff training </a:t>
            </a:r>
            <a:r>
              <a:rPr lang="en-US" sz="1500" b="1" dirty="0">
                <a:solidFill>
                  <a:schemeClr val="accent3">
                    <a:lumMod val="75000"/>
                  </a:schemeClr>
                </a:solidFill>
                <a:sym typeface="Wingdings"/>
              </a:rPr>
              <a:t> </a:t>
            </a:r>
            <a:r>
              <a:rPr lang="en-US" sz="1500" b="1" dirty="0" smtClean="0">
                <a:solidFill>
                  <a:srgbClr val="C00000"/>
                </a:solidFill>
              </a:rPr>
              <a:t>Staff retention </a:t>
            </a:r>
            <a:r>
              <a:rPr lang="en-US" sz="1500" b="1" dirty="0" smtClean="0">
                <a:sym typeface="Wingdings"/>
              </a:rPr>
              <a:t> </a:t>
            </a:r>
            <a:r>
              <a:rPr lang="en-US" sz="1500" b="1" dirty="0"/>
              <a:t>Competing demands on staff to run a safe hospital and meet compliance for </a:t>
            </a:r>
            <a:r>
              <a:rPr lang="en-US" sz="1500" b="1" dirty="0" err="1"/>
              <a:t>L&amp;I</a:t>
            </a:r>
            <a:r>
              <a:rPr lang="en-US" sz="1500" b="1" dirty="0"/>
              <a:t>,  CMS, the Joint Commission, and others </a:t>
            </a:r>
            <a:r>
              <a:rPr lang="en-US" sz="1500" b="1" dirty="0">
                <a:sym typeface="Wingdings"/>
              </a:rPr>
              <a:t> </a:t>
            </a:r>
            <a:r>
              <a:rPr lang="en-US" sz="1500" b="1" dirty="0">
                <a:solidFill>
                  <a:srgbClr val="0070C0"/>
                </a:solidFill>
              </a:rPr>
              <a:t>Staff and patient safety concerns in the forensic admission wards </a:t>
            </a:r>
            <a:r>
              <a:rPr lang="en-US" sz="1500" b="1" dirty="0">
                <a:sym typeface="Wingdings"/>
              </a:rPr>
              <a:t> </a:t>
            </a:r>
            <a:r>
              <a:rPr lang="en-US" sz="1500" b="1" dirty="0" smtClean="0">
                <a:solidFill>
                  <a:schemeClr val="accent6">
                    <a:lumMod val="75000"/>
                  </a:schemeClr>
                </a:solidFill>
              </a:rPr>
              <a:t>Important data </a:t>
            </a:r>
            <a:r>
              <a:rPr lang="en-US" sz="1500" b="1" dirty="0">
                <a:solidFill>
                  <a:schemeClr val="accent6">
                    <a:lumMod val="75000"/>
                  </a:schemeClr>
                </a:solidFill>
              </a:rPr>
              <a:t>is </a:t>
            </a:r>
            <a:r>
              <a:rPr lang="en-US" sz="1500" b="1" dirty="0" smtClean="0">
                <a:solidFill>
                  <a:schemeClr val="accent6">
                    <a:lumMod val="75000"/>
                  </a:schemeClr>
                </a:solidFill>
              </a:rPr>
              <a:t>often </a:t>
            </a:r>
            <a:r>
              <a:rPr lang="en-US" sz="1500" b="1" dirty="0">
                <a:solidFill>
                  <a:schemeClr val="accent6">
                    <a:lumMod val="75000"/>
                  </a:schemeClr>
                </a:solidFill>
              </a:rPr>
              <a:t>unavailable </a:t>
            </a:r>
            <a:r>
              <a:rPr lang="en-US" sz="1500" b="1" dirty="0">
                <a:sym typeface="Wingdings"/>
              </a:rPr>
              <a:t> </a:t>
            </a:r>
            <a:r>
              <a:rPr lang="en-US" sz="1500" b="1" dirty="0">
                <a:solidFill>
                  <a:schemeClr val="accent3">
                    <a:lumMod val="75000"/>
                  </a:schemeClr>
                </a:solidFill>
              </a:rPr>
              <a:t>Lack of communication between different parts of the system </a:t>
            </a:r>
            <a:r>
              <a:rPr lang="en-US" sz="1500" b="1" dirty="0">
                <a:sym typeface="Wingdings"/>
              </a:rPr>
              <a:t> </a:t>
            </a:r>
            <a:r>
              <a:rPr lang="en-US" sz="1500" b="1" dirty="0" smtClean="0"/>
              <a:t>Notifications </a:t>
            </a:r>
            <a:r>
              <a:rPr lang="en-US" sz="1500" b="1" dirty="0"/>
              <a:t>to labor </a:t>
            </a:r>
            <a:r>
              <a:rPr lang="en-US" sz="1500" b="1" dirty="0">
                <a:sym typeface="Wingdings"/>
              </a:rPr>
              <a:t> </a:t>
            </a:r>
            <a:r>
              <a:rPr lang="en-US" sz="1500" b="1" dirty="0" smtClean="0">
                <a:solidFill>
                  <a:srgbClr val="0000CC"/>
                </a:solidFill>
              </a:rPr>
              <a:t>Concurrent implementation of Electronic Health Records at state hospitals</a:t>
            </a:r>
          </a:p>
          <a:p>
            <a:pPr algn="ctr"/>
            <a:endParaRPr lang="en-US" sz="1500" b="1" dirty="0">
              <a:solidFill>
                <a:srgbClr val="0000CC"/>
              </a:solidFill>
            </a:endParaRPr>
          </a:p>
          <a:p>
            <a:pPr algn="ctr"/>
            <a:r>
              <a:rPr lang="en-US" sz="1500" dirty="0" smtClean="0"/>
              <a:t>NOTE: This is </a:t>
            </a:r>
            <a:r>
              <a:rPr lang="en-US" sz="1500" u="sng" dirty="0" smtClean="0"/>
              <a:t>not</a:t>
            </a:r>
            <a:r>
              <a:rPr lang="en-US" sz="1500" dirty="0" smtClean="0"/>
              <a:t> an exclusive list.</a:t>
            </a:r>
            <a:endParaRPr lang="en-US" sz="1500" dirty="0"/>
          </a:p>
        </p:txBody>
      </p:sp>
      <p:sp>
        <p:nvSpPr>
          <p:cNvPr id="7" name="TextBox 6"/>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7911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33588" y="990600"/>
            <a:ext cx="5076825" cy="1015663"/>
          </a:xfrm>
          <a:prstGeom prst="rect">
            <a:avLst/>
          </a:prstGeom>
          <a:noFill/>
        </p:spPr>
        <p:txBody>
          <a:bodyPr wrap="square" rtlCol="0">
            <a:spAutoFit/>
          </a:bodyPr>
          <a:lstStyle/>
          <a:p>
            <a:pPr algn="ctr"/>
            <a:r>
              <a:rPr lang="en-US" sz="6000" b="1" dirty="0" smtClean="0">
                <a:ln w="3175">
                  <a:noFill/>
                </a:ln>
                <a:solidFill>
                  <a:schemeClr val="tx2">
                    <a:lumMod val="75000"/>
                  </a:schemeClr>
                </a:solidFill>
                <a:ea typeface="Malgun Gothic" panose="020B0503020000020004" pitchFamily="34" charset="-127"/>
              </a:rPr>
              <a:t>Clear Win</a:t>
            </a:r>
            <a:endParaRPr lang="en-US" sz="6000" b="1" dirty="0">
              <a:ln w="3175">
                <a:noFill/>
              </a:ln>
              <a:solidFill>
                <a:schemeClr val="tx2">
                  <a:lumMod val="75000"/>
                </a:schemeClr>
              </a:solidFill>
              <a:ea typeface="Malgun Gothic" panose="020B0503020000020004" pitchFamily="34" charset="-127"/>
            </a:endParaRPr>
          </a:p>
        </p:txBody>
      </p:sp>
      <p:sp>
        <p:nvSpPr>
          <p:cNvPr id="7" name="TextBox 6"/>
          <p:cNvSpPr txBox="1"/>
          <p:nvPr/>
        </p:nvSpPr>
        <p:spPr>
          <a:xfrm>
            <a:off x="1247775" y="2438400"/>
            <a:ext cx="7019925" cy="1651734"/>
          </a:xfrm>
          <a:prstGeom prst="rect">
            <a:avLst/>
          </a:prstGeom>
          <a:noFill/>
        </p:spPr>
        <p:txBody>
          <a:bodyPr wrap="square" rtlCol="0">
            <a:spAutoFit/>
          </a:bodyPr>
          <a:lstStyle/>
          <a:p>
            <a:pPr algn="ctr">
              <a:spcAft>
                <a:spcPts val="800"/>
              </a:spcAft>
            </a:pPr>
            <a:r>
              <a:rPr lang="en-US" sz="3600" b="1" dirty="0" smtClean="0">
                <a:solidFill>
                  <a:schemeClr val="accent3">
                    <a:lumMod val="75000"/>
                  </a:schemeClr>
                </a:solidFill>
              </a:rPr>
              <a:t>Less untreated jail time</a:t>
            </a:r>
          </a:p>
          <a:p>
            <a:pPr algn="ctr">
              <a:spcAft>
                <a:spcPts val="800"/>
              </a:spcAft>
            </a:pPr>
            <a:endParaRPr lang="en-US" sz="1600" b="1" dirty="0" smtClean="0">
              <a:solidFill>
                <a:srgbClr val="B76F1F"/>
              </a:solidFill>
            </a:endParaRPr>
          </a:p>
          <a:p>
            <a:pPr algn="ctr">
              <a:spcAft>
                <a:spcPts val="800"/>
              </a:spcAft>
            </a:pPr>
            <a:r>
              <a:rPr lang="en-US" sz="3600" b="1" dirty="0" smtClean="0">
                <a:solidFill>
                  <a:schemeClr val="tx2">
                    <a:lumMod val="60000"/>
                    <a:lumOff val="40000"/>
                  </a:schemeClr>
                </a:solidFill>
              </a:rPr>
              <a:t>Quicker path to recovery</a:t>
            </a:r>
          </a:p>
        </p:txBody>
      </p:sp>
      <p:pic>
        <p:nvPicPr>
          <p:cNvPr id="8" name="Picture 2"/>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a:off x="1819275" y="246697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1714500" y="3330207"/>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095500" y="542925"/>
            <a:ext cx="3638550" cy="1107996"/>
          </a:xfrm>
          <a:prstGeom prst="rect">
            <a:avLst/>
          </a:prstGeom>
          <a:noFill/>
        </p:spPr>
        <p:txBody>
          <a:bodyPr wrap="square" rtlCol="0">
            <a:spAutoFit/>
          </a:bodyPr>
          <a:lstStyle/>
          <a:p>
            <a:r>
              <a:rPr lang="en-US" sz="6600" dirty="0" smtClean="0">
                <a:solidFill>
                  <a:srgbClr val="FFC000"/>
                </a:solidFill>
                <a:latin typeface="Freestyle Script" panose="030804020302050B0404" pitchFamily="66" charset="0"/>
              </a:rPr>
              <a:t>Yes!</a:t>
            </a:r>
            <a:endParaRPr lang="en-US" sz="6600" dirty="0">
              <a:solidFill>
                <a:srgbClr val="FFC000"/>
              </a:solidFill>
              <a:latin typeface="Freestyle Script" panose="030804020302050B0404" pitchFamily="66" charset="0"/>
            </a:endParaRPr>
          </a:p>
        </p:txBody>
      </p:sp>
      <p:sp>
        <p:nvSpPr>
          <p:cNvPr id="9" name="TextBox 8"/>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880373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93044" y="990600"/>
            <a:ext cx="6157913" cy="1015663"/>
          </a:xfrm>
          <a:prstGeom prst="rect">
            <a:avLst/>
          </a:prstGeom>
          <a:noFill/>
        </p:spPr>
        <p:txBody>
          <a:bodyPr wrap="square" rtlCol="0">
            <a:spAutoFit/>
          </a:bodyPr>
          <a:lstStyle/>
          <a:p>
            <a:pPr algn="ctr"/>
            <a:r>
              <a:rPr lang="en-US" sz="6000" b="1" dirty="0" smtClean="0">
                <a:ln w="3175">
                  <a:noFill/>
                </a:ln>
                <a:solidFill>
                  <a:schemeClr val="tx2">
                    <a:lumMod val="75000"/>
                  </a:schemeClr>
                </a:solidFill>
                <a:ea typeface="Malgun Gothic" panose="020B0503020000020004" pitchFamily="34" charset="-127"/>
              </a:rPr>
              <a:t>Hidden Super-Win</a:t>
            </a:r>
            <a:endParaRPr lang="en-US" sz="6000" b="1" dirty="0">
              <a:ln w="3175">
                <a:noFill/>
              </a:ln>
              <a:solidFill>
                <a:schemeClr val="tx2">
                  <a:lumMod val="75000"/>
                </a:schemeClr>
              </a:solidFill>
              <a:ea typeface="Malgun Gothic" panose="020B0503020000020004" pitchFamily="34" charset="-127"/>
            </a:endParaRPr>
          </a:p>
        </p:txBody>
      </p:sp>
      <p:sp>
        <p:nvSpPr>
          <p:cNvPr id="15" name="TextBox 14"/>
          <p:cNvSpPr txBox="1"/>
          <p:nvPr/>
        </p:nvSpPr>
        <p:spPr>
          <a:xfrm>
            <a:off x="1247775" y="2438400"/>
            <a:ext cx="7019925" cy="2369880"/>
          </a:xfrm>
          <a:prstGeom prst="rect">
            <a:avLst/>
          </a:prstGeom>
          <a:noFill/>
        </p:spPr>
        <p:txBody>
          <a:bodyPr wrap="square" rtlCol="0">
            <a:spAutoFit/>
          </a:bodyPr>
          <a:lstStyle/>
          <a:p>
            <a:pPr algn="ctr">
              <a:spcAft>
                <a:spcPts val="2400"/>
              </a:spcAft>
            </a:pPr>
            <a:r>
              <a:rPr lang="en-US" sz="3600" b="1" dirty="0" smtClean="0">
                <a:solidFill>
                  <a:schemeClr val="accent3">
                    <a:lumMod val="75000"/>
                  </a:schemeClr>
                </a:solidFill>
              </a:rPr>
              <a:t>Diversion</a:t>
            </a:r>
          </a:p>
          <a:p>
            <a:pPr algn="ctr">
              <a:spcAft>
                <a:spcPts val="2400"/>
              </a:spcAft>
            </a:pPr>
            <a:r>
              <a:rPr lang="en-US" sz="3600" b="1" dirty="0" smtClean="0">
                <a:solidFill>
                  <a:schemeClr val="accent5">
                    <a:lumMod val="75000"/>
                  </a:schemeClr>
                </a:solidFill>
              </a:rPr>
              <a:t>Diversion</a:t>
            </a:r>
          </a:p>
          <a:p>
            <a:pPr algn="ctr">
              <a:spcAft>
                <a:spcPts val="2400"/>
              </a:spcAft>
            </a:pPr>
            <a:r>
              <a:rPr lang="en-US" sz="3600" b="1" dirty="0" smtClean="0">
                <a:solidFill>
                  <a:srgbClr val="B76F1F"/>
                </a:solidFill>
              </a:rPr>
              <a:t>Diversion</a:t>
            </a:r>
          </a:p>
        </p:txBody>
      </p:sp>
      <p:pic>
        <p:nvPicPr>
          <p:cNvPr id="24"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3162300" y="4038599"/>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3162300" y="3205162"/>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3162300" y="2371724"/>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tx1">
                    <a:lumMod val="65000"/>
                    <a:lumOff val="35000"/>
                  </a:schemeClr>
                </a:solidFill>
              </a:rPr>
              <a:t>FORENSIC COMPETENCY SERVICES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931137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lvebm\AppData\Local\Microsoft\Windows\Temporary Internet Files\Content.Outlook\36WC0MFS\Slide 36 - Light at end of Tunnel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2"/>
          <a:stretch/>
        </p:blipFill>
        <p:spPr bwMode="auto">
          <a:xfrm>
            <a:off x="-5187" y="0"/>
            <a:ext cx="9149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93265" y="6461276"/>
            <a:ext cx="4019107" cy="276999"/>
          </a:xfrm>
          <a:prstGeom prst="rect">
            <a:avLst/>
          </a:prstGeom>
          <a:noFill/>
        </p:spPr>
        <p:txBody>
          <a:bodyPr wrap="square" rtlCol="0">
            <a:spAutoFit/>
          </a:bodyPr>
          <a:lstStyle/>
          <a:p>
            <a:pPr algn="r"/>
            <a:r>
              <a:rPr lang="en-US" sz="1200" dirty="0" smtClean="0">
                <a:solidFill>
                  <a:schemeClr val="bg1"/>
                </a:solidFill>
              </a:rPr>
              <a:t>FORENSIC COMPETENCY SERVICES</a:t>
            </a:r>
            <a:endParaRPr lang="en-US" sz="1200" dirty="0">
              <a:solidFill>
                <a:schemeClr val="bg1"/>
              </a:solidFill>
            </a:endParaRPr>
          </a:p>
        </p:txBody>
      </p:sp>
    </p:spTree>
    <p:extLst>
      <p:ext uri="{BB962C8B-B14F-4D97-AF65-F5344CB8AC3E}">
        <p14:creationId xmlns:p14="http://schemas.microsoft.com/office/powerpoint/2010/main" val="2413127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R template open, clo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5" y="-1975"/>
            <a:ext cx="9144000" cy="6858000"/>
          </a:xfrm>
          <a:prstGeom prst="rect">
            <a:avLst/>
          </a:prstGeom>
        </p:spPr>
      </p:pic>
      <p:sp>
        <p:nvSpPr>
          <p:cNvPr id="3" name="TextBox 2"/>
          <p:cNvSpPr txBox="1"/>
          <p:nvPr/>
        </p:nvSpPr>
        <p:spPr>
          <a:xfrm>
            <a:off x="624659" y="2164605"/>
            <a:ext cx="8179096" cy="286232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t>Psychiatric hospitals for treatment</a:t>
            </a:r>
          </a:p>
          <a:p>
            <a:pPr marL="285750" indent="-285750">
              <a:spcAft>
                <a:spcPts val="1200"/>
              </a:spcAft>
              <a:buFont typeface="Arial" panose="020B0604020202020204" pitchFamily="34" charset="0"/>
              <a:buChar char="•"/>
            </a:pPr>
            <a:r>
              <a:rPr lang="en-US" sz="2800" dirty="0" smtClean="0"/>
              <a:t>Increased community-based alternatives</a:t>
            </a:r>
          </a:p>
          <a:p>
            <a:pPr marL="285750" indent="-285750">
              <a:spcAft>
                <a:spcPts val="1200"/>
              </a:spcAft>
              <a:buFont typeface="Arial" panose="020B0604020202020204" pitchFamily="34" charset="0"/>
              <a:buChar char="•"/>
            </a:pPr>
            <a:r>
              <a:rPr lang="en-US" sz="2800" dirty="0" smtClean="0"/>
              <a:t>High needs children will be served</a:t>
            </a:r>
          </a:p>
          <a:p>
            <a:pPr marL="285750" indent="-285750">
              <a:spcAft>
                <a:spcPts val="1200"/>
              </a:spcAft>
              <a:buFont typeface="Arial" panose="020B0604020202020204" pitchFamily="34" charset="0"/>
              <a:buChar char="•"/>
            </a:pPr>
            <a:r>
              <a:rPr lang="en-US" sz="2800" dirty="0" smtClean="0"/>
              <a:t>Civil boarding is ended</a:t>
            </a:r>
          </a:p>
          <a:p>
            <a:pPr marL="285750" indent="-285750">
              <a:spcAft>
                <a:spcPts val="1200"/>
              </a:spcAft>
              <a:buFont typeface="Arial" panose="020B0604020202020204" pitchFamily="34" charset="0"/>
              <a:buChar char="•"/>
            </a:pPr>
            <a:r>
              <a:rPr lang="en-US" sz="2800" dirty="0" smtClean="0"/>
              <a:t>Forensic competency services will be provided timely</a:t>
            </a:r>
            <a:endParaRPr lang="en-US" sz="2800" dirty="0"/>
          </a:p>
        </p:txBody>
      </p:sp>
      <p:sp>
        <p:nvSpPr>
          <p:cNvPr id="4" name="TextBox 3"/>
          <p:cNvSpPr txBox="1"/>
          <p:nvPr/>
        </p:nvSpPr>
        <p:spPr>
          <a:xfrm>
            <a:off x="582131" y="1233371"/>
            <a:ext cx="6019800"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New Era in Mental Health</a:t>
            </a:r>
          </a:p>
        </p:txBody>
      </p:sp>
      <p:sp>
        <p:nvSpPr>
          <p:cNvPr id="6" name="TextBox 5"/>
          <p:cNvSpPr txBox="1"/>
          <p:nvPr/>
        </p:nvSpPr>
        <p:spPr>
          <a:xfrm>
            <a:off x="8144540" y="6453968"/>
            <a:ext cx="818707" cy="276999"/>
          </a:xfrm>
          <a:prstGeom prst="rect">
            <a:avLst/>
          </a:prstGeom>
          <a:noFill/>
        </p:spPr>
        <p:txBody>
          <a:bodyPr wrap="square" rtlCol="0">
            <a:spAutoFit/>
          </a:bodyPr>
          <a:lstStyle/>
          <a:p>
            <a:pPr algn="r"/>
            <a:fld id="{52270975-C632-432E-B820-9912B98BE446}" type="slidenum">
              <a:rPr lang="en-US" sz="1200" smtClean="0">
                <a:solidFill>
                  <a:schemeClr val="tx1">
                    <a:lumMod val="65000"/>
                    <a:lumOff val="35000"/>
                  </a:schemeClr>
                </a:solidFill>
              </a:rPr>
              <a:pPr algn="r"/>
              <a:t>35</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350630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OPER template open, clo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TextBox 22"/>
          <p:cNvSpPr txBox="1"/>
          <p:nvPr/>
        </p:nvSpPr>
        <p:spPr>
          <a:xfrm>
            <a:off x="582130" y="1233371"/>
            <a:ext cx="7881386"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New </a:t>
            </a:r>
            <a:r>
              <a:rPr lang="en-US" sz="4000" b="1" dirty="0">
                <a:solidFill>
                  <a:schemeClr val="bg1"/>
                </a:solidFill>
                <a:effectLst>
                  <a:outerShdw blurRad="38100" dist="38100" dir="2700000" algn="tl">
                    <a:srgbClr val="000000">
                      <a:alpha val="43137"/>
                    </a:srgbClr>
                  </a:outerShdw>
                </a:effectLst>
              </a:rPr>
              <a:t>Era in Mental </a:t>
            </a:r>
            <a:r>
              <a:rPr lang="en-US" sz="4000" b="1" dirty="0" smtClean="0">
                <a:solidFill>
                  <a:schemeClr val="bg1"/>
                </a:solidFill>
                <a:effectLst>
                  <a:outerShdw blurRad="38100" dist="38100" dir="2700000" algn="tl">
                    <a:srgbClr val="000000">
                      <a:alpha val="43137"/>
                    </a:srgbClr>
                  </a:outerShdw>
                </a:effectLst>
              </a:rPr>
              <a:t>Health</a:t>
            </a:r>
          </a:p>
        </p:txBody>
      </p:sp>
      <p:sp>
        <p:nvSpPr>
          <p:cNvPr id="24" name="TextBox 23"/>
          <p:cNvSpPr txBox="1"/>
          <p:nvPr/>
        </p:nvSpPr>
        <p:spPr>
          <a:xfrm>
            <a:off x="8144540" y="6453968"/>
            <a:ext cx="818707" cy="276999"/>
          </a:xfrm>
          <a:prstGeom prst="rect">
            <a:avLst/>
          </a:prstGeom>
          <a:noFill/>
        </p:spPr>
        <p:txBody>
          <a:bodyPr wrap="square" rtlCol="0">
            <a:spAutoFit/>
          </a:bodyPr>
          <a:lstStyle/>
          <a:p>
            <a:pPr algn="r"/>
            <a:fld id="{52270975-C632-432E-B820-9912B98BE446}" type="slidenum">
              <a:rPr lang="en-US" sz="1200" smtClean="0">
                <a:solidFill>
                  <a:schemeClr val="tx1">
                    <a:lumMod val="65000"/>
                    <a:lumOff val="35000"/>
                  </a:schemeClr>
                </a:solidFill>
              </a:rPr>
              <a:pPr algn="r"/>
              <a:t>36</a:t>
            </a:fld>
            <a:endParaRPr lang="en-US" sz="1200" dirty="0">
              <a:solidFill>
                <a:schemeClr val="tx1">
                  <a:lumMod val="65000"/>
                  <a:lumOff val="35000"/>
                </a:schemeClr>
              </a:solidFill>
            </a:endParaRPr>
          </a:p>
        </p:txBody>
      </p:sp>
      <p:graphicFrame>
        <p:nvGraphicFramePr>
          <p:cNvPr id="25" name="Chart 24"/>
          <p:cNvGraphicFramePr/>
          <p:nvPr>
            <p:extLst>
              <p:ext uri="{D42A27DB-BD31-4B8C-83A1-F6EECF244321}">
                <p14:modId xmlns:p14="http://schemas.microsoft.com/office/powerpoint/2010/main" val="1148112991"/>
              </p:ext>
            </p:extLst>
          </p:nvPr>
        </p:nvGraphicFramePr>
        <p:xfrm>
          <a:off x="752475" y="1304926"/>
          <a:ext cx="5305425" cy="4506876"/>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647699" y="1924050"/>
            <a:ext cx="3076575" cy="338554"/>
          </a:xfrm>
          <a:prstGeom prst="rect">
            <a:avLst/>
          </a:prstGeom>
          <a:noFill/>
        </p:spPr>
        <p:txBody>
          <a:bodyPr wrap="square" rtlCol="0">
            <a:spAutoFit/>
          </a:bodyPr>
          <a:lstStyle/>
          <a:p>
            <a:r>
              <a:rPr lang="en-US" sz="1600" dirty="0" smtClean="0"/>
              <a:t>Total Dollars, All Funds</a:t>
            </a:r>
            <a:endParaRPr lang="en-US" sz="1600" dirty="0"/>
          </a:p>
        </p:txBody>
      </p:sp>
      <p:sp>
        <p:nvSpPr>
          <p:cNvPr id="27" name="TextBox 26"/>
          <p:cNvSpPr txBox="1"/>
          <p:nvPr/>
        </p:nvSpPr>
        <p:spPr>
          <a:xfrm>
            <a:off x="2718418" y="2316091"/>
            <a:ext cx="1390649" cy="338554"/>
          </a:xfrm>
          <a:prstGeom prst="rect">
            <a:avLst/>
          </a:prstGeom>
          <a:noFill/>
        </p:spPr>
        <p:txBody>
          <a:bodyPr wrap="square" rtlCol="0">
            <a:spAutoFit/>
          </a:bodyPr>
          <a:lstStyle/>
          <a:p>
            <a:pPr algn="ctr"/>
            <a:r>
              <a:rPr lang="en-US" sz="1600" b="1" dirty="0" smtClean="0"/>
              <a:t>1% </a:t>
            </a:r>
            <a:r>
              <a:rPr lang="en-US" sz="1200" dirty="0" smtClean="0"/>
              <a:t>increase</a:t>
            </a:r>
            <a:endParaRPr lang="en-US" sz="1200" dirty="0"/>
          </a:p>
        </p:txBody>
      </p:sp>
      <p:sp>
        <p:nvSpPr>
          <p:cNvPr id="28" name="TextBox 27"/>
          <p:cNvSpPr txBox="1"/>
          <p:nvPr/>
        </p:nvSpPr>
        <p:spPr>
          <a:xfrm>
            <a:off x="4371975" y="1875498"/>
            <a:ext cx="1390649" cy="338554"/>
          </a:xfrm>
          <a:prstGeom prst="rect">
            <a:avLst/>
          </a:prstGeom>
          <a:noFill/>
        </p:spPr>
        <p:txBody>
          <a:bodyPr wrap="square" rtlCol="0">
            <a:spAutoFit/>
          </a:bodyPr>
          <a:lstStyle/>
          <a:p>
            <a:pPr algn="ctr"/>
            <a:r>
              <a:rPr lang="en-US" sz="1600" b="1" dirty="0" smtClean="0"/>
              <a:t>6% </a:t>
            </a:r>
            <a:r>
              <a:rPr lang="en-US" sz="1200" dirty="0" smtClean="0"/>
              <a:t>increase</a:t>
            </a:r>
            <a:endParaRPr lang="en-US" sz="1200" dirty="0"/>
          </a:p>
        </p:txBody>
      </p:sp>
      <p:sp>
        <p:nvSpPr>
          <p:cNvPr id="29" name="TextBox 28"/>
          <p:cNvSpPr txBox="1"/>
          <p:nvPr/>
        </p:nvSpPr>
        <p:spPr>
          <a:xfrm>
            <a:off x="1152526" y="3102369"/>
            <a:ext cx="1133474" cy="507831"/>
          </a:xfrm>
          <a:prstGeom prst="rect">
            <a:avLst/>
          </a:prstGeom>
          <a:noFill/>
        </p:spPr>
        <p:txBody>
          <a:bodyPr wrap="square" rtlCol="0">
            <a:spAutoFit/>
          </a:bodyPr>
          <a:lstStyle/>
          <a:p>
            <a:pPr algn="ctr"/>
            <a:r>
              <a:rPr lang="en-US" sz="1600" b="1" baseline="30000" dirty="0" smtClean="0">
                <a:solidFill>
                  <a:schemeClr val="bg1"/>
                </a:solidFill>
              </a:rPr>
              <a:t>$</a:t>
            </a:r>
            <a:r>
              <a:rPr lang="en-US" sz="1600" b="1" dirty="0" smtClean="0">
                <a:solidFill>
                  <a:schemeClr val="bg1"/>
                </a:solidFill>
              </a:rPr>
              <a:t>1.6 </a:t>
            </a:r>
            <a:r>
              <a:rPr lang="en-US" sz="1200" b="1" dirty="0" smtClean="0">
                <a:solidFill>
                  <a:schemeClr val="bg1"/>
                </a:solidFill>
              </a:rPr>
              <a:t>billion</a:t>
            </a:r>
          </a:p>
          <a:p>
            <a:pPr algn="ctr"/>
            <a:r>
              <a:rPr lang="en-US" sz="1000" dirty="0" smtClean="0">
                <a:solidFill>
                  <a:schemeClr val="bg1"/>
                </a:solidFill>
              </a:rPr>
              <a:t>BASELINE LEVEL</a:t>
            </a:r>
            <a:endParaRPr lang="en-US" sz="1000" dirty="0">
              <a:solidFill>
                <a:schemeClr val="bg1"/>
              </a:solidFill>
            </a:endParaRPr>
          </a:p>
        </p:txBody>
      </p:sp>
      <p:sp>
        <p:nvSpPr>
          <p:cNvPr id="30" name="TextBox 29"/>
          <p:cNvSpPr txBox="1"/>
          <p:nvPr/>
        </p:nvSpPr>
        <p:spPr>
          <a:xfrm>
            <a:off x="2733676" y="2673743"/>
            <a:ext cx="1323974" cy="507831"/>
          </a:xfrm>
          <a:prstGeom prst="rect">
            <a:avLst/>
          </a:prstGeom>
          <a:noFill/>
        </p:spPr>
        <p:txBody>
          <a:bodyPr wrap="square" rtlCol="0">
            <a:spAutoFit/>
          </a:bodyPr>
          <a:lstStyle/>
          <a:p>
            <a:pPr algn="ctr"/>
            <a:r>
              <a:rPr lang="en-US" sz="1600" b="1" baseline="30000" dirty="0" smtClean="0">
                <a:solidFill>
                  <a:schemeClr val="bg1"/>
                </a:solidFill>
              </a:rPr>
              <a:t>$</a:t>
            </a:r>
            <a:r>
              <a:rPr lang="en-US" sz="1600" b="1" dirty="0" smtClean="0">
                <a:solidFill>
                  <a:schemeClr val="bg1"/>
                </a:solidFill>
              </a:rPr>
              <a:t>1.9 </a:t>
            </a:r>
            <a:r>
              <a:rPr lang="en-US" sz="1200" b="1" dirty="0" smtClean="0">
                <a:solidFill>
                  <a:schemeClr val="bg1"/>
                </a:solidFill>
              </a:rPr>
              <a:t>billion</a:t>
            </a:r>
          </a:p>
          <a:p>
            <a:pPr algn="ctr"/>
            <a:r>
              <a:rPr lang="en-US" sz="1000" dirty="0">
                <a:solidFill>
                  <a:schemeClr val="bg1"/>
                </a:solidFill>
              </a:rPr>
              <a:t>BASELINE LEVEL</a:t>
            </a:r>
          </a:p>
        </p:txBody>
      </p:sp>
      <p:sp>
        <p:nvSpPr>
          <p:cNvPr id="31" name="TextBox 30"/>
          <p:cNvSpPr txBox="1"/>
          <p:nvPr/>
        </p:nvSpPr>
        <p:spPr>
          <a:xfrm>
            <a:off x="4438651" y="2400300"/>
            <a:ext cx="1285874" cy="507831"/>
          </a:xfrm>
          <a:prstGeom prst="rect">
            <a:avLst/>
          </a:prstGeom>
          <a:noFill/>
        </p:spPr>
        <p:txBody>
          <a:bodyPr wrap="square" rtlCol="0">
            <a:spAutoFit/>
          </a:bodyPr>
          <a:lstStyle/>
          <a:p>
            <a:pPr algn="ctr"/>
            <a:r>
              <a:rPr lang="en-US" sz="1600" b="1" baseline="30000" dirty="0" smtClean="0">
                <a:solidFill>
                  <a:schemeClr val="bg1"/>
                </a:solidFill>
              </a:rPr>
              <a:t>$</a:t>
            </a:r>
            <a:r>
              <a:rPr lang="en-US" sz="1600" b="1" dirty="0" smtClean="0">
                <a:solidFill>
                  <a:schemeClr val="bg1"/>
                </a:solidFill>
              </a:rPr>
              <a:t>2.2 </a:t>
            </a:r>
            <a:r>
              <a:rPr lang="en-US" sz="1200" b="1" dirty="0" smtClean="0">
                <a:solidFill>
                  <a:schemeClr val="bg1"/>
                </a:solidFill>
              </a:rPr>
              <a:t>billion</a:t>
            </a:r>
          </a:p>
          <a:p>
            <a:pPr algn="ctr"/>
            <a:r>
              <a:rPr lang="en-US" sz="1000" dirty="0">
                <a:solidFill>
                  <a:schemeClr val="bg1"/>
                </a:solidFill>
              </a:rPr>
              <a:t>BASELINE LEVEL</a:t>
            </a:r>
          </a:p>
        </p:txBody>
      </p:sp>
      <p:sp>
        <p:nvSpPr>
          <p:cNvPr id="32" name="TextBox 31"/>
          <p:cNvSpPr txBox="1"/>
          <p:nvPr/>
        </p:nvSpPr>
        <p:spPr>
          <a:xfrm>
            <a:off x="800100" y="5019675"/>
            <a:ext cx="466725" cy="261610"/>
          </a:xfrm>
          <a:prstGeom prst="rect">
            <a:avLst/>
          </a:prstGeom>
          <a:noFill/>
        </p:spPr>
        <p:txBody>
          <a:bodyPr wrap="square" rtlCol="0">
            <a:spAutoFit/>
          </a:bodyPr>
          <a:lstStyle/>
          <a:p>
            <a:r>
              <a:rPr lang="en-US" sz="1100" baseline="30000" dirty="0" smtClean="0">
                <a:solidFill>
                  <a:schemeClr val="tx1">
                    <a:lumMod val="65000"/>
                    <a:lumOff val="35000"/>
                  </a:schemeClr>
                </a:solidFill>
              </a:rPr>
              <a:t>$</a:t>
            </a:r>
            <a:r>
              <a:rPr lang="en-US" sz="1100" dirty="0" smtClean="0">
                <a:solidFill>
                  <a:schemeClr val="tx1">
                    <a:lumMod val="65000"/>
                    <a:lumOff val="35000"/>
                  </a:schemeClr>
                </a:solidFill>
              </a:rPr>
              <a:t>0</a:t>
            </a:r>
            <a:endParaRPr lang="en-US" sz="1100" dirty="0">
              <a:solidFill>
                <a:schemeClr val="tx1">
                  <a:lumMod val="65000"/>
                  <a:lumOff val="35000"/>
                </a:schemeClr>
              </a:solidFill>
            </a:endParaRPr>
          </a:p>
        </p:txBody>
      </p:sp>
      <p:sp>
        <p:nvSpPr>
          <p:cNvPr id="33" name="TextBox 32"/>
          <p:cNvSpPr txBox="1"/>
          <p:nvPr/>
        </p:nvSpPr>
        <p:spPr>
          <a:xfrm>
            <a:off x="4448176" y="2154589"/>
            <a:ext cx="1285874" cy="246221"/>
          </a:xfrm>
          <a:prstGeom prst="rect">
            <a:avLst/>
          </a:prstGeom>
          <a:noFill/>
        </p:spPr>
        <p:txBody>
          <a:bodyPr wrap="square" rtlCol="0">
            <a:spAutoFit/>
          </a:bodyPr>
          <a:lstStyle/>
          <a:p>
            <a:pPr algn="ctr"/>
            <a:r>
              <a:rPr lang="en-US" sz="1000" dirty="0" smtClean="0">
                <a:solidFill>
                  <a:schemeClr val="bg1"/>
                </a:solidFill>
              </a:rPr>
              <a:t>NEW RESOURCES</a:t>
            </a:r>
            <a:endParaRPr lang="en-US" sz="1000" dirty="0">
              <a:solidFill>
                <a:schemeClr val="bg1"/>
              </a:solidFill>
            </a:endParaRPr>
          </a:p>
        </p:txBody>
      </p:sp>
      <p:sp>
        <p:nvSpPr>
          <p:cNvPr id="34" name="TextBox 33"/>
          <p:cNvSpPr txBox="1"/>
          <p:nvPr/>
        </p:nvSpPr>
        <p:spPr>
          <a:xfrm>
            <a:off x="2381250" y="5919830"/>
            <a:ext cx="6172200" cy="369332"/>
          </a:xfrm>
          <a:prstGeom prst="rect">
            <a:avLst/>
          </a:prstGeom>
          <a:noFill/>
        </p:spPr>
        <p:txBody>
          <a:bodyPr wrap="square" rtlCol="0">
            <a:spAutoFit/>
          </a:bodyPr>
          <a:lstStyle/>
          <a:p>
            <a:pPr marL="57150"/>
            <a:r>
              <a:rPr lang="en-US" sz="900" dirty="0" smtClean="0"/>
              <a:t>SOURCE: Washington State Department of Social and Health Services, Behavioral Health and Service Integration Administration, Division of Behavioral Health and Recovery, August 2015.</a:t>
            </a:r>
          </a:p>
        </p:txBody>
      </p:sp>
      <p:sp>
        <p:nvSpPr>
          <p:cNvPr id="35" name="TextBox 34"/>
          <p:cNvSpPr txBox="1"/>
          <p:nvPr/>
        </p:nvSpPr>
        <p:spPr>
          <a:xfrm>
            <a:off x="5886449" y="2285158"/>
            <a:ext cx="1315463" cy="830997"/>
          </a:xfrm>
          <a:prstGeom prst="rect">
            <a:avLst/>
          </a:prstGeom>
          <a:noFill/>
        </p:spPr>
        <p:txBody>
          <a:bodyPr wrap="square" rtlCol="0">
            <a:spAutoFit/>
          </a:bodyPr>
          <a:lstStyle/>
          <a:p>
            <a:r>
              <a:rPr lang="en-US" sz="1400" b="1" dirty="0" smtClean="0"/>
              <a:t>New Funding Level</a:t>
            </a:r>
          </a:p>
          <a:p>
            <a:r>
              <a:rPr lang="en-US" sz="2000" b="1" baseline="30000" dirty="0" smtClean="0"/>
              <a:t>$</a:t>
            </a:r>
            <a:r>
              <a:rPr lang="en-US" sz="2000" b="1" dirty="0" smtClean="0"/>
              <a:t>2.3</a:t>
            </a:r>
            <a:r>
              <a:rPr lang="en-US" sz="2000" dirty="0" smtClean="0"/>
              <a:t> </a:t>
            </a:r>
            <a:r>
              <a:rPr lang="en-US" sz="1400" b="1" dirty="0" smtClean="0"/>
              <a:t>billion</a:t>
            </a:r>
            <a:endParaRPr lang="en-US" sz="1400" b="1" dirty="0"/>
          </a:p>
        </p:txBody>
      </p:sp>
      <p:graphicFrame>
        <p:nvGraphicFramePr>
          <p:cNvPr id="36" name="Table 35"/>
          <p:cNvGraphicFramePr>
            <a:graphicFrameLocks noGrp="1"/>
          </p:cNvGraphicFramePr>
          <p:nvPr>
            <p:extLst>
              <p:ext uri="{D42A27DB-BD31-4B8C-83A1-F6EECF244321}">
                <p14:modId xmlns:p14="http://schemas.microsoft.com/office/powerpoint/2010/main" val="1608623439"/>
              </p:ext>
            </p:extLst>
          </p:nvPr>
        </p:nvGraphicFramePr>
        <p:xfrm>
          <a:off x="5991225" y="3540125"/>
          <a:ext cx="2724150" cy="1356360"/>
        </p:xfrm>
        <a:graphic>
          <a:graphicData uri="http://schemas.openxmlformats.org/drawingml/2006/table">
            <a:tbl>
              <a:tblPr firstRow="1" bandRow="1">
                <a:tableStyleId>{5C22544A-7EE6-4342-B048-85BDC9FD1C3A}</a:tableStyleId>
              </a:tblPr>
              <a:tblGrid>
                <a:gridCol w="1920240"/>
                <a:gridCol w="803910"/>
              </a:tblGrid>
              <a:tr h="125942">
                <a:tc gridSpan="2">
                  <a:txBody>
                    <a:bodyPr/>
                    <a:lstStyle/>
                    <a:p>
                      <a:r>
                        <a:rPr lang="en-US" sz="1300" b="1" kern="1200" dirty="0" smtClean="0">
                          <a:solidFill>
                            <a:schemeClr val="tx1"/>
                          </a:solidFill>
                          <a:latin typeface="+mn-lt"/>
                          <a:ea typeface="+mn-ea"/>
                          <a:cs typeface="+mn-cs"/>
                        </a:rPr>
                        <a:t>Some</a:t>
                      </a:r>
                      <a:r>
                        <a:rPr lang="en-US" sz="1300" b="1" kern="1200" baseline="0" dirty="0" smtClean="0">
                          <a:solidFill>
                            <a:schemeClr val="tx1"/>
                          </a:solidFill>
                          <a:latin typeface="+mn-lt"/>
                          <a:ea typeface="+mn-ea"/>
                          <a:cs typeface="+mn-cs"/>
                        </a:rPr>
                        <a:t> </a:t>
                      </a:r>
                      <a:r>
                        <a:rPr lang="en-US" sz="1300" b="1" kern="1200" dirty="0" smtClean="0">
                          <a:solidFill>
                            <a:schemeClr val="tx1"/>
                          </a:solidFill>
                          <a:latin typeface="+mn-lt"/>
                          <a:ea typeface="+mn-ea"/>
                          <a:cs typeface="+mn-cs"/>
                        </a:rPr>
                        <a:t>Components of 2015-17 Increase:</a:t>
                      </a:r>
                      <a:endParaRPr lang="en-US" sz="1300" b="1" kern="1200" dirty="0">
                        <a:solidFill>
                          <a:schemeClr val="tx1"/>
                        </a:solidFill>
                        <a:latin typeface="+mn-lt"/>
                        <a:ea typeface="+mn-ea"/>
                        <a:cs typeface="+mn-cs"/>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r"/>
                      <a:endParaRPr lang="en-US" sz="1100" b="0" dirty="0">
                        <a:solidFill>
                          <a:schemeClr val="tx1"/>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25942">
                <a:tc>
                  <a:txBody>
                    <a:bodyPr/>
                    <a:lstStyle/>
                    <a:p>
                      <a:r>
                        <a:rPr lang="en-US" sz="1100" b="0" dirty="0" smtClean="0">
                          <a:solidFill>
                            <a:schemeClr val="tx1"/>
                          </a:solidFill>
                        </a:rPr>
                        <a:t>Competency Evaluations</a:t>
                      </a:r>
                      <a:endParaRPr lang="en-US" sz="1100" b="0" dirty="0">
                        <a:solidFill>
                          <a:schemeClr val="tx1"/>
                        </a:solidFill>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200" b="0" dirty="0" smtClean="0">
                          <a:solidFill>
                            <a:schemeClr val="tx1"/>
                          </a:solidFill>
                        </a:rPr>
                        <a:t>4.6 </a:t>
                      </a:r>
                      <a:r>
                        <a:rPr lang="en-US" sz="1100" b="0" dirty="0" smtClean="0">
                          <a:solidFill>
                            <a:schemeClr val="tx1"/>
                          </a:solidFill>
                        </a:rPr>
                        <a:t>million</a:t>
                      </a:r>
                      <a:endParaRPr lang="en-US" sz="1100" b="0" dirty="0">
                        <a:solidFill>
                          <a:schemeClr val="tx1"/>
                        </a:solidFill>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25942">
                <a:tc>
                  <a:txBody>
                    <a:bodyPr/>
                    <a:lstStyle/>
                    <a:p>
                      <a:r>
                        <a:rPr lang="en-US" sz="1100" b="0" dirty="0" smtClean="0">
                          <a:solidFill>
                            <a:schemeClr val="tx1"/>
                          </a:solidFill>
                        </a:rPr>
                        <a:t>Non-Felony</a:t>
                      </a:r>
                      <a:r>
                        <a:rPr lang="en-US" sz="1100" b="0" baseline="0" dirty="0" smtClean="0">
                          <a:solidFill>
                            <a:schemeClr val="tx1"/>
                          </a:solidFill>
                        </a:rPr>
                        <a:t> Diversion</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200" b="0" dirty="0" smtClean="0">
                          <a:solidFill>
                            <a:schemeClr val="tx1"/>
                          </a:solidFill>
                        </a:rPr>
                        <a:t>4.8 </a:t>
                      </a:r>
                      <a:r>
                        <a:rPr lang="en-US" sz="1100" b="0" dirty="0" smtClean="0">
                          <a:solidFill>
                            <a:schemeClr val="tx1"/>
                          </a:solidFill>
                        </a:rPr>
                        <a:t>million</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5942">
                <a:tc>
                  <a:txBody>
                    <a:bodyPr/>
                    <a:lstStyle/>
                    <a:p>
                      <a:r>
                        <a:rPr lang="en-US" sz="1100" b="0" dirty="0" smtClean="0">
                          <a:solidFill>
                            <a:schemeClr val="tx1"/>
                          </a:solidFill>
                        </a:rPr>
                        <a:t>Competency</a:t>
                      </a:r>
                      <a:r>
                        <a:rPr lang="en-US" sz="1100" b="0" baseline="0" dirty="0" smtClean="0">
                          <a:solidFill>
                            <a:schemeClr val="tx1"/>
                          </a:solidFill>
                        </a:rPr>
                        <a:t> Restoration Wards</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200" b="0" dirty="0" smtClean="0">
                          <a:solidFill>
                            <a:schemeClr val="tx1"/>
                          </a:solidFill>
                        </a:rPr>
                        <a:t>26.8 </a:t>
                      </a:r>
                      <a:r>
                        <a:rPr lang="en-US" sz="1100" b="0" dirty="0" smtClean="0">
                          <a:solidFill>
                            <a:schemeClr val="tx1"/>
                          </a:solidFill>
                        </a:rPr>
                        <a:t>million</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5942">
                <a:tc>
                  <a:txBody>
                    <a:bodyPr/>
                    <a:lstStyle/>
                    <a:p>
                      <a:r>
                        <a:rPr lang="en-US" sz="1100" b="0" dirty="0" smtClean="0">
                          <a:solidFill>
                            <a:schemeClr val="tx1"/>
                          </a:solidFill>
                        </a:rPr>
                        <a:t>Psychiatric Boarding</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200" b="0" dirty="0" smtClean="0">
                          <a:solidFill>
                            <a:schemeClr val="tx1"/>
                          </a:solidFill>
                        </a:rPr>
                        <a:t>57.1 </a:t>
                      </a:r>
                      <a:r>
                        <a:rPr lang="en-US" sz="1100" b="0" dirty="0" smtClean="0">
                          <a:solidFill>
                            <a:schemeClr val="tx1"/>
                          </a:solidFill>
                        </a:rPr>
                        <a:t>million</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5942">
                <a:tc>
                  <a:txBody>
                    <a:bodyPr/>
                    <a:lstStyle/>
                    <a:p>
                      <a:r>
                        <a:rPr lang="en-US" sz="1100" b="0" dirty="0" smtClean="0">
                          <a:solidFill>
                            <a:schemeClr val="tx1"/>
                          </a:solidFill>
                        </a:rPr>
                        <a:t>Children (</a:t>
                      </a:r>
                      <a:r>
                        <a:rPr lang="en-US" sz="1100" b="0" dirty="0" err="1" smtClean="0">
                          <a:solidFill>
                            <a:schemeClr val="tx1"/>
                          </a:solidFill>
                        </a:rPr>
                        <a:t>T.R</a:t>
                      </a:r>
                      <a:r>
                        <a:rPr lang="en-US" sz="1100" b="0" dirty="0" smtClean="0">
                          <a:solidFill>
                            <a:schemeClr val="tx1"/>
                          </a:solidFill>
                        </a:rPr>
                        <a:t>.)</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200" b="0" dirty="0" smtClean="0">
                          <a:solidFill>
                            <a:schemeClr val="tx1"/>
                          </a:solidFill>
                        </a:rPr>
                        <a:t>46.0</a:t>
                      </a:r>
                      <a:r>
                        <a:rPr lang="en-US" sz="1200" b="0" baseline="0" dirty="0" smtClean="0">
                          <a:solidFill>
                            <a:schemeClr val="tx1"/>
                          </a:solidFill>
                        </a:rPr>
                        <a:t> </a:t>
                      </a:r>
                      <a:r>
                        <a:rPr lang="en-US" sz="1100" b="0" baseline="0" dirty="0" smtClean="0">
                          <a:solidFill>
                            <a:schemeClr val="tx1"/>
                          </a:solidFill>
                        </a:rPr>
                        <a:t>million</a:t>
                      </a:r>
                      <a:endParaRPr lang="en-US" sz="1100" b="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5942">
                <a:tc gridSpan="2">
                  <a:txBody>
                    <a:bodyPr/>
                    <a:lstStyle/>
                    <a:p>
                      <a:pPr marL="0" marR="0" indent="0" algn="l" defTabSz="914400" rtl="0" eaLnBrk="1" fontAlgn="auto" latinLnBrk="0" hangingPunct="1">
                        <a:lnSpc>
                          <a:spcPct val="100000"/>
                        </a:lnSpc>
                        <a:spcBef>
                          <a:spcPts val="0"/>
                        </a:spcBef>
                        <a:spcAft>
                          <a:spcPts val="0"/>
                        </a:spcAft>
                        <a:buClrTx/>
                        <a:buSzTx/>
                        <a:buFontTx/>
                        <a:buNone/>
                        <a:tabLst>
                          <a:tab pos="2828925" algn="r"/>
                        </a:tabLst>
                        <a:defRPr/>
                      </a:pPr>
                      <a:r>
                        <a:rPr lang="en-US" sz="1200" b="1" dirty="0" smtClean="0">
                          <a:solidFill>
                            <a:schemeClr val="accent6">
                              <a:lumMod val="75000"/>
                            </a:schemeClr>
                          </a:solidFill>
                        </a:rPr>
                        <a:t>NEW RESOURCES	</a:t>
                      </a:r>
                      <a:r>
                        <a:rPr lang="en-US" sz="1600" b="1" baseline="30000" dirty="0" smtClean="0">
                          <a:solidFill>
                            <a:schemeClr val="accent6">
                              <a:lumMod val="75000"/>
                            </a:schemeClr>
                          </a:solidFill>
                        </a:rPr>
                        <a:t>$</a:t>
                      </a:r>
                      <a:r>
                        <a:rPr lang="en-US" sz="1600" b="1" dirty="0" smtClean="0">
                          <a:solidFill>
                            <a:schemeClr val="accent6">
                              <a:lumMod val="75000"/>
                            </a:schemeClr>
                          </a:solidFill>
                        </a:rPr>
                        <a:t>139.3</a:t>
                      </a:r>
                      <a:r>
                        <a:rPr lang="en-US" sz="1400" b="1" dirty="0" smtClean="0">
                          <a:solidFill>
                            <a:schemeClr val="accent6">
                              <a:lumMod val="75000"/>
                            </a:schemeClr>
                          </a:solidFill>
                        </a:rPr>
                        <a:t> </a:t>
                      </a:r>
                      <a:r>
                        <a:rPr lang="en-US" sz="1200" b="1" dirty="0" smtClean="0">
                          <a:solidFill>
                            <a:schemeClr val="accent6">
                              <a:lumMod val="75000"/>
                            </a:schemeClr>
                          </a:solidFill>
                        </a:rPr>
                        <a:t>million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r"/>
                      <a:endParaRPr lang="en-US" sz="1100" b="1" dirty="0">
                        <a:solidFill>
                          <a:schemeClr val="accent6">
                            <a:lumMod val="75000"/>
                          </a:schemeClr>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pSp>
        <p:nvGrpSpPr>
          <p:cNvPr id="38" name="Group 37"/>
          <p:cNvGrpSpPr/>
          <p:nvPr/>
        </p:nvGrpSpPr>
        <p:grpSpPr>
          <a:xfrm>
            <a:off x="5783108" y="2175071"/>
            <a:ext cx="147637" cy="3017520"/>
            <a:chOff x="5791200" y="2230788"/>
            <a:chExt cx="147637" cy="3017520"/>
          </a:xfrm>
        </p:grpSpPr>
        <p:sp>
          <p:nvSpPr>
            <p:cNvPr id="39" name="Right Bracket 38"/>
            <p:cNvSpPr/>
            <p:nvPr/>
          </p:nvSpPr>
          <p:spPr>
            <a:xfrm>
              <a:off x="5791200" y="2230788"/>
              <a:ext cx="73152" cy="3017520"/>
            </a:xfrm>
            <a:prstGeom prst="rightBracket">
              <a:avLst>
                <a:gd name="adj" fmla="val 81666"/>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Isosceles Triangle 39"/>
            <p:cNvSpPr/>
            <p:nvPr/>
          </p:nvSpPr>
          <p:spPr>
            <a:xfrm rot="5400000">
              <a:off x="5838825" y="2638426"/>
              <a:ext cx="133350" cy="66675"/>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9485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472501" y="4706262"/>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862812" y="1647362"/>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502196" y="3686628"/>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734" t="39785" r="4533" b="-1"/>
          <a:stretch/>
        </p:blipFill>
        <p:spPr bwMode="auto">
          <a:xfrm flipV="1">
            <a:off x="2799020" y="2666995"/>
            <a:ext cx="552450" cy="69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24482" y="1821686"/>
            <a:ext cx="7019925" cy="3947234"/>
          </a:xfrm>
          <a:prstGeom prst="rect">
            <a:avLst/>
          </a:prstGeom>
          <a:noFill/>
        </p:spPr>
        <p:txBody>
          <a:bodyPr wrap="square" rtlCol="0">
            <a:spAutoFit/>
          </a:bodyPr>
          <a:lstStyle/>
          <a:p>
            <a:pPr marL="339725" algn="ctr"/>
            <a:r>
              <a:rPr lang="en-US" sz="3200" b="1" dirty="0" smtClean="0">
                <a:solidFill>
                  <a:schemeClr val="accent3">
                    <a:lumMod val="75000"/>
                  </a:schemeClr>
                </a:solidFill>
                <a:sym typeface="Symbol"/>
              </a:rPr>
              <a:t> </a:t>
            </a:r>
            <a:r>
              <a:rPr lang="en-US" sz="3200" b="1" dirty="0" smtClean="0">
                <a:solidFill>
                  <a:schemeClr val="accent3">
                    <a:lumMod val="75000"/>
                  </a:schemeClr>
                </a:solidFill>
              </a:rPr>
              <a:t>3,000</a:t>
            </a:r>
            <a:r>
              <a:rPr lang="en-US" sz="2800" b="1" dirty="0" smtClean="0">
                <a:solidFill>
                  <a:schemeClr val="accent3">
                    <a:lumMod val="75000"/>
                  </a:schemeClr>
                </a:solidFill>
              </a:rPr>
              <a:t> </a:t>
            </a:r>
            <a:r>
              <a:rPr lang="en-US" sz="2800" b="1" dirty="0">
                <a:solidFill>
                  <a:schemeClr val="accent3">
                    <a:lumMod val="75000"/>
                  </a:schemeClr>
                </a:solidFill>
              </a:rPr>
              <a:t>persons </a:t>
            </a:r>
            <a:endParaRPr lang="en-US" sz="2800" b="1" dirty="0" smtClean="0">
              <a:solidFill>
                <a:schemeClr val="accent3">
                  <a:lumMod val="75000"/>
                </a:schemeClr>
              </a:solidFill>
            </a:endParaRPr>
          </a:p>
          <a:p>
            <a:pPr algn="ctr">
              <a:spcAft>
                <a:spcPts val="1800"/>
              </a:spcAft>
            </a:pPr>
            <a:r>
              <a:rPr lang="en-US" sz="2000" dirty="0" smtClean="0"/>
              <a:t>no </a:t>
            </a:r>
            <a:r>
              <a:rPr lang="en-US" sz="2000" dirty="0"/>
              <a:t>longer </a:t>
            </a:r>
            <a:r>
              <a:rPr lang="en-US" sz="2000" dirty="0" smtClean="0"/>
              <a:t>“boarding” without </a:t>
            </a:r>
            <a:r>
              <a:rPr lang="en-US" sz="2000" dirty="0"/>
              <a:t>appropriate </a:t>
            </a:r>
            <a:r>
              <a:rPr lang="en-US" sz="2000" dirty="0" smtClean="0"/>
              <a:t>care</a:t>
            </a:r>
          </a:p>
          <a:p>
            <a:pPr marL="339725" algn="ctr"/>
            <a:r>
              <a:rPr lang="en-US" sz="3200" b="1" dirty="0">
                <a:solidFill>
                  <a:schemeClr val="tx2">
                    <a:lumMod val="60000"/>
                    <a:lumOff val="40000"/>
                  </a:schemeClr>
                </a:solidFill>
                <a:sym typeface="Symbol"/>
              </a:rPr>
              <a:t> </a:t>
            </a:r>
            <a:r>
              <a:rPr lang="en-US" sz="3200" b="1" dirty="0" smtClean="0">
                <a:solidFill>
                  <a:schemeClr val="tx2">
                    <a:lumMod val="60000"/>
                    <a:lumOff val="40000"/>
                  </a:schemeClr>
                </a:solidFill>
              </a:rPr>
              <a:t>5,900</a:t>
            </a:r>
            <a:r>
              <a:rPr lang="en-US" sz="2800" b="1" dirty="0" smtClean="0">
                <a:solidFill>
                  <a:schemeClr val="tx2">
                    <a:lumMod val="60000"/>
                    <a:lumOff val="40000"/>
                  </a:schemeClr>
                </a:solidFill>
              </a:rPr>
              <a:t> </a:t>
            </a:r>
            <a:r>
              <a:rPr lang="en-US" sz="2800" b="1" dirty="0">
                <a:solidFill>
                  <a:schemeClr val="tx2">
                    <a:lumMod val="60000"/>
                    <a:lumOff val="40000"/>
                  </a:schemeClr>
                </a:solidFill>
              </a:rPr>
              <a:t>children </a:t>
            </a:r>
            <a:endParaRPr lang="en-US" sz="2800" b="1" dirty="0" smtClean="0">
              <a:solidFill>
                <a:schemeClr val="tx2">
                  <a:lumMod val="60000"/>
                  <a:lumOff val="40000"/>
                </a:schemeClr>
              </a:solidFill>
            </a:endParaRPr>
          </a:p>
          <a:p>
            <a:pPr algn="ctr">
              <a:spcAft>
                <a:spcPts val="1800"/>
              </a:spcAft>
            </a:pPr>
            <a:r>
              <a:rPr lang="en-US" sz="2000" dirty="0" smtClean="0"/>
              <a:t>will </a:t>
            </a:r>
            <a:r>
              <a:rPr lang="en-US" sz="2000" dirty="0"/>
              <a:t>receive the enhanced care they need</a:t>
            </a:r>
          </a:p>
          <a:p>
            <a:pPr marL="339725" algn="ctr"/>
            <a:r>
              <a:rPr lang="en-US" sz="3200" b="1" dirty="0">
                <a:solidFill>
                  <a:schemeClr val="accent2">
                    <a:lumMod val="75000"/>
                  </a:schemeClr>
                </a:solidFill>
                <a:sym typeface="Symbol"/>
              </a:rPr>
              <a:t></a:t>
            </a:r>
            <a:r>
              <a:rPr lang="en-US" sz="3200" b="1" dirty="0">
                <a:solidFill>
                  <a:schemeClr val="tx2">
                    <a:lumMod val="60000"/>
                    <a:lumOff val="40000"/>
                  </a:schemeClr>
                </a:solidFill>
                <a:sym typeface="Symbol"/>
              </a:rPr>
              <a:t> </a:t>
            </a:r>
            <a:r>
              <a:rPr lang="en-US" sz="3200" b="1" dirty="0" smtClean="0">
                <a:solidFill>
                  <a:schemeClr val="accent2">
                    <a:lumMod val="75000"/>
                  </a:schemeClr>
                </a:solidFill>
              </a:rPr>
              <a:t>260</a:t>
            </a:r>
            <a:r>
              <a:rPr lang="en-US" sz="2800" b="1" dirty="0" smtClean="0">
                <a:solidFill>
                  <a:schemeClr val="accent2">
                    <a:lumMod val="75000"/>
                  </a:schemeClr>
                </a:solidFill>
              </a:rPr>
              <a:t> </a:t>
            </a:r>
            <a:r>
              <a:rPr lang="en-US" sz="2800" b="1" dirty="0">
                <a:solidFill>
                  <a:schemeClr val="accent2">
                    <a:lumMod val="75000"/>
                  </a:schemeClr>
                </a:solidFill>
              </a:rPr>
              <a:t>more persons </a:t>
            </a:r>
            <a:endParaRPr lang="en-US" sz="2800" b="1" dirty="0" smtClean="0">
              <a:solidFill>
                <a:schemeClr val="accent2">
                  <a:lumMod val="75000"/>
                </a:schemeClr>
              </a:solidFill>
            </a:endParaRPr>
          </a:p>
          <a:p>
            <a:pPr algn="ctr">
              <a:spcAft>
                <a:spcPts val="1800"/>
              </a:spcAft>
            </a:pPr>
            <a:r>
              <a:rPr lang="en-US" sz="2000" dirty="0" smtClean="0"/>
              <a:t>will </a:t>
            </a:r>
            <a:r>
              <a:rPr lang="en-US" sz="2000" dirty="0"/>
              <a:t>be served in the state hospitals</a:t>
            </a:r>
          </a:p>
          <a:p>
            <a:pPr marL="339725" algn="ctr"/>
            <a:r>
              <a:rPr lang="en-US" sz="3200" b="1" dirty="0">
                <a:solidFill>
                  <a:schemeClr val="accent4">
                    <a:lumMod val="75000"/>
                  </a:schemeClr>
                </a:solidFill>
                <a:sym typeface="Symbol"/>
              </a:rPr>
              <a:t></a:t>
            </a:r>
            <a:r>
              <a:rPr lang="en-US" sz="3200" b="1" dirty="0">
                <a:solidFill>
                  <a:schemeClr val="tx2">
                    <a:lumMod val="60000"/>
                    <a:lumOff val="40000"/>
                  </a:schemeClr>
                </a:solidFill>
                <a:sym typeface="Symbol"/>
              </a:rPr>
              <a:t> </a:t>
            </a:r>
            <a:r>
              <a:rPr lang="en-US" sz="3200" b="1" dirty="0" smtClean="0">
                <a:solidFill>
                  <a:schemeClr val="accent4">
                    <a:lumMod val="75000"/>
                  </a:schemeClr>
                </a:solidFill>
              </a:rPr>
              <a:t>78</a:t>
            </a:r>
            <a:r>
              <a:rPr lang="en-US" sz="2800" b="1" dirty="0" smtClean="0">
                <a:solidFill>
                  <a:schemeClr val="accent4">
                    <a:lumMod val="75000"/>
                  </a:schemeClr>
                </a:solidFill>
              </a:rPr>
              <a:t> persons/month </a:t>
            </a:r>
          </a:p>
          <a:p>
            <a:pPr algn="ctr"/>
            <a:r>
              <a:rPr lang="en-US" sz="2000" dirty="0" smtClean="0"/>
              <a:t>will no longer be </a:t>
            </a:r>
            <a:r>
              <a:rPr lang="en-US" sz="2000" dirty="0"/>
              <a:t>waiting in jails for competency </a:t>
            </a:r>
            <a:r>
              <a:rPr lang="en-US" sz="2000" dirty="0" smtClean="0"/>
              <a:t>services</a:t>
            </a:r>
            <a:endParaRPr lang="en-US" sz="2000" dirty="0"/>
          </a:p>
        </p:txBody>
      </p:sp>
      <p:sp>
        <p:nvSpPr>
          <p:cNvPr id="4" name="TextBox 3"/>
          <p:cNvSpPr txBox="1"/>
          <p:nvPr/>
        </p:nvSpPr>
        <p:spPr>
          <a:xfrm>
            <a:off x="1473994" y="735408"/>
            <a:ext cx="6196013" cy="923330"/>
          </a:xfrm>
          <a:prstGeom prst="rect">
            <a:avLst/>
          </a:prstGeom>
          <a:noFill/>
        </p:spPr>
        <p:txBody>
          <a:bodyPr wrap="square" rtlCol="0">
            <a:spAutoFit/>
          </a:bodyPr>
          <a:lstStyle/>
          <a:p>
            <a:pPr algn="ctr"/>
            <a:r>
              <a:rPr lang="en-US" sz="5400" b="1" dirty="0" smtClean="0">
                <a:ln w="3175">
                  <a:noFill/>
                </a:ln>
                <a:solidFill>
                  <a:schemeClr val="tx2">
                    <a:lumMod val="75000"/>
                  </a:schemeClr>
                </a:solidFill>
                <a:ea typeface="Malgun Gothic" panose="020B0503020000020004" pitchFamily="34" charset="-127"/>
              </a:rPr>
              <a:t>Results that Matter</a:t>
            </a:r>
            <a:endParaRPr lang="en-US" sz="5400" b="1" dirty="0">
              <a:ln w="3175">
                <a:noFill/>
              </a:ln>
              <a:solidFill>
                <a:schemeClr val="tx2">
                  <a:lumMod val="75000"/>
                </a:schemeClr>
              </a:solidFill>
              <a:ea typeface="Malgun Gothic" panose="020B0503020000020004" pitchFamily="34" charset="-127"/>
            </a:endParaRPr>
          </a:p>
        </p:txBody>
      </p:sp>
      <p:sp>
        <p:nvSpPr>
          <p:cNvPr id="8" name="TextBox 7"/>
          <p:cNvSpPr txBox="1"/>
          <p:nvPr/>
        </p:nvSpPr>
        <p:spPr>
          <a:xfrm>
            <a:off x="1353428" y="245201"/>
            <a:ext cx="3638550" cy="1107996"/>
          </a:xfrm>
          <a:prstGeom prst="rect">
            <a:avLst/>
          </a:prstGeom>
          <a:noFill/>
        </p:spPr>
        <p:txBody>
          <a:bodyPr wrap="square" rtlCol="0">
            <a:spAutoFit/>
          </a:bodyPr>
          <a:lstStyle/>
          <a:p>
            <a:r>
              <a:rPr lang="en-US" sz="6600" dirty="0" smtClean="0">
                <a:solidFill>
                  <a:srgbClr val="FFC000"/>
                </a:solidFill>
                <a:latin typeface="Freestyle Script" panose="030804020302050B0404" pitchFamily="66" charset="0"/>
              </a:rPr>
              <a:t>Yes!</a:t>
            </a:r>
            <a:endParaRPr lang="en-US" sz="6600"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1854075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1828401011"/>
              </p:ext>
            </p:extLst>
          </p:nvPr>
        </p:nvGraphicFramePr>
        <p:xfrm>
          <a:off x="628651" y="1152524"/>
          <a:ext cx="7800974" cy="44862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688293" y="194697"/>
            <a:ext cx="7767415" cy="1200329"/>
          </a:xfrm>
          <a:prstGeom prst="rect">
            <a:avLst/>
          </a:prstGeom>
          <a:noFill/>
        </p:spPr>
        <p:txBody>
          <a:bodyPr wrap="square" rtlCol="0">
            <a:spAutoFit/>
          </a:bodyPr>
          <a:lstStyle/>
          <a:p>
            <a:pPr algn="ctr"/>
            <a:r>
              <a:rPr lang="en-US" sz="2800" b="1" dirty="0" smtClean="0">
                <a:ln w="3175">
                  <a:noFill/>
                </a:ln>
                <a:solidFill>
                  <a:schemeClr val="tx2">
                    <a:lumMod val="75000"/>
                  </a:schemeClr>
                </a:solidFill>
                <a:ea typeface="Malgun Gothic" panose="020B0503020000020004" pitchFamily="34" charset="-127"/>
              </a:rPr>
              <a:t>The number of persons served in the community mental health system has increased under the ACA</a:t>
            </a:r>
          </a:p>
          <a:p>
            <a:pPr algn="ctr"/>
            <a:r>
              <a:rPr lang="en-US" sz="1600" dirty="0" smtClean="0"/>
              <a:t>Average Monthly Caseload, Age 18 and Over</a:t>
            </a:r>
            <a:endParaRPr lang="en-US" sz="1600" dirty="0"/>
          </a:p>
        </p:txBody>
      </p:sp>
      <p:sp>
        <p:nvSpPr>
          <p:cNvPr id="16" name="TextBox 15"/>
          <p:cNvSpPr txBox="1"/>
          <p:nvPr/>
        </p:nvSpPr>
        <p:spPr>
          <a:xfrm>
            <a:off x="5425992" y="5565258"/>
            <a:ext cx="637954" cy="276999"/>
          </a:xfrm>
          <a:prstGeom prst="rect">
            <a:avLst/>
          </a:prstGeom>
          <a:noFill/>
        </p:spPr>
        <p:txBody>
          <a:bodyPr wrap="square" lIns="0" tIns="0" rIns="0" bIns="0" rtlCol="0">
            <a:spAutoFit/>
          </a:bodyPr>
          <a:lstStyle/>
          <a:p>
            <a:pPr algn="ctr"/>
            <a:r>
              <a:rPr lang="en-US" b="1" dirty="0" smtClean="0"/>
              <a:t>2014</a:t>
            </a:r>
            <a:endParaRPr lang="en-US" b="1" dirty="0"/>
          </a:p>
        </p:txBody>
      </p:sp>
      <p:sp>
        <p:nvSpPr>
          <p:cNvPr id="17" name="TextBox 16"/>
          <p:cNvSpPr txBox="1"/>
          <p:nvPr/>
        </p:nvSpPr>
        <p:spPr>
          <a:xfrm>
            <a:off x="2105025" y="605790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
        <p:nvSpPr>
          <p:cNvPr id="18" name="TextBox 17"/>
          <p:cNvSpPr txBox="1"/>
          <p:nvPr/>
        </p:nvSpPr>
        <p:spPr>
          <a:xfrm>
            <a:off x="639791" y="5565258"/>
            <a:ext cx="637954" cy="276999"/>
          </a:xfrm>
          <a:prstGeom prst="rect">
            <a:avLst/>
          </a:prstGeom>
          <a:noFill/>
        </p:spPr>
        <p:txBody>
          <a:bodyPr wrap="square" lIns="0" tIns="0" rIns="0" bIns="0" rtlCol="0">
            <a:spAutoFit/>
          </a:bodyPr>
          <a:lstStyle/>
          <a:p>
            <a:pPr algn="ctr"/>
            <a:r>
              <a:rPr lang="en-US" b="1" dirty="0" smtClean="0"/>
              <a:t>2013</a:t>
            </a:r>
            <a:endParaRPr lang="en-US" b="1" dirty="0"/>
          </a:p>
        </p:txBody>
      </p:sp>
      <p:sp>
        <p:nvSpPr>
          <p:cNvPr id="2" name="TextBox 1"/>
          <p:cNvSpPr txBox="1"/>
          <p:nvPr/>
        </p:nvSpPr>
        <p:spPr>
          <a:xfrm>
            <a:off x="5333999" y="1914525"/>
            <a:ext cx="2667001" cy="954107"/>
          </a:xfrm>
          <a:prstGeom prst="rect">
            <a:avLst/>
          </a:prstGeom>
          <a:noFill/>
        </p:spPr>
        <p:txBody>
          <a:bodyPr wrap="square" rtlCol="0">
            <a:spAutoFit/>
          </a:bodyPr>
          <a:lstStyle/>
          <a:p>
            <a:pPr algn="r"/>
            <a:r>
              <a:rPr lang="en-US" sz="2400" b="1" dirty="0" smtClean="0">
                <a:solidFill>
                  <a:schemeClr val="bg1"/>
                </a:solidFill>
                <a:effectLst>
                  <a:outerShdw blurRad="38100" dist="38100" dir="2700000" algn="tl">
                    <a:srgbClr val="000000">
                      <a:alpha val="43137"/>
                    </a:srgbClr>
                  </a:outerShdw>
                </a:effectLst>
              </a:rPr>
              <a:t>Plus </a:t>
            </a:r>
            <a:r>
              <a:rPr lang="en-US" sz="3200" b="1" dirty="0">
                <a:solidFill>
                  <a:srgbClr val="FFFF00"/>
                </a:solidFill>
                <a:effectLst>
                  <a:outerShdw blurRad="38100" dist="38100" dir="2700000" algn="tl">
                    <a:srgbClr val="000000">
                      <a:alpha val="43137"/>
                    </a:srgbClr>
                  </a:outerShdw>
                </a:effectLst>
                <a:sym typeface="Symbol"/>
              </a:rPr>
              <a:t> </a:t>
            </a:r>
            <a:r>
              <a:rPr lang="en-US" sz="3200" b="1" dirty="0" smtClean="0">
                <a:solidFill>
                  <a:srgbClr val="FFFF00"/>
                </a:solidFill>
                <a:effectLst>
                  <a:outerShdw blurRad="38100" dist="38100" dir="2700000" algn="tl">
                    <a:srgbClr val="000000">
                      <a:alpha val="43137"/>
                    </a:srgbClr>
                  </a:outerShdw>
                </a:effectLst>
                <a:sym typeface="Symbol"/>
              </a:rPr>
              <a:t>11,000 </a:t>
            </a:r>
            <a:r>
              <a:rPr lang="en-US" sz="2400" b="1" dirty="0" smtClean="0">
                <a:solidFill>
                  <a:schemeClr val="bg1"/>
                </a:solidFill>
                <a:effectLst>
                  <a:outerShdw blurRad="38100" dist="38100" dir="2700000" algn="tl">
                    <a:srgbClr val="000000">
                      <a:alpha val="43137"/>
                    </a:srgbClr>
                  </a:outerShdw>
                </a:effectLst>
                <a:sym typeface="Symbol"/>
              </a:rPr>
              <a:t>people</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9984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2700996622"/>
              </p:ext>
            </p:extLst>
          </p:nvPr>
        </p:nvGraphicFramePr>
        <p:xfrm>
          <a:off x="320041" y="850606"/>
          <a:ext cx="8503919" cy="4976036"/>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a:off x="460732" y="4033279"/>
            <a:ext cx="8138160" cy="0"/>
          </a:xfrm>
          <a:prstGeom prst="line">
            <a:avLst/>
          </a:prstGeom>
          <a:ln>
            <a:solidFill>
              <a:schemeClr val="bg1"/>
            </a:solidFill>
            <a:prstDash val="lgDash"/>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22336" y="1446035"/>
            <a:ext cx="1789814" cy="553998"/>
          </a:xfrm>
          <a:prstGeom prst="rect">
            <a:avLst/>
          </a:prstGeom>
          <a:noFill/>
        </p:spPr>
        <p:txBody>
          <a:bodyPr wrap="square" rtlCol="0">
            <a:spAutoFit/>
          </a:bodyPr>
          <a:lstStyle/>
          <a:p>
            <a:pPr algn="r"/>
            <a:r>
              <a:rPr lang="en-US" sz="1400" b="1" dirty="0">
                <a:solidFill>
                  <a:srgbClr val="C00000"/>
                </a:solidFill>
              </a:rPr>
              <a:t>Up </a:t>
            </a:r>
            <a:r>
              <a:rPr lang="en-US" sz="2000" b="1" dirty="0" smtClean="0">
                <a:solidFill>
                  <a:srgbClr val="C00000"/>
                </a:solidFill>
              </a:rPr>
              <a:t>163%</a:t>
            </a:r>
          </a:p>
          <a:p>
            <a:pPr algn="r"/>
            <a:r>
              <a:rPr lang="en-US" sz="1000" i="1" dirty="0" smtClean="0">
                <a:solidFill>
                  <a:srgbClr val="C00000"/>
                </a:solidFill>
              </a:rPr>
              <a:t>Since 2003-05 Biennium</a:t>
            </a:r>
            <a:endParaRPr lang="en-US" sz="1000" i="1" dirty="0">
              <a:solidFill>
                <a:srgbClr val="C00000"/>
              </a:solidFill>
            </a:endParaRPr>
          </a:p>
        </p:txBody>
      </p:sp>
      <p:cxnSp>
        <p:nvCxnSpPr>
          <p:cNvPr id="12" name="Straight Arrow Connector 11"/>
          <p:cNvCxnSpPr/>
          <p:nvPr/>
        </p:nvCxnSpPr>
        <p:spPr>
          <a:xfrm flipV="1">
            <a:off x="8243776" y="1509814"/>
            <a:ext cx="0" cy="2468880"/>
          </a:xfrm>
          <a:prstGeom prst="straightConnector1">
            <a:avLst/>
          </a:prstGeom>
          <a:ln w="1905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5047" y="395383"/>
            <a:ext cx="8133907" cy="769441"/>
          </a:xfrm>
          <a:prstGeom prst="rect">
            <a:avLst/>
          </a:prstGeom>
          <a:noFill/>
        </p:spPr>
        <p:txBody>
          <a:bodyPr wrap="square" rtlCol="0">
            <a:spAutoFit/>
          </a:bodyPr>
          <a:lstStyle/>
          <a:p>
            <a:pPr algn="ctr"/>
            <a:r>
              <a:rPr lang="en-US" sz="2800" b="1" dirty="0" smtClean="0">
                <a:ln w="3175">
                  <a:noFill/>
                </a:ln>
                <a:solidFill>
                  <a:schemeClr val="tx2">
                    <a:lumMod val="75000"/>
                  </a:schemeClr>
                </a:solidFill>
                <a:ea typeface="Malgun Gothic" panose="020B0503020000020004" pitchFamily="34" charset="-127"/>
              </a:rPr>
              <a:t>Spending on Chemical Dependency Treatment is Up</a:t>
            </a:r>
            <a:endParaRPr lang="en-US" sz="2800" b="1" dirty="0">
              <a:ln w="3175">
                <a:noFill/>
              </a:ln>
              <a:solidFill>
                <a:schemeClr val="tx2">
                  <a:lumMod val="75000"/>
                </a:schemeClr>
              </a:solidFill>
              <a:ea typeface="Malgun Gothic" panose="020B0503020000020004" pitchFamily="34" charset="-127"/>
            </a:endParaRPr>
          </a:p>
          <a:p>
            <a:pPr algn="ctr"/>
            <a:r>
              <a:rPr lang="en-US" sz="1600" dirty="0" smtClean="0"/>
              <a:t>2003-05 through 2015-17 Biennium</a:t>
            </a:r>
            <a:endParaRPr lang="en-US" sz="1600" dirty="0"/>
          </a:p>
        </p:txBody>
      </p:sp>
      <p:sp>
        <p:nvSpPr>
          <p:cNvPr id="14" name="TextBox 13"/>
          <p:cNvSpPr txBox="1"/>
          <p:nvPr/>
        </p:nvSpPr>
        <p:spPr>
          <a:xfrm>
            <a:off x="2105025" y="605790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
        <p:nvSpPr>
          <p:cNvPr id="3" name="TextBox 2"/>
          <p:cNvSpPr txBox="1"/>
          <p:nvPr/>
        </p:nvSpPr>
        <p:spPr>
          <a:xfrm>
            <a:off x="372155" y="3572541"/>
            <a:ext cx="935666" cy="276999"/>
          </a:xfrm>
          <a:prstGeom prst="rect">
            <a:avLst/>
          </a:prstGeom>
          <a:noFill/>
        </p:spPr>
        <p:txBody>
          <a:bodyPr wrap="square" rtlCol="0">
            <a:spAutoFit/>
          </a:bodyPr>
          <a:lstStyle/>
          <a:p>
            <a:pPr algn="r"/>
            <a:r>
              <a:rPr lang="en-US" sz="1200" dirty="0" smtClean="0"/>
              <a:t>Million </a:t>
            </a:r>
            <a:endParaRPr lang="en-US" sz="1200" dirty="0"/>
          </a:p>
        </p:txBody>
      </p:sp>
      <p:sp>
        <p:nvSpPr>
          <p:cNvPr id="15" name="TextBox 14"/>
          <p:cNvSpPr txBox="1"/>
          <p:nvPr/>
        </p:nvSpPr>
        <p:spPr>
          <a:xfrm>
            <a:off x="7488879" y="1173136"/>
            <a:ext cx="935666" cy="276999"/>
          </a:xfrm>
          <a:prstGeom prst="rect">
            <a:avLst/>
          </a:prstGeom>
          <a:noFill/>
        </p:spPr>
        <p:txBody>
          <a:bodyPr wrap="square" rtlCol="0">
            <a:spAutoFit/>
          </a:bodyPr>
          <a:lstStyle/>
          <a:p>
            <a:pPr algn="r"/>
            <a:r>
              <a:rPr lang="en-US" sz="1200" dirty="0" smtClean="0"/>
              <a:t>Million </a:t>
            </a:r>
            <a:endParaRPr lang="en-US" sz="1200" dirty="0"/>
          </a:p>
        </p:txBody>
      </p:sp>
    </p:spTree>
    <p:extLst>
      <p:ext uri="{BB962C8B-B14F-4D97-AF65-F5344CB8AC3E}">
        <p14:creationId xmlns:p14="http://schemas.microsoft.com/office/powerpoint/2010/main" val="10887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4105275" y="2348224"/>
            <a:ext cx="4869357" cy="3257550"/>
            <a:chOff x="1285874" y="590549"/>
            <a:chExt cx="2733676" cy="1828801"/>
          </a:xfrm>
        </p:grpSpPr>
        <p:pic>
          <p:nvPicPr>
            <p:cNvPr id="11" name="Picture 2" descr="C:\Users\felvebm\AppData\Local\Microsoft\Windows\Temporary Internet Files\Content.IE5\IFFA2M0V\474550057.jpg"/>
            <p:cNvPicPr>
              <a:picLocks noChangeAspect="1" noChangeArrowheads="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rcRect l="38831" t="3891" r="33760" b="77175"/>
            <a:stretch/>
          </p:blipFill>
          <p:spPr bwMode="auto">
            <a:xfrm>
              <a:off x="1285874" y="590549"/>
              <a:ext cx="2647409" cy="1828801"/>
            </a:xfrm>
            <a:prstGeom prst="rect">
              <a:avLst/>
            </a:prstGeom>
            <a:noFill/>
          </p:spPr>
        </p:pic>
        <p:sp>
          <p:nvSpPr>
            <p:cNvPr id="12" name="Oval 11"/>
            <p:cNvSpPr/>
            <p:nvPr/>
          </p:nvSpPr>
          <p:spPr>
            <a:xfrm>
              <a:off x="3552825" y="1162050"/>
              <a:ext cx="466725" cy="361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50440" y="971549"/>
              <a:ext cx="759385" cy="808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rot="794491">
            <a:off x="200025" y="466725"/>
            <a:ext cx="4829174" cy="3257550"/>
            <a:chOff x="1285874" y="590549"/>
            <a:chExt cx="2711117" cy="1828801"/>
          </a:xfrm>
        </p:grpSpPr>
        <p:pic>
          <p:nvPicPr>
            <p:cNvPr id="6" name="Picture 2" descr="C:\Users\felvebm\AppData\Local\Microsoft\Windows\Temporary Internet Files\Content.IE5\IFFA2M0V\474550057.jpg"/>
            <p:cNvPicPr>
              <a:picLocks noChangeAspect="1" noChangeArrowheads="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rcRect l="38831" t="3891" r="33760" b="77175"/>
            <a:stretch/>
          </p:blipFill>
          <p:spPr bwMode="auto">
            <a:xfrm>
              <a:off x="1285874" y="590549"/>
              <a:ext cx="2647409" cy="1828801"/>
            </a:xfrm>
            <a:prstGeom prst="rect">
              <a:avLst/>
            </a:prstGeom>
            <a:noFill/>
          </p:spPr>
        </p:pic>
        <p:sp>
          <p:nvSpPr>
            <p:cNvPr id="4" name="Oval 3"/>
            <p:cNvSpPr/>
            <p:nvPr/>
          </p:nvSpPr>
          <p:spPr>
            <a:xfrm>
              <a:off x="3552825" y="1162051"/>
              <a:ext cx="444166" cy="361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50440" y="971549"/>
              <a:ext cx="759385" cy="808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233923" y="1149201"/>
            <a:ext cx="3911009" cy="1754326"/>
          </a:xfrm>
          <a:prstGeom prst="rect">
            <a:avLst/>
          </a:prstGeom>
          <a:noFill/>
        </p:spPr>
        <p:txBody>
          <a:bodyPr wrap="square" rtlCol="0">
            <a:spAutoFit/>
          </a:bodyPr>
          <a:lstStyle/>
          <a:p>
            <a:pPr algn="ctr"/>
            <a:r>
              <a:rPr lang="en-US" sz="3600" dirty="0" smtClean="0">
                <a:latin typeface="Trebuchet MS" panose="020B0603020202020204" pitchFamily="34" charset="0"/>
              </a:rPr>
              <a:t>“We need treatment, not detention.”</a:t>
            </a:r>
          </a:p>
        </p:txBody>
      </p:sp>
      <p:sp>
        <p:nvSpPr>
          <p:cNvPr id="8" name="TextBox 7"/>
          <p:cNvSpPr txBox="1"/>
          <p:nvPr/>
        </p:nvSpPr>
        <p:spPr>
          <a:xfrm>
            <a:off x="5331123" y="3276582"/>
            <a:ext cx="3286125" cy="1815882"/>
          </a:xfrm>
          <a:prstGeom prst="rect">
            <a:avLst/>
          </a:prstGeom>
          <a:noFill/>
        </p:spPr>
        <p:txBody>
          <a:bodyPr wrap="square" rtlCol="0">
            <a:spAutoFit/>
          </a:bodyPr>
          <a:lstStyle/>
          <a:p>
            <a:pPr algn="ctr"/>
            <a:r>
              <a:rPr lang="en-US" sz="4000" dirty="0">
                <a:latin typeface="Comic Sans MS" panose="030F0702030302020204" pitchFamily="66" charset="0"/>
              </a:rPr>
              <a:t>“</a:t>
            </a:r>
            <a:r>
              <a:rPr lang="en-US" sz="3600" dirty="0">
                <a:latin typeface="Trebuchet MS" panose="020B0603020202020204" pitchFamily="34" charset="0"/>
              </a:rPr>
              <a:t>Who the hell is in charge here?”</a:t>
            </a:r>
          </a:p>
        </p:txBody>
      </p:sp>
      <p:pic>
        <p:nvPicPr>
          <p:cNvPr id="25" name="Picture 2" descr="C:\Users\felvebm\AppData\Local\Microsoft\Windows\Temporary Internet Files\Content.IE5\YUW3E0RQ\177159028.jp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34428" b="65854" l="41347" r="58587"/>
                    </a14:imgEffect>
                    <a14:imgEffect>
                      <a14:brightnessContrast contrast="40000"/>
                    </a14:imgEffect>
                  </a14:imgLayer>
                </a14:imgProps>
              </a:ext>
            </a:extLst>
          </a:blip>
          <a:srcRect l="41260" t="34311" r="41423" b="33666"/>
          <a:stretch>
            <a:fillRect/>
          </a:stretch>
        </p:blipFill>
        <p:spPr bwMode="auto">
          <a:xfrm>
            <a:off x="3066510" y="3883415"/>
            <a:ext cx="1557694" cy="2028288"/>
          </a:xfrm>
          <a:prstGeom prst="rect">
            <a:avLst/>
          </a:prstGeom>
          <a:noFill/>
          <a:ln>
            <a:noFill/>
          </a:ln>
        </p:spPr>
      </p:pic>
      <p:sp>
        <p:nvSpPr>
          <p:cNvPr id="7" name="TextBox 6"/>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555705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with word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0"/>
            <a:ext cx="8906933" cy="6858000"/>
          </a:xfrm>
          <a:prstGeom prst="rect">
            <a:avLst/>
          </a:prstGeom>
        </p:spPr>
      </p:pic>
    </p:spTree>
    <p:extLst>
      <p:ext uri="{BB962C8B-B14F-4D97-AF65-F5344CB8AC3E}">
        <p14:creationId xmlns:p14="http://schemas.microsoft.com/office/powerpoint/2010/main" val="710680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753" y="5901070"/>
            <a:ext cx="2147777"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7" y="382770"/>
            <a:ext cx="4844583" cy="6028663"/>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369098" y="2181225"/>
            <a:ext cx="4400550" cy="2108269"/>
          </a:xfrm>
          <a:prstGeom prst="rect">
            <a:avLst/>
          </a:prstGeom>
          <a:noFill/>
        </p:spPr>
        <p:txBody>
          <a:bodyPr wrap="square" rtlCol="0">
            <a:spAutoFit/>
          </a:bodyPr>
          <a:lstStyle/>
          <a:p>
            <a:pPr algn="r">
              <a:spcAft>
                <a:spcPts val="600"/>
              </a:spcAft>
            </a:pPr>
            <a:r>
              <a:rPr lang="en-US" sz="5400" b="1" baseline="30000" dirty="0" smtClean="0">
                <a:solidFill>
                  <a:srgbClr val="663300"/>
                </a:solidFill>
              </a:rPr>
              <a:t>#</a:t>
            </a:r>
            <a:r>
              <a:rPr lang="en-US" sz="5400" b="1" dirty="0" smtClean="0">
                <a:solidFill>
                  <a:srgbClr val="663300"/>
                </a:solidFill>
              </a:rPr>
              <a:t>1</a:t>
            </a:r>
            <a:r>
              <a:rPr lang="en-US" sz="4400" b="1" dirty="0" smtClean="0">
                <a:solidFill>
                  <a:srgbClr val="663300"/>
                </a:solidFill>
              </a:rPr>
              <a:t> </a:t>
            </a:r>
            <a:r>
              <a:rPr lang="en-US" sz="3600" b="1" dirty="0" smtClean="0">
                <a:solidFill>
                  <a:srgbClr val="663300"/>
                </a:solidFill>
              </a:rPr>
              <a:t>Fiscal Priority: </a:t>
            </a:r>
          </a:p>
          <a:p>
            <a:pPr algn="r">
              <a:spcAft>
                <a:spcPts val="600"/>
              </a:spcAft>
            </a:pPr>
            <a:r>
              <a:rPr lang="en-US" sz="3600" b="1" dirty="0" smtClean="0">
                <a:solidFill>
                  <a:srgbClr val="002060"/>
                </a:solidFill>
              </a:rPr>
              <a:t>State Psychiatric Hospitals</a:t>
            </a:r>
            <a:endParaRPr lang="en-US" sz="3600" b="1" dirty="0">
              <a:solidFill>
                <a:srgbClr val="002060"/>
              </a:solidFill>
            </a:endParaRPr>
          </a:p>
        </p:txBody>
      </p:sp>
      <p:sp>
        <p:nvSpPr>
          <p:cNvPr id="6" name="TextBox 5"/>
          <p:cNvSpPr txBox="1"/>
          <p:nvPr/>
        </p:nvSpPr>
        <p:spPr>
          <a:xfrm>
            <a:off x="3629025" y="1086297"/>
            <a:ext cx="5076825" cy="1015663"/>
          </a:xfrm>
          <a:prstGeom prst="rect">
            <a:avLst/>
          </a:prstGeom>
          <a:noFill/>
        </p:spPr>
        <p:txBody>
          <a:bodyPr wrap="square" rtlCol="0">
            <a:spAutoFit/>
          </a:bodyPr>
          <a:lstStyle/>
          <a:p>
            <a:pPr algn="r"/>
            <a:r>
              <a:rPr lang="en-US" sz="6000" b="1" dirty="0" smtClean="0">
                <a:ln w="3175">
                  <a:noFill/>
                </a:ln>
                <a:solidFill>
                  <a:schemeClr val="tx2">
                    <a:lumMod val="75000"/>
                  </a:schemeClr>
                </a:solidFill>
                <a:ea typeface="Malgun Gothic" panose="020B0503020000020004" pitchFamily="34" charset="-127"/>
              </a:rPr>
              <a:t>Priorities</a:t>
            </a:r>
            <a:endParaRPr lang="en-US" sz="6000" b="1" dirty="0">
              <a:ln w="3175">
                <a:noFill/>
              </a:ln>
              <a:solidFill>
                <a:schemeClr val="tx2">
                  <a:lumMod val="75000"/>
                </a:schemeClr>
              </a:solidFill>
              <a:ea typeface="Malgun Gothic" panose="020B0503020000020004" pitchFamily="34" charset="-127"/>
            </a:endParaRPr>
          </a:p>
        </p:txBody>
      </p:sp>
      <p:cxnSp>
        <p:nvCxnSpPr>
          <p:cNvPr id="8" name="Straight Connector 7"/>
          <p:cNvCxnSpPr/>
          <p:nvPr/>
        </p:nvCxnSpPr>
        <p:spPr>
          <a:xfrm>
            <a:off x="5563047" y="3079452"/>
            <a:ext cx="30175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67125" y="-243004"/>
            <a:ext cx="3638550" cy="2400657"/>
          </a:xfrm>
          <a:prstGeom prst="rect">
            <a:avLst/>
          </a:prstGeom>
          <a:noFill/>
        </p:spPr>
        <p:txBody>
          <a:bodyPr wrap="square" rtlCol="0">
            <a:spAutoFit/>
          </a:bodyPr>
          <a:lstStyle/>
          <a:p>
            <a:pPr algn="ctr"/>
            <a:r>
              <a:rPr lang="en-US" sz="15000" dirty="0" smtClean="0">
                <a:solidFill>
                  <a:srgbClr val="FFC000"/>
                </a:solidFill>
                <a:latin typeface="Freestyle Script" panose="030804020302050B0404" pitchFamily="66" charset="0"/>
              </a:rPr>
              <a:t>2013</a:t>
            </a:r>
            <a:endParaRPr lang="en-US" sz="15000" dirty="0">
              <a:solidFill>
                <a:srgbClr val="FFC000"/>
              </a:solidFill>
              <a:latin typeface="Freestyle Script" panose="030804020302050B0404" pitchFamily="66" charset="0"/>
            </a:endParaRPr>
          </a:p>
        </p:txBody>
      </p:sp>
      <p:sp>
        <p:nvSpPr>
          <p:cNvPr id="9" name="TextBox 8"/>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981097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6325" y="1698240"/>
            <a:ext cx="6991350" cy="3292862"/>
            <a:chOff x="268358" y="1418407"/>
            <a:chExt cx="8151742" cy="3839395"/>
          </a:xfrm>
          <a:effectLst>
            <a:outerShdw blurRad="50800" dist="38100" dir="2700000" algn="tl" rotWithShape="0">
              <a:prstClr val="black">
                <a:alpha val="40000"/>
              </a:prstClr>
            </a:outerShdw>
          </a:effectLst>
        </p:grpSpPr>
        <p:pic>
          <p:nvPicPr>
            <p:cNvPr id="2052" name="Picture 4" descr="C:\Users\felvebm\AppData\Local\Microsoft\Windows\Temporary Internet Files\Content.Outlook\36WC0MFS\RICK 0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15" t="986" r="22661" b="-1"/>
            <a:stretch/>
          </p:blipFill>
          <p:spPr bwMode="auto">
            <a:xfrm>
              <a:off x="5753100" y="1428749"/>
              <a:ext cx="2667000" cy="382905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051" name="Picture 3" descr="C:\Users\felvebm\AppData\Local\Microsoft\Windows\Temporary Internet Files\Content.Outlook\36WC0MFS\Dorothy professional.jpg"/>
            <p:cNvPicPr>
              <a:picLocks noChangeAspect="1" noChangeArrowheads="1"/>
            </p:cNvPicPr>
            <p:nvPr/>
          </p:nvPicPr>
          <p:blipFill rotWithShape="1">
            <a:blip r:embed="rId4">
              <a:extLst>
                <a:ext uri="{28A0092B-C50C-407E-A947-70E740481C1C}">
                  <a14:useLocalDpi xmlns:a14="http://schemas.microsoft.com/office/drawing/2010/main" val="0"/>
                </a:ext>
              </a:extLst>
            </a:blip>
            <a:srcRect l="3072" t="7553" r="4824" b="4187"/>
            <a:stretch/>
          </p:blipFill>
          <p:spPr bwMode="auto">
            <a:xfrm>
              <a:off x="3010730" y="1428752"/>
              <a:ext cx="2667000" cy="382905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053" name="Picture 5" descr="C:\Users\felvebm\AppData\Local\Microsoft\Windows\Temporary Internet Files\Content.Outlook\36WC0MFS\Adler_Ron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891" t="24385" r="21675" b="142"/>
            <a:stretch/>
          </p:blipFill>
          <p:spPr bwMode="auto">
            <a:xfrm>
              <a:off x="268358" y="1418407"/>
              <a:ext cx="2667001" cy="3828289"/>
            </a:xfrm>
            <a:prstGeom prst="rect">
              <a:avLst/>
            </a:prstGeom>
            <a:noFill/>
            <a:ln w="19050">
              <a:noFill/>
            </a:ln>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1019175" y="5038546"/>
            <a:ext cx="2514600" cy="715581"/>
          </a:xfrm>
          <a:prstGeom prst="rect">
            <a:avLst/>
          </a:prstGeom>
          <a:noFill/>
        </p:spPr>
        <p:txBody>
          <a:bodyPr wrap="square" rtlCol="0">
            <a:spAutoFit/>
          </a:bodyPr>
          <a:lstStyle/>
          <a:p>
            <a:r>
              <a:rPr lang="en-US" b="1" dirty="0" smtClean="0"/>
              <a:t>Ron Adler, CEO</a:t>
            </a:r>
          </a:p>
          <a:p>
            <a:r>
              <a:rPr lang="en-US" sz="1200" b="1" dirty="0" smtClean="0">
                <a:solidFill>
                  <a:schemeClr val="tx1">
                    <a:lumMod val="65000"/>
                    <a:lumOff val="35000"/>
                  </a:schemeClr>
                </a:solidFill>
              </a:rPr>
              <a:t>Western </a:t>
            </a:r>
            <a:r>
              <a:rPr lang="en-US" sz="1200" b="1" dirty="0">
                <a:solidFill>
                  <a:schemeClr val="tx1">
                    <a:lumMod val="65000"/>
                    <a:lumOff val="35000"/>
                  </a:schemeClr>
                </a:solidFill>
              </a:rPr>
              <a:t>State Hospital</a:t>
            </a:r>
          </a:p>
          <a:p>
            <a:r>
              <a:rPr lang="en-US" sz="1050" dirty="0" smtClean="0">
                <a:solidFill>
                  <a:schemeClr val="tx1">
                    <a:lumMod val="65000"/>
                    <a:lumOff val="35000"/>
                  </a:schemeClr>
                </a:solidFill>
              </a:rPr>
              <a:t>Lakewood, Washington</a:t>
            </a:r>
            <a:endParaRPr lang="en-US" sz="1050" dirty="0">
              <a:solidFill>
                <a:schemeClr val="tx1">
                  <a:lumMod val="65000"/>
                  <a:lumOff val="35000"/>
                </a:schemeClr>
              </a:solidFill>
            </a:endParaRPr>
          </a:p>
        </p:txBody>
      </p:sp>
      <p:sp>
        <p:nvSpPr>
          <p:cNvPr id="10" name="TextBox 9"/>
          <p:cNvSpPr txBox="1"/>
          <p:nvPr/>
        </p:nvSpPr>
        <p:spPr>
          <a:xfrm>
            <a:off x="3371850" y="5038546"/>
            <a:ext cx="2514600" cy="715581"/>
          </a:xfrm>
          <a:prstGeom prst="rect">
            <a:avLst/>
          </a:prstGeom>
          <a:noFill/>
        </p:spPr>
        <p:txBody>
          <a:bodyPr wrap="square" rtlCol="0">
            <a:spAutoFit/>
          </a:bodyPr>
          <a:lstStyle/>
          <a:p>
            <a:r>
              <a:rPr lang="en-US" b="1" dirty="0" smtClean="0"/>
              <a:t>Dorothy Sawyer, CEO</a:t>
            </a:r>
          </a:p>
          <a:p>
            <a:r>
              <a:rPr lang="en-US" sz="1200" b="1" dirty="0" smtClean="0">
                <a:solidFill>
                  <a:schemeClr val="tx1">
                    <a:lumMod val="65000"/>
                    <a:lumOff val="35000"/>
                  </a:schemeClr>
                </a:solidFill>
              </a:rPr>
              <a:t>Eastern </a:t>
            </a:r>
            <a:r>
              <a:rPr lang="en-US" sz="1200" b="1" dirty="0">
                <a:solidFill>
                  <a:schemeClr val="tx1">
                    <a:lumMod val="65000"/>
                    <a:lumOff val="35000"/>
                  </a:schemeClr>
                </a:solidFill>
              </a:rPr>
              <a:t>State Hospital</a:t>
            </a:r>
          </a:p>
          <a:p>
            <a:r>
              <a:rPr lang="en-US" sz="1050" dirty="0" smtClean="0">
                <a:solidFill>
                  <a:schemeClr val="tx1">
                    <a:lumMod val="65000"/>
                    <a:lumOff val="35000"/>
                  </a:schemeClr>
                </a:solidFill>
              </a:rPr>
              <a:t>Medical Lake, Washington</a:t>
            </a:r>
            <a:endParaRPr lang="en-US" sz="1050" dirty="0">
              <a:solidFill>
                <a:schemeClr val="tx1">
                  <a:lumMod val="65000"/>
                  <a:lumOff val="35000"/>
                </a:schemeClr>
              </a:solidFill>
            </a:endParaRPr>
          </a:p>
        </p:txBody>
      </p:sp>
      <p:sp>
        <p:nvSpPr>
          <p:cNvPr id="11" name="TextBox 10"/>
          <p:cNvSpPr txBox="1"/>
          <p:nvPr/>
        </p:nvSpPr>
        <p:spPr>
          <a:xfrm>
            <a:off x="5724525" y="5038546"/>
            <a:ext cx="2514600" cy="715581"/>
          </a:xfrm>
          <a:prstGeom prst="rect">
            <a:avLst/>
          </a:prstGeom>
          <a:noFill/>
        </p:spPr>
        <p:txBody>
          <a:bodyPr wrap="square" rtlCol="0">
            <a:spAutoFit/>
          </a:bodyPr>
          <a:lstStyle/>
          <a:p>
            <a:r>
              <a:rPr lang="en-US" b="1" dirty="0" smtClean="0"/>
              <a:t>Rick </a:t>
            </a:r>
            <a:r>
              <a:rPr lang="en-US" b="1" dirty="0" err="1" smtClean="0"/>
              <a:t>Mehlman</a:t>
            </a:r>
            <a:r>
              <a:rPr lang="en-US" b="1" dirty="0" smtClean="0"/>
              <a:t>, CEO</a:t>
            </a:r>
          </a:p>
          <a:p>
            <a:r>
              <a:rPr lang="en-US" sz="1200" b="1" dirty="0" smtClean="0">
                <a:solidFill>
                  <a:schemeClr val="tx1">
                    <a:lumMod val="65000"/>
                    <a:lumOff val="35000"/>
                  </a:schemeClr>
                </a:solidFill>
              </a:rPr>
              <a:t>Child </a:t>
            </a:r>
            <a:r>
              <a:rPr lang="en-US" sz="1200" b="1" dirty="0">
                <a:solidFill>
                  <a:schemeClr val="tx1">
                    <a:lumMod val="65000"/>
                    <a:lumOff val="35000"/>
                  </a:schemeClr>
                </a:solidFill>
              </a:rPr>
              <a:t>Study and Treatment Center</a:t>
            </a:r>
          </a:p>
          <a:p>
            <a:r>
              <a:rPr lang="en-US" sz="1050" dirty="0" smtClean="0">
                <a:solidFill>
                  <a:schemeClr val="tx1">
                    <a:lumMod val="65000"/>
                    <a:lumOff val="35000"/>
                  </a:schemeClr>
                </a:solidFill>
              </a:rPr>
              <a:t>Lakewood, Washington</a:t>
            </a:r>
            <a:endParaRPr lang="en-US" sz="1050" dirty="0">
              <a:solidFill>
                <a:schemeClr val="tx1">
                  <a:lumMod val="65000"/>
                  <a:lumOff val="35000"/>
                </a:schemeClr>
              </a:solidFill>
            </a:endParaRPr>
          </a:p>
        </p:txBody>
      </p:sp>
      <p:sp>
        <p:nvSpPr>
          <p:cNvPr id="15" name="TextBox 14"/>
          <p:cNvSpPr txBox="1"/>
          <p:nvPr/>
        </p:nvSpPr>
        <p:spPr>
          <a:xfrm>
            <a:off x="514351" y="438150"/>
            <a:ext cx="8191500" cy="830997"/>
          </a:xfrm>
          <a:prstGeom prst="rect">
            <a:avLst/>
          </a:prstGeom>
          <a:noFill/>
        </p:spPr>
        <p:txBody>
          <a:bodyPr wrap="square" rtlCol="0">
            <a:spAutoFit/>
          </a:bodyPr>
          <a:lstStyle/>
          <a:p>
            <a:pPr algn="r"/>
            <a:r>
              <a:rPr lang="en-US" sz="4800" b="1" dirty="0">
                <a:ln w="3175">
                  <a:noFill/>
                </a:ln>
                <a:solidFill>
                  <a:schemeClr val="tx2">
                    <a:lumMod val="75000"/>
                  </a:schemeClr>
                </a:solidFill>
                <a:ea typeface="Malgun Gothic" panose="020B0503020000020004" pitchFamily="34" charset="-127"/>
              </a:rPr>
              <a:t>Three Pros, Three Heroes</a:t>
            </a:r>
          </a:p>
        </p:txBody>
      </p:sp>
      <p:sp>
        <p:nvSpPr>
          <p:cNvPr id="8" name="TextBox 7"/>
          <p:cNvSpPr txBox="1"/>
          <p:nvPr/>
        </p:nvSpPr>
        <p:spPr>
          <a:xfrm>
            <a:off x="5200650" y="952500"/>
            <a:ext cx="3638550" cy="830997"/>
          </a:xfrm>
          <a:prstGeom prst="rect">
            <a:avLst/>
          </a:prstGeom>
          <a:noFill/>
        </p:spPr>
        <p:txBody>
          <a:bodyPr wrap="square" rtlCol="0">
            <a:spAutoFit/>
          </a:bodyPr>
          <a:lstStyle/>
          <a:p>
            <a:pPr algn="ctr"/>
            <a:r>
              <a:rPr lang="en-US" sz="4800" dirty="0" smtClean="0">
                <a:solidFill>
                  <a:srgbClr val="FFC000"/>
                </a:solidFill>
                <a:latin typeface="Freestyle Script" panose="030804020302050B0404" pitchFamily="66" charset="0"/>
              </a:rPr>
              <a:t>Transforming Lives</a:t>
            </a:r>
            <a:endParaRPr lang="en-US" sz="4800" dirty="0">
              <a:solidFill>
                <a:srgbClr val="FFC000"/>
              </a:solidFill>
              <a:latin typeface="Freestyle Script" panose="030804020302050B0404" pitchFamily="66" charset="0"/>
            </a:endParaRPr>
          </a:p>
        </p:txBody>
      </p:sp>
      <p:sp>
        <p:nvSpPr>
          <p:cNvPr id="12" name="TextBox 11"/>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36141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
        <p:nvSpPr>
          <p:cNvPr id="7" name="TextBox 6"/>
          <p:cNvSpPr txBox="1"/>
          <p:nvPr/>
        </p:nvSpPr>
        <p:spPr>
          <a:xfrm>
            <a:off x="688293" y="318522"/>
            <a:ext cx="7767415" cy="646331"/>
          </a:xfrm>
          <a:prstGeom prst="rect">
            <a:avLst/>
          </a:prstGeom>
          <a:noFill/>
        </p:spPr>
        <p:txBody>
          <a:bodyPr wrap="square" rtlCol="0">
            <a:spAutoFit/>
          </a:bodyPr>
          <a:lstStyle/>
          <a:p>
            <a:pPr algn="ctr"/>
            <a:r>
              <a:rPr lang="en-US" sz="3600" b="1" dirty="0" smtClean="0">
                <a:ln w="3175">
                  <a:noFill/>
                </a:ln>
                <a:solidFill>
                  <a:schemeClr val="tx2">
                    <a:lumMod val="75000"/>
                  </a:schemeClr>
                </a:solidFill>
                <a:ea typeface="Malgun Gothic" panose="020B0503020000020004" pitchFamily="34" charset="-127"/>
              </a:rPr>
              <a:t>Western State </a:t>
            </a:r>
            <a:r>
              <a:rPr lang="en-US" sz="3600" b="1" dirty="0">
                <a:ln w="3175">
                  <a:noFill/>
                </a:ln>
                <a:solidFill>
                  <a:schemeClr val="tx2">
                    <a:lumMod val="75000"/>
                  </a:schemeClr>
                </a:solidFill>
                <a:ea typeface="Malgun Gothic" panose="020B0503020000020004" pitchFamily="34" charset="-127"/>
              </a:rPr>
              <a:t>Hospital FTE to Bed Ratio </a:t>
            </a:r>
          </a:p>
        </p:txBody>
      </p:sp>
      <p:graphicFrame>
        <p:nvGraphicFramePr>
          <p:cNvPr id="2" name="Chart 1"/>
          <p:cNvGraphicFramePr/>
          <p:nvPr>
            <p:extLst>
              <p:ext uri="{D42A27DB-BD31-4B8C-83A1-F6EECF244321}">
                <p14:modId xmlns:p14="http://schemas.microsoft.com/office/powerpoint/2010/main" val="3592991706"/>
              </p:ext>
            </p:extLst>
          </p:nvPr>
        </p:nvGraphicFramePr>
        <p:xfrm>
          <a:off x="600075" y="1162050"/>
          <a:ext cx="7981950" cy="44957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105025" y="6057900"/>
            <a:ext cx="6172200" cy="230832"/>
          </a:xfrm>
          <a:prstGeom prst="rect">
            <a:avLst/>
          </a:prstGeom>
          <a:noFill/>
        </p:spPr>
        <p:txBody>
          <a:bodyPr wrap="square" rtlCol="0">
            <a:spAutoFit/>
          </a:bodyPr>
          <a:lstStyle/>
          <a:p>
            <a:r>
              <a:rPr lang="en-US" sz="900" dirty="0" smtClean="0"/>
              <a:t>SOURCE: Washington State Department of Social and Health Services, Financial Services Administration, August 2015.</a:t>
            </a:r>
            <a:endParaRPr lang="en-US" sz="900" dirty="0"/>
          </a:p>
        </p:txBody>
      </p:sp>
      <p:sp>
        <p:nvSpPr>
          <p:cNvPr id="10" name="TextBox 9"/>
          <p:cNvSpPr txBox="1"/>
          <p:nvPr/>
        </p:nvSpPr>
        <p:spPr>
          <a:xfrm>
            <a:off x="5305425" y="2247900"/>
            <a:ext cx="1990725" cy="415498"/>
          </a:xfrm>
          <a:prstGeom prst="rect">
            <a:avLst/>
          </a:prstGeom>
          <a:solidFill>
            <a:schemeClr val="bg1"/>
          </a:solidFill>
        </p:spPr>
        <p:txBody>
          <a:bodyPr wrap="square" lIns="0" tIns="0" rIns="0" bIns="0" rtlCol="0">
            <a:spAutoFit/>
          </a:bodyPr>
          <a:lstStyle/>
          <a:p>
            <a:r>
              <a:rPr lang="en-US" sz="1600" b="1" dirty="0" smtClean="0">
                <a:solidFill>
                  <a:srgbClr val="000066"/>
                </a:solidFill>
              </a:rPr>
              <a:t>Western State Hospital </a:t>
            </a:r>
          </a:p>
          <a:p>
            <a:r>
              <a:rPr lang="en-US" sz="1050" dirty="0" smtClean="0"/>
              <a:t>FTE Expenditure to Bed Allotment</a:t>
            </a:r>
            <a:endParaRPr lang="en-US" sz="1050" dirty="0"/>
          </a:p>
        </p:txBody>
      </p:sp>
      <p:cxnSp>
        <p:nvCxnSpPr>
          <p:cNvPr id="12" name="Straight Connector 11"/>
          <p:cNvCxnSpPr/>
          <p:nvPr/>
        </p:nvCxnSpPr>
        <p:spPr>
          <a:xfrm>
            <a:off x="7019925" y="2676525"/>
            <a:ext cx="91440" cy="9144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59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8293" y="318522"/>
            <a:ext cx="7767415" cy="892552"/>
          </a:xfrm>
          <a:prstGeom prst="rect">
            <a:avLst/>
          </a:prstGeom>
          <a:noFill/>
        </p:spPr>
        <p:txBody>
          <a:bodyPr wrap="square" rtlCol="0">
            <a:spAutoFit/>
          </a:bodyPr>
          <a:lstStyle/>
          <a:p>
            <a:pPr algn="ctr"/>
            <a:r>
              <a:rPr lang="en-US" sz="3600" b="1" dirty="0" smtClean="0">
                <a:ln w="3175">
                  <a:noFill/>
                </a:ln>
                <a:solidFill>
                  <a:schemeClr val="tx2">
                    <a:lumMod val="75000"/>
                  </a:schemeClr>
                </a:solidFill>
                <a:ea typeface="Malgun Gothic" panose="020B0503020000020004" pitchFamily="34" charset="-127"/>
              </a:rPr>
              <a:t>Budgets Still Not Right</a:t>
            </a:r>
          </a:p>
          <a:p>
            <a:pPr algn="ctr"/>
            <a:r>
              <a:rPr lang="en-US" sz="1600" dirty="0" smtClean="0"/>
              <a:t>State Hospital GF-S Ending Year Balance Deficit (Before Proviso)</a:t>
            </a:r>
            <a:endParaRPr lang="en-US" sz="1600" dirty="0"/>
          </a:p>
        </p:txBody>
      </p:sp>
      <p:sp>
        <p:nvSpPr>
          <p:cNvPr id="27" name="TextBox 26"/>
          <p:cNvSpPr txBox="1"/>
          <p:nvPr/>
        </p:nvSpPr>
        <p:spPr>
          <a:xfrm>
            <a:off x="2066923" y="5591175"/>
            <a:ext cx="4267201" cy="990015"/>
          </a:xfrm>
          <a:prstGeom prst="rect">
            <a:avLst/>
          </a:prstGeom>
          <a:noFill/>
        </p:spPr>
        <p:txBody>
          <a:bodyPr wrap="square" rtlCol="0">
            <a:spAutoFit/>
          </a:bodyPr>
          <a:lstStyle/>
          <a:p>
            <a:pPr>
              <a:lnSpc>
                <a:spcPts val="1000"/>
              </a:lnSpc>
            </a:pPr>
            <a:r>
              <a:rPr lang="en-US" sz="900" dirty="0">
                <a:solidFill>
                  <a:schemeClr val="tx1">
                    <a:lumMod val="85000"/>
                    <a:lumOff val="15000"/>
                  </a:schemeClr>
                </a:solidFill>
              </a:rPr>
              <a:t>NOTES: </a:t>
            </a:r>
            <a:endParaRPr lang="en-US" sz="900" dirty="0" smtClean="0">
              <a:solidFill>
                <a:schemeClr val="tx1">
                  <a:lumMod val="85000"/>
                  <a:lumOff val="15000"/>
                </a:schemeClr>
              </a:solidFill>
            </a:endParaRPr>
          </a:p>
          <a:p>
            <a:pPr>
              <a:lnSpc>
                <a:spcPts val="1000"/>
              </a:lnSpc>
            </a:pPr>
            <a:r>
              <a:rPr lang="en-US" sz="900" dirty="0" smtClean="0">
                <a:solidFill>
                  <a:schemeClr val="tx1">
                    <a:lumMod val="85000"/>
                    <a:lumOff val="15000"/>
                  </a:schemeClr>
                </a:solidFill>
              </a:rPr>
              <a:t>1. </a:t>
            </a:r>
            <a:r>
              <a:rPr lang="en-US" sz="900" dirty="0">
                <a:solidFill>
                  <a:schemeClr val="tx1">
                    <a:lumMod val="85000"/>
                    <a:lumOff val="15000"/>
                  </a:schemeClr>
                </a:solidFill>
              </a:rPr>
              <a:t>Dollars are rounded to the thousands. </a:t>
            </a:r>
            <a:endParaRPr lang="en-US" sz="900" dirty="0" smtClean="0">
              <a:solidFill>
                <a:schemeClr val="tx1">
                  <a:lumMod val="85000"/>
                  <a:lumOff val="15000"/>
                </a:schemeClr>
              </a:solidFill>
            </a:endParaRPr>
          </a:p>
          <a:p>
            <a:pPr>
              <a:lnSpc>
                <a:spcPts val="1000"/>
              </a:lnSpc>
            </a:pPr>
            <a:r>
              <a:rPr lang="en-US" sz="900" dirty="0" smtClean="0">
                <a:solidFill>
                  <a:schemeClr val="tx1">
                    <a:lumMod val="85000"/>
                    <a:lumOff val="15000"/>
                  </a:schemeClr>
                </a:solidFill>
              </a:rPr>
              <a:t>2. </a:t>
            </a:r>
            <a:r>
              <a:rPr lang="en-US" sz="900" dirty="0" err="1" smtClean="0">
                <a:solidFill>
                  <a:schemeClr val="tx1">
                    <a:lumMod val="85000"/>
                    <a:lumOff val="15000"/>
                  </a:schemeClr>
                </a:solidFill>
              </a:rPr>
              <a:t>SFY</a:t>
            </a:r>
            <a:r>
              <a:rPr lang="en-US" sz="900" dirty="0" smtClean="0">
                <a:solidFill>
                  <a:schemeClr val="tx1">
                    <a:lumMod val="85000"/>
                    <a:lumOff val="15000"/>
                  </a:schemeClr>
                </a:solidFill>
              </a:rPr>
              <a:t> 2012 through </a:t>
            </a:r>
            <a:r>
              <a:rPr lang="en-US" sz="900" dirty="0" err="1" smtClean="0">
                <a:solidFill>
                  <a:schemeClr val="tx1">
                    <a:lumMod val="85000"/>
                    <a:lumOff val="15000"/>
                  </a:schemeClr>
                </a:solidFill>
              </a:rPr>
              <a:t>SFY</a:t>
            </a:r>
            <a:r>
              <a:rPr lang="en-US" sz="900" dirty="0" smtClean="0">
                <a:solidFill>
                  <a:schemeClr val="tx1">
                    <a:lumMod val="85000"/>
                    <a:lumOff val="15000"/>
                  </a:schemeClr>
                </a:solidFill>
              </a:rPr>
              <a:t> 2014 </a:t>
            </a:r>
            <a:r>
              <a:rPr lang="en-US" sz="900" dirty="0">
                <a:solidFill>
                  <a:schemeClr val="tx1">
                    <a:lumMod val="85000"/>
                    <a:lumOff val="15000"/>
                  </a:schemeClr>
                </a:solidFill>
              </a:rPr>
              <a:t>cash and </a:t>
            </a:r>
            <a:r>
              <a:rPr lang="en-US" sz="900" dirty="0" smtClean="0">
                <a:solidFill>
                  <a:schemeClr val="tx1">
                    <a:lumMod val="85000"/>
                    <a:lumOff val="15000"/>
                  </a:schemeClr>
                </a:solidFill>
              </a:rPr>
              <a:t>liquidations, </a:t>
            </a:r>
            <a:r>
              <a:rPr lang="en-US" sz="900" dirty="0" err="1" smtClean="0">
                <a:solidFill>
                  <a:schemeClr val="tx1">
                    <a:lumMod val="85000"/>
                    <a:lumOff val="15000"/>
                  </a:schemeClr>
                </a:solidFill>
              </a:rPr>
              <a:t>SFY</a:t>
            </a:r>
            <a:r>
              <a:rPr lang="en-US" sz="900" dirty="0" smtClean="0">
                <a:solidFill>
                  <a:schemeClr val="tx1">
                    <a:lumMod val="85000"/>
                    <a:lumOff val="15000"/>
                  </a:schemeClr>
                </a:solidFill>
              </a:rPr>
              <a:t> cash and accruals.</a:t>
            </a:r>
          </a:p>
          <a:p>
            <a:pPr>
              <a:lnSpc>
                <a:spcPts val="1000"/>
              </a:lnSpc>
            </a:pPr>
            <a:r>
              <a:rPr lang="en-US" sz="900" dirty="0" smtClean="0">
                <a:solidFill>
                  <a:schemeClr val="tx1">
                    <a:lumMod val="85000"/>
                    <a:lumOff val="15000"/>
                  </a:schemeClr>
                </a:solidFill>
              </a:rPr>
              <a:t>3. </a:t>
            </a:r>
            <a:r>
              <a:rPr lang="en-US" sz="900" dirty="0" err="1">
                <a:solidFill>
                  <a:schemeClr val="tx1">
                    <a:lumMod val="85000"/>
                    <a:lumOff val="15000"/>
                  </a:schemeClr>
                </a:solidFill>
              </a:rPr>
              <a:t>SFY</a:t>
            </a:r>
            <a:r>
              <a:rPr lang="en-US" sz="900" dirty="0">
                <a:solidFill>
                  <a:schemeClr val="tx1">
                    <a:lumMod val="85000"/>
                    <a:lumOff val="15000"/>
                  </a:schemeClr>
                </a:solidFill>
              </a:rPr>
              <a:t> 2013 Supplemental Security Enhancement funding removed. </a:t>
            </a:r>
            <a:endParaRPr lang="en-US" sz="900" dirty="0" smtClean="0">
              <a:solidFill>
                <a:schemeClr val="tx1">
                  <a:lumMod val="85000"/>
                  <a:lumOff val="15000"/>
                </a:schemeClr>
              </a:solidFill>
            </a:endParaRPr>
          </a:p>
          <a:p>
            <a:pPr>
              <a:lnSpc>
                <a:spcPts val="1000"/>
              </a:lnSpc>
            </a:pPr>
            <a:r>
              <a:rPr lang="en-US" sz="900" dirty="0" smtClean="0">
                <a:solidFill>
                  <a:schemeClr val="tx1">
                    <a:lumMod val="85000"/>
                    <a:lumOff val="15000"/>
                  </a:schemeClr>
                </a:solidFill>
              </a:rPr>
              <a:t>4. </a:t>
            </a:r>
            <a:r>
              <a:rPr lang="en-US" sz="900" dirty="0" err="1">
                <a:solidFill>
                  <a:schemeClr val="tx1">
                    <a:lumMod val="85000"/>
                    <a:lumOff val="15000"/>
                  </a:schemeClr>
                </a:solidFill>
              </a:rPr>
              <a:t>SFY</a:t>
            </a:r>
            <a:r>
              <a:rPr lang="en-US" sz="900" dirty="0">
                <a:solidFill>
                  <a:schemeClr val="tx1">
                    <a:lumMod val="85000"/>
                    <a:lumOff val="15000"/>
                  </a:schemeClr>
                </a:solidFill>
              </a:rPr>
              <a:t> 2014 Supplemental Overtime funding removed. </a:t>
            </a:r>
            <a:endParaRPr lang="en-US" sz="900" dirty="0" smtClean="0">
              <a:solidFill>
                <a:schemeClr val="tx1">
                  <a:lumMod val="85000"/>
                  <a:lumOff val="15000"/>
                </a:schemeClr>
              </a:solidFill>
            </a:endParaRPr>
          </a:p>
          <a:p>
            <a:pPr>
              <a:lnSpc>
                <a:spcPts val="1000"/>
              </a:lnSpc>
            </a:pPr>
            <a:r>
              <a:rPr lang="en-US" sz="900" dirty="0" smtClean="0">
                <a:solidFill>
                  <a:schemeClr val="tx1">
                    <a:lumMod val="85000"/>
                    <a:lumOff val="15000"/>
                  </a:schemeClr>
                </a:solidFill>
              </a:rPr>
              <a:t>5. </a:t>
            </a:r>
            <a:r>
              <a:rPr lang="en-US" sz="900" dirty="0" err="1">
                <a:solidFill>
                  <a:schemeClr val="tx1">
                    <a:lumMod val="85000"/>
                    <a:lumOff val="15000"/>
                  </a:schemeClr>
                </a:solidFill>
              </a:rPr>
              <a:t>SFY</a:t>
            </a:r>
            <a:r>
              <a:rPr lang="en-US" sz="900" dirty="0">
                <a:solidFill>
                  <a:schemeClr val="tx1">
                    <a:lumMod val="85000"/>
                    <a:lumOff val="15000"/>
                  </a:schemeClr>
                </a:solidFill>
              </a:rPr>
              <a:t> 2015 Supplemental Hospital Shortfall funding </a:t>
            </a:r>
            <a:r>
              <a:rPr lang="en-US" sz="900" dirty="0" smtClean="0">
                <a:solidFill>
                  <a:schemeClr val="tx1">
                    <a:lumMod val="85000"/>
                    <a:lumOff val="15000"/>
                  </a:schemeClr>
                </a:solidFill>
              </a:rPr>
              <a:t>removed. </a:t>
            </a:r>
          </a:p>
          <a:p>
            <a:pPr>
              <a:lnSpc>
                <a:spcPts val="1000"/>
              </a:lnSpc>
            </a:pPr>
            <a:r>
              <a:rPr lang="en-US" sz="900" dirty="0" smtClean="0">
                <a:solidFill>
                  <a:schemeClr val="tx1">
                    <a:lumMod val="85000"/>
                    <a:lumOff val="15000"/>
                  </a:schemeClr>
                </a:solidFill>
              </a:rPr>
              <a:t>Data provided by DSHS Financial Services Administration, August 2015. </a:t>
            </a:r>
            <a:endParaRPr lang="en-US" sz="900" dirty="0">
              <a:solidFill>
                <a:schemeClr val="tx1">
                  <a:lumMod val="85000"/>
                  <a:lumOff val="15000"/>
                </a:schemeClr>
              </a:solidFill>
            </a:endParaRPr>
          </a:p>
        </p:txBody>
      </p:sp>
      <p:graphicFrame>
        <p:nvGraphicFramePr>
          <p:cNvPr id="29" name="Table 28"/>
          <p:cNvGraphicFramePr>
            <a:graphicFrameLocks noGrp="1"/>
          </p:cNvGraphicFramePr>
          <p:nvPr>
            <p:extLst>
              <p:ext uri="{D42A27DB-BD31-4B8C-83A1-F6EECF244321}">
                <p14:modId xmlns:p14="http://schemas.microsoft.com/office/powerpoint/2010/main" val="2247880926"/>
              </p:ext>
            </p:extLst>
          </p:nvPr>
        </p:nvGraphicFramePr>
        <p:xfrm>
          <a:off x="616690" y="1524442"/>
          <a:ext cx="7931887" cy="3718959"/>
        </p:xfrm>
        <a:graphic>
          <a:graphicData uri="http://schemas.openxmlformats.org/drawingml/2006/table">
            <a:tbl>
              <a:tblPr>
                <a:tableStyleId>{5C22544A-7EE6-4342-B048-85BDC9FD1C3A}</a:tableStyleId>
              </a:tblPr>
              <a:tblGrid>
                <a:gridCol w="1202175"/>
                <a:gridCol w="1682428"/>
                <a:gridCol w="1682428"/>
                <a:gridCol w="1682428"/>
                <a:gridCol w="1682428"/>
              </a:tblGrid>
              <a:tr h="771859">
                <a:tc>
                  <a:txBody>
                    <a:bodyPr/>
                    <a:lstStyle/>
                    <a:p>
                      <a:pPr algn="l" fontAlgn="b">
                        <a:spcAft>
                          <a:spcPts val="0"/>
                        </a:spcAft>
                      </a:pPr>
                      <a:endParaRPr lang="en-US" sz="1100" b="0" i="0" u="none" strike="noStrike" dirty="0">
                        <a:solidFill>
                          <a:srgbClr val="000000"/>
                        </a:solidFill>
                        <a:effectLst/>
                        <a:latin typeface="Calibri"/>
                      </a:endParaRPr>
                    </a:p>
                  </a:txBody>
                  <a:tcPr marL="171450" marR="9525" marT="91440" marB="9144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600" b="1" u="none" strike="noStrike" dirty="0" smtClean="0">
                          <a:effectLst/>
                        </a:rPr>
                        <a:t>Western State Hospital</a:t>
                      </a:r>
                      <a:endParaRPr lang="en-US" sz="1600" b="1" i="0" u="none" strike="noStrike" dirty="0">
                        <a:solidFill>
                          <a:srgbClr val="000000"/>
                        </a:solidFill>
                        <a:effectLst/>
                        <a:latin typeface="Calibri"/>
                      </a:endParaRPr>
                    </a:p>
                  </a:txBody>
                  <a:tcPr marL="9525" marT="91440"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600" b="1" u="none" strike="noStrike" dirty="0" smtClean="0">
                          <a:effectLst/>
                        </a:rPr>
                        <a:t>Eastern State</a:t>
                      </a:r>
                      <a:r>
                        <a:rPr lang="en-US" sz="1600" b="1" u="none" strike="noStrike" baseline="0" dirty="0" smtClean="0">
                          <a:effectLst/>
                        </a:rPr>
                        <a:t>  </a:t>
                      </a:r>
                      <a:r>
                        <a:rPr lang="en-US" sz="1600" b="1" u="none" strike="noStrike" dirty="0" smtClean="0">
                          <a:effectLst/>
                        </a:rPr>
                        <a:t>Hospital</a:t>
                      </a:r>
                      <a:endParaRPr lang="en-US" sz="1600" b="1" i="0" u="none" strike="noStrike" dirty="0">
                        <a:solidFill>
                          <a:srgbClr val="000000"/>
                        </a:solidFill>
                        <a:effectLst/>
                        <a:latin typeface="Calibri"/>
                      </a:endParaRPr>
                    </a:p>
                  </a:txBody>
                  <a:tcPr marL="9525" marT="91440"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600" b="1" u="none" strike="noStrike" dirty="0" smtClean="0">
                          <a:effectLst/>
                        </a:rPr>
                        <a:t>Child Study</a:t>
                      </a:r>
                      <a:r>
                        <a:rPr lang="en-US" sz="1600" b="1" u="none" strike="noStrike" baseline="0" dirty="0" smtClean="0">
                          <a:effectLst/>
                        </a:rPr>
                        <a:t> &amp; </a:t>
                      </a:r>
                      <a:r>
                        <a:rPr lang="en-US" sz="1600" b="1" u="none" strike="noStrike" dirty="0" smtClean="0">
                          <a:effectLst/>
                        </a:rPr>
                        <a:t>Treatment</a:t>
                      </a:r>
                      <a:r>
                        <a:rPr lang="en-US" sz="1600" b="1" u="none" strike="noStrike" baseline="0" dirty="0" smtClean="0">
                          <a:effectLst/>
                        </a:rPr>
                        <a:t> </a:t>
                      </a:r>
                      <a:r>
                        <a:rPr lang="en-US" sz="1600" b="1" u="none" strike="noStrike" dirty="0" smtClean="0">
                          <a:effectLst/>
                        </a:rPr>
                        <a:t>Center</a:t>
                      </a:r>
                      <a:endParaRPr lang="en-US" sz="1600" b="1" i="0" u="none" strike="noStrike" dirty="0">
                        <a:solidFill>
                          <a:srgbClr val="000000"/>
                        </a:solidFill>
                        <a:effectLst/>
                        <a:latin typeface="Calibri"/>
                      </a:endParaRPr>
                    </a:p>
                  </a:txBody>
                  <a:tcPr marL="9525" marT="91440" marB="9144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r" fontAlgn="b">
                        <a:spcAft>
                          <a:spcPts val="0"/>
                        </a:spcAft>
                      </a:pPr>
                      <a:r>
                        <a:rPr lang="en-US" sz="1600" b="1" u="none" strike="noStrike" dirty="0" smtClean="0">
                          <a:effectLst/>
                        </a:rPr>
                        <a:t>GRAND TOTAL</a:t>
                      </a:r>
                      <a:endParaRPr lang="en-US" sz="1600" b="1" i="0" u="none" strike="noStrike" dirty="0">
                        <a:solidFill>
                          <a:srgbClr val="000000"/>
                        </a:solidFill>
                        <a:effectLst/>
                        <a:latin typeface="Calibri"/>
                      </a:endParaRPr>
                    </a:p>
                  </a:txBody>
                  <a:tcPr marL="9525" marT="91440" marB="9144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r>
              <a:tr h="736775">
                <a:tc>
                  <a:txBody>
                    <a:bodyPr/>
                    <a:lstStyle/>
                    <a:p>
                      <a:pPr algn="ctr" fontAlgn="b">
                        <a:spcAft>
                          <a:spcPts val="600"/>
                        </a:spcAft>
                      </a:pPr>
                      <a:r>
                        <a:rPr lang="en-US" sz="1800" u="none" strike="noStrike" dirty="0">
                          <a:effectLst/>
                        </a:rPr>
                        <a:t>FY 2012</a:t>
                      </a:r>
                      <a:endParaRPr lang="en-US" sz="1800" b="0" i="0" u="none" strike="noStrike" dirty="0">
                        <a:solidFill>
                          <a:srgbClr val="000000"/>
                        </a:solidFill>
                        <a:effectLst/>
                        <a:latin typeface="Calibri"/>
                      </a:endParaRPr>
                    </a:p>
                  </a:txBody>
                  <a:tcPr marL="9525" marR="9525" marT="182880" marB="18288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a:solidFill>
                            <a:srgbClr val="C00000"/>
                          </a:solidFill>
                          <a:effectLst/>
                        </a:rPr>
                        <a:t> </a:t>
                      </a:r>
                      <a:r>
                        <a:rPr lang="en-US" sz="1800" u="none" strike="noStrike" dirty="0" smtClean="0">
                          <a:solidFill>
                            <a:srgbClr val="C00000"/>
                          </a:solidFill>
                          <a:effectLst/>
                        </a:rPr>
                        <a:t>—$3,198,000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smtClean="0">
                          <a:solidFill>
                            <a:srgbClr val="C00000"/>
                          </a:solidFill>
                          <a:effectLst/>
                        </a:rPr>
                        <a:t>—$1,011,000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a:effectLst/>
                        </a:rPr>
                        <a:t> </a:t>
                      </a:r>
                      <a:r>
                        <a:rPr lang="en-US" sz="1800" u="none" strike="noStrike" dirty="0" smtClean="0">
                          <a:effectLst/>
                        </a:rPr>
                        <a:t>$655,000 </a:t>
                      </a:r>
                      <a:endParaRPr lang="en-US" sz="1800" b="0" i="0" u="none" strike="noStrike" dirty="0">
                        <a:solidFill>
                          <a:srgbClr val="0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b="1" u="none" strike="noStrike" dirty="0">
                          <a:solidFill>
                            <a:srgbClr val="C00000"/>
                          </a:solidFill>
                          <a:effectLst/>
                        </a:rPr>
                        <a:t> </a:t>
                      </a:r>
                      <a:r>
                        <a:rPr lang="en-US" sz="1800" b="1" u="none" strike="noStrike" dirty="0" smtClean="0">
                          <a:solidFill>
                            <a:srgbClr val="C00000"/>
                          </a:solidFill>
                          <a:effectLst/>
                        </a:rPr>
                        <a:t>—$3,554,000</a:t>
                      </a:r>
                      <a:endParaRPr lang="en-US" sz="1800" b="1"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736775">
                <a:tc>
                  <a:txBody>
                    <a:bodyPr/>
                    <a:lstStyle/>
                    <a:p>
                      <a:pPr algn="ctr" fontAlgn="b">
                        <a:spcAft>
                          <a:spcPts val="600"/>
                        </a:spcAft>
                      </a:pPr>
                      <a:r>
                        <a:rPr lang="en-US" sz="1800" u="none" strike="noStrike" dirty="0">
                          <a:effectLst/>
                        </a:rPr>
                        <a:t>FY 2013</a:t>
                      </a:r>
                      <a:endParaRPr lang="en-US" sz="1800" b="0" i="0" u="none" strike="noStrike" dirty="0">
                        <a:solidFill>
                          <a:srgbClr val="000000"/>
                        </a:solidFill>
                        <a:effectLst/>
                        <a:latin typeface="Calibri"/>
                      </a:endParaRPr>
                    </a:p>
                  </a:txBody>
                  <a:tcPr marL="9525" marR="9525" marT="182880" marB="18288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a:effectLst/>
                        </a:rPr>
                        <a:t> </a:t>
                      </a:r>
                      <a:r>
                        <a:rPr lang="en-US" sz="1800" u="none" strike="noStrike" dirty="0" smtClean="0">
                          <a:effectLst/>
                        </a:rPr>
                        <a:t>$973,000 </a:t>
                      </a:r>
                      <a:endParaRPr lang="en-US" sz="1800" b="0" i="0" u="none" strike="noStrike" dirty="0">
                        <a:solidFill>
                          <a:srgbClr val="0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smtClean="0">
                          <a:solidFill>
                            <a:srgbClr val="C00000"/>
                          </a:solidFill>
                          <a:effectLst/>
                        </a:rPr>
                        <a:t>—$1,765,000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a:effectLst/>
                        </a:rPr>
                        <a:t> </a:t>
                      </a:r>
                      <a:r>
                        <a:rPr lang="en-US" sz="1800" u="none" strike="noStrike" dirty="0" smtClean="0">
                          <a:effectLst/>
                        </a:rPr>
                        <a:t>$881,000 </a:t>
                      </a:r>
                      <a:endParaRPr lang="en-US" sz="1800" b="0" i="0" u="none" strike="noStrike" dirty="0">
                        <a:solidFill>
                          <a:srgbClr val="0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b="1" u="none" strike="noStrike" dirty="0">
                          <a:effectLst/>
                        </a:rPr>
                        <a:t> </a:t>
                      </a:r>
                      <a:r>
                        <a:rPr lang="en-US" sz="1800" b="1" u="none" strike="noStrike" dirty="0" smtClean="0">
                          <a:effectLst/>
                        </a:rPr>
                        <a:t>$89,000 </a:t>
                      </a:r>
                      <a:endParaRPr lang="en-US" sz="1800" b="1" i="0" u="none" strike="noStrike" dirty="0">
                        <a:solidFill>
                          <a:srgbClr val="0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736775">
                <a:tc>
                  <a:txBody>
                    <a:bodyPr/>
                    <a:lstStyle/>
                    <a:p>
                      <a:pPr algn="ctr" fontAlgn="b">
                        <a:spcAft>
                          <a:spcPts val="600"/>
                        </a:spcAft>
                      </a:pPr>
                      <a:r>
                        <a:rPr lang="en-US" sz="1800" u="none" strike="noStrike" dirty="0">
                          <a:effectLst/>
                        </a:rPr>
                        <a:t>FY 2014</a:t>
                      </a:r>
                      <a:endParaRPr lang="en-US" sz="1800" b="0" i="0" u="none" strike="noStrike" dirty="0">
                        <a:solidFill>
                          <a:srgbClr val="000000"/>
                        </a:solidFill>
                        <a:effectLst/>
                        <a:latin typeface="Calibri"/>
                      </a:endParaRPr>
                    </a:p>
                  </a:txBody>
                  <a:tcPr marL="9525" marR="9525" marT="182880" marB="18288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a:solidFill>
                            <a:srgbClr val="C00000"/>
                          </a:solidFill>
                          <a:effectLst/>
                        </a:rPr>
                        <a:t> </a:t>
                      </a:r>
                      <a:r>
                        <a:rPr lang="en-US" sz="1800" u="none" strike="noStrike" dirty="0" smtClean="0">
                          <a:solidFill>
                            <a:srgbClr val="C00000"/>
                          </a:solidFill>
                          <a:effectLst/>
                        </a:rPr>
                        <a:t>—$196,000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smtClean="0">
                          <a:solidFill>
                            <a:srgbClr val="C00000"/>
                          </a:solidFill>
                          <a:effectLst/>
                        </a:rPr>
                        <a:t>—$1,731,000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u="none" strike="noStrike" dirty="0">
                          <a:effectLst/>
                        </a:rPr>
                        <a:t> </a:t>
                      </a:r>
                      <a:r>
                        <a:rPr lang="en-US" sz="1800" u="none" strike="noStrike" dirty="0" smtClean="0">
                          <a:effectLst/>
                        </a:rPr>
                        <a:t>$228,000 </a:t>
                      </a:r>
                      <a:endParaRPr lang="en-US" sz="1800" b="0" i="0" u="none" strike="noStrike" dirty="0">
                        <a:solidFill>
                          <a:srgbClr val="0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b">
                        <a:spcAft>
                          <a:spcPts val="600"/>
                        </a:spcAft>
                      </a:pPr>
                      <a:r>
                        <a:rPr lang="en-US" sz="1800" b="1" u="none" strike="noStrike" dirty="0" smtClean="0">
                          <a:solidFill>
                            <a:srgbClr val="C00000"/>
                          </a:solidFill>
                          <a:effectLst/>
                        </a:rPr>
                        <a:t>—$1,699,000</a:t>
                      </a:r>
                      <a:endParaRPr lang="en-US" sz="1800" b="1"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r>
              <a:tr h="736775">
                <a:tc>
                  <a:txBody>
                    <a:bodyPr/>
                    <a:lstStyle/>
                    <a:p>
                      <a:pPr algn="ctr" fontAlgn="b">
                        <a:spcAft>
                          <a:spcPts val="600"/>
                        </a:spcAft>
                      </a:pPr>
                      <a:r>
                        <a:rPr lang="en-US" sz="1800" u="none" strike="noStrike" dirty="0">
                          <a:effectLst/>
                        </a:rPr>
                        <a:t>FY 2015</a:t>
                      </a:r>
                      <a:endParaRPr lang="en-US" sz="1800" b="0" i="0" u="none" strike="noStrike" dirty="0">
                        <a:solidFill>
                          <a:srgbClr val="000000"/>
                        </a:solidFill>
                        <a:effectLst/>
                        <a:latin typeface="Calibri"/>
                      </a:endParaRPr>
                    </a:p>
                  </a:txBody>
                  <a:tcPr marL="9525" marR="9525" marT="182880" marB="182880" anchor="b">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spcAft>
                          <a:spcPts val="600"/>
                        </a:spcAft>
                      </a:pPr>
                      <a:r>
                        <a:rPr lang="en-US" sz="1800" u="none" strike="noStrike" dirty="0">
                          <a:solidFill>
                            <a:srgbClr val="C00000"/>
                          </a:solidFill>
                          <a:effectLst/>
                        </a:rPr>
                        <a:t> </a:t>
                      </a:r>
                      <a:r>
                        <a:rPr lang="en-US" sz="1800" u="none" strike="noStrike" dirty="0" smtClean="0">
                          <a:solidFill>
                            <a:srgbClr val="C00000"/>
                          </a:solidFill>
                          <a:effectLst/>
                        </a:rPr>
                        <a:t>—$8,203,000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spcAft>
                          <a:spcPts val="600"/>
                        </a:spcAft>
                      </a:pPr>
                      <a:r>
                        <a:rPr lang="en-US" sz="1800" u="none" strike="noStrike" dirty="0" smtClean="0">
                          <a:solidFill>
                            <a:srgbClr val="C00000"/>
                          </a:solidFill>
                          <a:effectLst/>
                        </a:rPr>
                        <a:t>—$3,132,000</a:t>
                      </a:r>
                      <a:endParaRPr lang="en-US" sz="1800" b="0"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spcAft>
                          <a:spcPts val="600"/>
                        </a:spcAft>
                      </a:pPr>
                      <a:r>
                        <a:rPr lang="en-US" sz="1800" u="none" strike="noStrike" dirty="0">
                          <a:effectLst/>
                        </a:rPr>
                        <a:t> </a:t>
                      </a:r>
                      <a:r>
                        <a:rPr lang="en-US" sz="1800" u="none" strike="noStrike" dirty="0" smtClean="0">
                          <a:effectLst/>
                        </a:rPr>
                        <a:t>$96,000 </a:t>
                      </a:r>
                      <a:endParaRPr lang="en-US" sz="1800" b="0" i="0" u="none" strike="noStrike" dirty="0">
                        <a:solidFill>
                          <a:srgbClr val="0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spcAft>
                          <a:spcPts val="600"/>
                        </a:spcAft>
                      </a:pPr>
                      <a:r>
                        <a:rPr lang="en-US" sz="1800" b="1" u="none" strike="noStrike" dirty="0" smtClean="0">
                          <a:solidFill>
                            <a:srgbClr val="C00000"/>
                          </a:solidFill>
                          <a:effectLst/>
                        </a:rPr>
                        <a:t>—$11,239,000</a:t>
                      </a:r>
                      <a:endParaRPr lang="en-US" sz="1800" b="1" i="0" u="none" strike="noStrike" dirty="0">
                        <a:solidFill>
                          <a:srgbClr val="C00000"/>
                        </a:solidFill>
                        <a:effectLst/>
                        <a:latin typeface="Calibri"/>
                      </a:endParaRPr>
                    </a:p>
                  </a:txBody>
                  <a:tcPr marL="9525" marR="182880" marT="182880" marB="182880" anchor="b">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28" name="TextBox 27"/>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18255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831805579"/>
              </p:ext>
            </p:extLst>
          </p:nvPr>
        </p:nvGraphicFramePr>
        <p:xfrm>
          <a:off x="781050" y="1152524"/>
          <a:ext cx="7581900" cy="44862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88293" y="480447"/>
            <a:ext cx="7767415" cy="1446550"/>
          </a:xfrm>
          <a:prstGeom prst="rect">
            <a:avLst/>
          </a:prstGeom>
          <a:noFill/>
        </p:spPr>
        <p:txBody>
          <a:bodyPr wrap="square" rtlCol="0">
            <a:spAutoFit/>
          </a:bodyPr>
          <a:lstStyle/>
          <a:p>
            <a:pPr algn="ctr"/>
            <a:r>
              <a:rPr lang="en-US" sz="3600" b="1" dirty="0" smtClean="0">
                <a:ln w="3175">
                  <a:noFill/>
                </a:ln>
                <a:solidFill>
                  <a:schemeClr val="tx2">
                    <a:lumMod val="75000"/>
                  </a:schemeClr>
                </a:solidFill>
                <a:ea typeface="Malgun Gothic" panose="020B0503020000020004" pitchFamily="34" charset="-127"/>
              </a:rPr>
              <a:t>Western </a:t>
            </a:r>
            <a:r>
              <a:rPr lang="en-US" sz="3600" b="1" dirty="0">
                <a:ln w="3175">
                  <a:noFill/>
                </a:ln>
                <a:solidFill>
                  <a:schemeClr val="tx2">
                    <a:lumMod val="75000"/>
                  </a:schemeClr>
                </a:solidFill>
                <a:ea typeface="Malgun Gothic" panose="020B0503020000020004" pitchFamily="34" charset="-127"/>
              </a:rPr>
              <a:t>State Hospital Civil Wait </a:t>
            </a:r>
            <a:r>
              <a:rPr lang="en-US" sz="3600" b="1" dirty="0" smtClean="0">
                <a:ln w="3175">
                  <a:noFill/>
                </a:ln>
                <a:solidFill>
                  <a:schemeClr val="tx2">
                    <a:lumMod val="75000"/>
                  </a:schemeClr>
                </a:solidFill>
                <a:ea typeface="Malgun Gothic" panose="020B0503020000020004" pitchFamily="34" charset="-127"/>
              </a:rPr>
              <a:t>List</a:t>
            </a:r>
          </a:p>
          <a:p>
            <a:pPr algn="ctr"/>
            <a:r>
              <a:rPr lang="en-US" sz="1600" dirty="0"/>
              <a:t>January 2013 – August 2015</a:t>
            </a:r>
          </a:p>
          <a:p>
            <a:pPr algn="ctr"/>
            <a:r>
              <a:rPr lang="en-US" sz="3600" b="1" dirty="0" smtClean="0">
                <a:ln w="3175">
                  <a:noFill/>
                </a:ln>
                <a:solidFill>
                  <a:schemeClr val="tx2">
                    <a:lumMod val="75000"/>
                  </a:schemeClr>
                </a:solidFill>
                <a:ea typeface="Malgun Gothic" panose="020B0503020000020004" pitchFamily="34" charset="-127"/>
              </a:rPr>
              <a:t> </a:t>
            </a:r>
            <a:endParaRPr lang="en-US" sz="3600" b="1" dirty="0">
              <a:ln w="3175">
                <a:noFill/>
              </a:ln>
              <a:solidFill>
                <a:schemeClr val="tx2">
                  <a:lumMod val="75000"/>
                </a:schemeClr>
              </a:solidFill>
              <a:ea typeface="Malgun Gothic" panose="020B0503020000020004" pitchFamily="34" charset="-127"/>
            </a:endParaRPr>
          </a:p>
        </p:txBody>
      </p:sp>
      <p:sp>
        <p:nvSpPr>
          <p:cNvPr id="7" name="TextBox 6"/>
          <p:cNvSpPr txBox="1"/>
          <p:nvPr/>
        </p:nvSpPr>
        <p:spPr>
          <a:xfrm>
            <a:off x="634475" y="5565258"/>
            <a:ext cx="637954" cy="276999"/>
          </a:xfrm>
          <a:prstGeom prst="rect">
            <a:avLst/>
          </a:prstGeom>
          <a:noFill/>
        </p:spPr>
        <p:txBody>
          <a:bodyPr wrap="square" lIns="0" tIns="0" rIns="0" bIns="0" rtlCol="0">
            <a:spAutoFit/>
          </a:bodyPr>
          <a:lstStyle/>
          <a:p>
            <a:pPr algn="ctr"/>
            <a:r>
              <a:rPr lang="en-US" b="1" dirty="0" smtClean="0"/>
              <a:t>2013</a:t>
            </a:r>
            <a:endParaRPr lang="en-US" b="1" dirty="0"/>
          </a:p>
        </p:txBody>
      </p:sp>
      <p:sp>
        <p:nvSpPr>
          <p:cNvPr id="22" name="TextBox 21"/>
          <p:cNvSpPr txBox="1"/>
          <p:nvPr/>
        </p:nvSpPr>
        <p:spPr>
          <a:xfrm>
            <a:off x="3587225" y="5565258"/>
            <a:ext cx="637954" cy="276999"/>
          </a:xfrm>
          <a:prstGeom prst="rect">
            <a:avLst/>
          </a:prstGeom>
          <a:noFill/>
        </p:spPr>
        <p:txBody>
          <a:bodyPr wrap="square" lIns="0" tIns="0" rIns="0" bIns="0" rtlCol="0">
            <a:spAutoFit/>
          </a:bodyPr>
          <a:lstStyle/>
          <a:p>
            <a:pPr algn="ctr"/>
            <a:r>
              <a:rPr lang="en-US" b="1" dirty="0" smtClean="0"/>
              <a:t>2014</a:t>
            </a:r>
            <a:endParaRPr lang="en-US" b="1" dirty="0"/>
          </a:p>
        </p:txBody>
      </p:sp>
      <p:sp>
        <p:nvSpPr>
          <p:cNvPr id="23" name="TextBox 22"/>
          <p:cNvSpPr txBox="1"/>
          <p:nvPr/>
        </p:nvSpPr>
        <p:spPr>
          <a:xfrm>
            <a:off x="6397100" y="5565258"/>
            <a:ext cx="637954" cy="276999"/>
          </a:xfrm>
          <a:prstGeom prst="rect">
            <a:avLst/>
          </a:prstGeom>
          <a:noFill/>
        </p:spPr>
        <p:txBody>
          <a:bodyPr wrap="square" lIns="0" tIns="0" rIns="0" bIns="0" rtlCol="0">
            <a:spAutoFit/>
          </a:bodyPr>
          <a:lstStyle/>
          <a:p>
            <a:pPr algn="ctr"/>
            <a:r>
              <a:rPr lang="en-US" b="1" dirty="0" smtClean="0"/>
              <a:t>2015</a:t>
            </a:r>
            <a:endParaRPr lang="en-US" b="1" dirty="0"/>
          </a:p>
        </p:txBody>
      </p:sp>
      <p:sp>
        <p:nvSpPr>
          <p:cNvPr id="2" name="TextBox 1"/>
          <p:cNvSpPr txBox="1"/>
          <p:nvPr/>
        </p:nvSpPr>
        <p:spPr>
          <a:xfrm>
            <a:off x="2105025" y="6057900"/>
            <a:ext cx="6172200" cy="369332"/>
          </a:xfrm>
          <a:prstGeom prst="rect">
            <a:avLst/>
          </a:prstGeom>
          <a:noFill/>
        </p:spPr>
        <p:txBody>
          <a:bodyPr wrap="square" rtlCol="0">
            <a:spAutoFit/>
          </a:bodyPr>
          <a:lstStyle/>
          <a:p>
            <a:r>
              <a:rPr lang="en-US" sz="900" dirty="0" smtClean="0"/>
              <a:t>SOURCE: Washington State Department of Social and Health Services, Behavioral Health and Service Integration Administration, Division of Behavioral Health and Recovery, August 2015.</a:t>
            </a:r>
            <a:endParaRPr lang="en-US" sz="900" dirty="0"/>
          </a:p>
        </p:txBody>
      </p:sp>
      <p:sp>
        <p:nvSpPr>
          <p:cNvPr id="9" name="TextBox 8"/>
          <p:cNvSpPr txBox="1"/>
          <p:nvPr/>
        </p:nvSpPr>
        <p:spPr>
          <a:xfrm>
            <a:off x="5709683" y="6461276"/>
            <a:ext cx="2902689" cy="276999"/>
          </a:xfrm>
          <a:prstGeom prst="rect">
            <a:avLst/>
          </a:prstGeom>
          <a:noFill/>
        </p:spPr>
        <p:txBody>
          <a:bodyPr wrap="square" rtlCol="0">
            <a:spAutoFit/>
          </a:bodyPr>
          <a:lstStyle/>
          <a:p>
            <a:pPr algn="r"/>
            <a:r>
              <a:rPr lang="en-US" sz="1200" dirty="0" smtClean="0">
                <a:solidFill>
                  <a:schemeClr val="tx1">
                    <a:lumMod val="65000"/>
                    <a:lumOff val="35000"/>
                  </a:schemeClr>
                </a:solidFill>
              </a:rPr>
              <a:t>STATE PSYCHIATRIC HOSPITALS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247750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TotalTime>
  <Words>2412</Words>
  <Application>Microsoft Office PowerPoint</Application>
  <PresentationFormat>On-screen Show (4:3)</PresentationFormat>
  <Paragraphs>445</Paragraphs>
  <Slides>40</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Malgun Gothic</vt:lpstr>
      <vt:lpstr>Arial</vt:lpstr>
      <vt:lpstr>Arial Narrow</vt:lpstr>
      <vt:lpstr>Calibri</vt:lpstr>
      <vt:lpstr>Comic Sans MS</vt:lpstr>
      <vt:lpstr>Freestyle Script</vt:lpstr>
      <vt:lpstr>Papyrus</vt:lpstr>
      <vt:lpstr>Symbol</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DSHS / Exec 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Reyes, Carla M (DSHS)</dc:creator>
  <cp:lastModifiedBy>Aguirre-Rogers, Brenda (DSHS)</cp:lastModifiedBy>
  <cp:revision>230</cp:revision>
  <cp:lastPrinted>2015-08-19T16:13:49Z</cp:lastPrinted>
  <dcterms:created xsi:type="dcterms:W3CDTF">2015-08-12T17:30:14Z</dcterms:created>
  <dcterms:modified xsi:type="dcterms:W3CDTF">2015-09-08T18:38:39Z</dcterms:modified>
</cp:coreProperties>
</file>