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1" r:id="rId3"/>
    <p:sldId id="258" r:id="rId4"/>
    <p:sldId id="257" r:id="rId5"/>
    <p:sldId id="259" r:id="rId6"/>
    <p:sldId id="260" r:id="rId7"/>
    <p:sldId id="261" r:id="rId8"/>
    <p:sldId id="262" r:id="rId9"/>
    <p:sldId id="265" r:id="rId10"/>
    <p:sldId id="264" r:id="rId11"/>
    <p:sldId id="263" r:id="rId12"/>
    <p:sldId id="266"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B"/>
    <a:srgbClr val="0076C1"/>
    <a:srgbClr val="ED7D31"/>
    <a:srgbClr val="002C8B"/>
    <a:srgbClr val="FD7419"/>
    <a:srgbClr val="5B9BD5"/>
    <a:srgbClr val="4F8A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58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
                  <c:y val="-5.27828451846305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9043869718353595E-17"/>
                  <c:y val="-3.778148238541800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9043869718353595E-17"/>
                  <c:y val="-7.694851560600440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5.27828451846305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7.986715810171492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quot;$&quot;#,##0.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DOB</c:v>
                </c:pt>
                <c:pt idx="1">
                  <c:v>Credit Card #</c:v>
                </c:pt>
                <c:pt idx="2">
                  <c:v>Mother's Maiden Name</c:v>
                </c:pt>
                <c:pt idx="3">
                  <c:v>SSN</c:v>
                </c:pt>
                <c:pt idx="4">
                  <c:v>Medical Record Information</c:v>
                </c:pt>
              </c:strCache>
            </c:strRef>
          </c:cat>
          <c:val>
            <c:numRef>
              <c:f>Sheet1!$B$2:$B$6</c:f>
              <c:numCache>
                <c:formatCode>General</c:formatCode>
                <c:ptCount val="5"/>
                <c:pt idx="0">
                  <c:v>3</c:v>
                </c:pt>
                <c:pt idx="1">
                  <c:v>1.5</c:v>
                </c:pt>
                <c:pt idx="2">
                  <c:v>6</c:v>
                </c:pt>
                <c:pt idx="3">
                  <c:v>3</c:v>
                </c:pt>
                <c:pt idx="4">
                  <c:v>6</c:v>
                </c:pt>
              </c:numCache>
            </c:numRef>
          </c:val>
        </c:ser>
        <c:ser>
          <c:idx val="1"/>
          <c:order val="1"/>
          <c:tx>
            <c:strRef>
              <c:f>Sheet1!$C$1</c:f>
              <c:strCache>
                <c:ptCount val="1"/>
                <c:pt idx="0">
                  <c:v>Series 2</c:v>
                </c:pt>
              </c:strCache>
            </c:strRef>
          </c:tx>
          <c:spPr>
            <a:solidFill>
              <a:schemeClr val="accent2"/>
            </a:solidFill>
            <a:ln>
              <a:noFill/>
            </a:ln>
            <a:effectLst/>
          </c:spPr>
          <c:invertIfNegative val="0"/>
          <c:dPt>
            <c:idx val="4"/>
            <c:invertIfNegative val="0"/>
            <c:bubble3D val="0"/>
            <c:spPr>
              <a:solidFill>
                <a:srgbClr val="FD7419"/>
              </a:solidFill>
              <a:ln>
                <a:noFill/>
              </a:ln>
              <a:effectLst/>
            </c:spPr>
          </c:dPt>
          <c:cat>
            <c:strRef>
              <c:f>Sheet1!$A$2:$A$6</c:f>
              <c:strCache>
                <c:ptCount val="5"/>
                <c:pt idx="0">
                  <c:v>DOB</c:v>
                </c:pt>
                <c:pt idx="1">
                  <c:v>Credit Card #</c:v>
                </c:pt>
                <c:pt idx="2">
                  <c:v>Mother's Maiden Name</c:v>
                </c:pt>
                <c:pt idx="3">
                  <c:v>SSN</c:v>
                </c:pt>
                <c:pt idx="4">
                  <c:v>Medical Record Information</c:v>
                </c:pt>
              </c:strCache>
            </c:strRef>
          </c:cat>
          <c:val>
            <c:numRef>
              <c:f>Sheet1!$C$2:$C$6</c:f>
              <c:numCache>
                <c:formatCode>General</c:formatCode>
                <c:ptCount val="5"/>
                <c:pt idx="0">
                  <c:v>0</c:v>
                </c:pt>
                <c:pt idx="1">
                  <c:v>0</c:v>
                </c:pt>
                <c:pt idx="2">
                  <c:v>0</c:v>
                </c:pt>
                <c:pt idx="3">
                  <c:v>0</c:v>
                </c:pt>
                <c:pt idx="4">
                  <c:v>44</c:v>
                </c:pt>
              </c:numCache>
            </c:numRef>
          </c:val>
        </c:ser>
        <c:dLbls>
          <c:showLegendKey val="0"/>
          <c:showVal val="0"/>
          <c:showCatName val="0"/>
          <c:showSerName val="0"/>
          <c:showPercent val="0"/>
          <c:showBubbleSize val="0"/>
        </c:dLbls>
        <c:gapWidth val="219"/>
        <c:overlap val="100"/>
        <c:axId val="425994696"/>
        <c:axId val="425990776"/>
      </c:barChart>
      <c:catAx>
        <c:axId val="42599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Century Gothic" panose="020B0502020202020204" pitchFamily="34" charset="0"/>
                <a:ea typeface="+mn-ea"/>
                <a:cs typeface="+mn-cs"/>
              </a:defRPr>
            </a:pPr>
            <a:endParaRPr lang="en-US"/>
          </a:p>
        </c:txPr>
        <c:crossAx val="425990776"/>
        <c:crosses val="autoZero"/>
        <c:auto val="1"/>
        <c:lblAlgn val="ctr"/>
        <c:lblOffset val="100"/>
        <c:noMultiLvlLbl val="0"/>
      </c:catAx>
      <c:valAx>
        <c:axId val="425990776"/>
        <c:scaling>
          <c:orientation val="minMax"/>
        </c:scaling>
        <c:delete val="1"/>
        <c:axPos val="l"/>
        <c:numFmt formatCode="General" sourceLinked="1"/>
        <c:majorTickMark val="none"/>
        <c:minorTickMark val="none"/>
        <c:tickLblPos val="nextTo"/>
        <c:crossAx val="425994696"/>
        <c:crosses val="autoZero"/>
        <c:crossBetween val="between"/>
      </c:valAx>
      <c:spPr>
        <a:noFill/>
        <a:ln w="25400">
          <a:noFill/>
        </a:ln>
        <a:effectLst/>
      </c:spPr>
    </c:plotArea>
    <c:plotVisOnly val="1"/>
    <c:dispBlanksAs val="gap"/>
    <c:showDLblsOverMax val="0"/>
  </c:chart>
  <c:spPr>
    <a:noFill/>
    <a:ln>
      <a:noFill/>
    </a:ln>
    <a:effectLst/>
  </c:spPr>
  <c:txPr>
    <a:bodyPr/>
    <a:lstStyle/>
    <a:p>
      <a:pPr>
        <a:defRPr>
          <a:solidFill>
            <a:schemeClr val="bg1"/>
          </a:solidFill>
          <a:latin typeface="Century Gothic" panose="020B0502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0.83287</cdr:x>
      <cdr:y>0.08074</cdr:y>
    </cdr:from>
    <cdr:to>
      <cdr:x>0.92801</cdr:x>
      <cdr:y>0.13642</cdr:y>
    </cdr:to>
    <cdr:sp macro="" textlink="">
      <cdr:nvSpPr>
        <cdr:cNvPr id="2" name="TextBox 1"/>
        <cdr:cNvSpPr txBox="1"/>
      </cdr:nvSpPr>
      <cdr:spPr>
        <a:xfrm xmlns:a="http://schemas.openxmlformats.org/drawingml/2006/main">
          <a:off x="6568591" y="351336"/>
          <a:ext cx="750341" cy="2422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solidFill>
                <a:schemeClr val="bg1"/>
              </a:solidFill>
              <a:latin typeface="Century Gothic" panose="020B0502020202020204" pitchFamily="34" charset="0"/>
            </a:rPr>
            <a:t>$70.00</a:t>
          </a:r>
          <a:endParaRPr lang="en-US" sz="1600" b="1" dirty="0">
            <a:solidFill>
              <a:schemeClr val="bg1"/>
            </a:solidFill>
            <a:latin typeface="Century Gothic" panose="020B0502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6C26E-7BA8-416D-9C29-A00C790DD605}" type="datetimeFigureOut">
              <a:rPr lang="en-US" smtClean="0"/>
              <a:t>9/11/2015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06973-C1A6-462E-B6DC-BCF99EA69909}" type="slidenum">
              <a:rPr lang="en-US" smtClean="0"/>
              <a:t>‹#›</a:t>
            </a:fld>
            <a:endParaRPr lang="en-US"/>
          </a:p>
        </p:txBody>
      </p:sp>
    </p:spTree>
    <p:extLst>
      <p:ext uri="{BB962C8B-B14F-4D97-AF65-F5344CB8AC3E}">
        <p14:creationId xmlns:p14="http://schemas.microsoft.com/office/powerpoint/2010/main" val="268251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06973-C1A6-462E-B6DC-BCF99EA69909}" type="slidenum">
              <a:rPr lang="en-US" smtClean="0"/>
              <a:t>12</a:t>
            </a:fld>
            <a:endParaRPr lang="en-US"/>
          </a:p>
        </p:txBody>
      </p:sp>
    </p:spTree>
    <p:extLst>
      <p:ext uri="{BB962C8B-B14F-4D97-AF65-F5344CB8AC3E}">
        <p14:creationId xmlns:p14="http://schemas.microsoft.com/office/powerpoint/2010/main" val="73055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1BDEA7-272D-48AB-AC7F-7D3EB997B3D7}" type="datetime1">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24639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EFF6F7-5D47-488E-B8F2-D5CE2252B56E}" type="datetime1">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232617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6D829B-F486-4334-B62F-253CE255DC90}" type="datetime1">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151907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E3FB6A-636E-4DF4-8B9B-DDFBB681C4F4}" type="datetime1">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127047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B2E450-DFB5-4FD9-98A8-05123ECE773B}" type="datetime1">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420258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F7B5D4-EC96-40E0-952F-3C425EDA649B}" type="datetime1">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228014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4CAC60-384E-4A2F-BBD7-0BF25DD623D6}" type="datetime1">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365225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0DD04D-52C4-4884-BBC0-EBB6AF1790C1}" type="datetime1">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164102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A11D4-BEA0-444E-BBFC-EDCC3A166EDE}" type="datetime1">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401985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E6AB6-A3E1-43B5-ACD7-5AC96307E93F}" type="datetime1">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317129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8A0DE-A58D-40C0-9F4A-2826292A5361}" type="datetime1">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E0218-5BF3-4401-950C-89FBB7008F1B}" type="slidenum">
              <a:rPr lang="en-US" smtClean="0"/>
              <a:t>‹#›</a:t>
            </a:fld>
            <a:endParaRPr lang="en-US"/>
          </a:p>
        </p:txBody>
      </p:sp>
    </p:spTree>
    <p:extLst>
      <p:ext uri="{BB962C8B-B14F-4D97-AF65-F5344CB8AC3E}">
        <p14:creationId xmlns:p14="http://schemas.microsoft.com/office/powerpoint/2010/main" val="203282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C6284-FA48-49EA-B2CE-D60EB7F2E81E}" type="datetime1">
              <a:rPr lang="en-US" smtClean="0"/>
              <a:t>9/11/2015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E0218-5BF3-4401-950C-89FBB7008F1B}" type="slidenum">
              <a:rPr lang="en-US" smtClean="0"/>
              <a:t>‹#›</a:t>
            </a:fld>
            <a:endParaRPr lang="en-US"/>
          </a:p>
        </p:txBody>
      </p:sp>
    </p:spTree>
    <p:extLst>
      <p:ext uri="{BB962C8B-B14F-4D97-AF65-F5344CB8AC3E}">
        <p14:creationId xmlns:p14="http://schemas.microsoft.com/office/powerpoint/2010/main" val="1167854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7303"/>
            <a:ext cx="7772400" cy="2387600"/>
          </a:xfrm>
        </p:spPr>
        <p:txBody>
          <a:bodyPr>
            <a:normAutofit/>
          </a:bodyPr>
          <a:lstStyle/>
          <a:p>
            <a:r>
              <a:rPr lang="en-US" dirty="0" smtClean="0">
                <a:latin typeface="Century Gothic" panose="020B0502020202020204" pitchFamily="34" charset="0"/>
              </a:rPr>
              <a:t>Cyber Security</a:t>
            </a:r>
            <a:br>
              <a:rPr lang="en-US" dirty="0" smtClean="0">
                <a:latin typeface="Century Gothic" panose="020B0502020202020204" pitchFamily="34" charset="0"/>
              </a:rPr>
            </a:br>
            <a:r>
              <a:rPr lang="en-US" dirty="0" smtClean="0">
                <a:latin typeface="Century Gothic" panose="020B0502020202020204" pitchFamily="34" charset="0"/>
              </a:rPr>
              <a:t>and Patient Privacy</a:t>
            </a:r>
            <a:endParaRPr lang="en-US" dirty="0">
              <a:latin typeface="Century Gothic" panose="020B0502020202020204" pitchFamily="34" charset="0"/>
            </a:endParaRPr>
          </a:p>
        </p:txBody>
      </p:sp>
      <p:sp>
        <p:nvSpPr>
          <p:cNvPr id="3" name="Subtitle 2"/>
          <p:cNvSpPr>
            <a:spLocks noGrp="1"/>
          </p:cNvSpPr>
          <p:nvPr>
            <p:ph type="subTitle" idx="1"/>
          </p:nvPr>
        </p:nvSpPr>
        <p:spPr>
          <a:xfrm>
            <a:off x="1143000" y="3509102"/>
            <a:ext cx="6858000" cy="1303638"/>
          </a:xfrm>
        </p:spPr>
        <p:txBody>
          <a:bodyPr/>
          <a:lstStyle/>
          <a:p>
            <a:r>
              <a:rPr lang="en-US" dirty="0" smtClean="0">
                <a:latin typeface="Century Gothic" panose="020B0502020202020204" pitchFamily="34" charset="0"/>
              </a:rPr>
              <a:t>2015 Inland Northwest State of Reform </a:t>
            </a:r>
            <a:r>
              <a:rPr lang="en-US" dirty="0">
                <a:latin typeface="Century Gothic" panose="020B0502020202020204" pitchFamily="34" charset="0"/>
              </a:rPr>
              <a:t/>
            </a:r>
            <a:br>
              <a:rPr lang="en-US" dirty="0">
                <a:latin typeface="Century Gothic" panose="020B0502020202020204" pitchFamily="34" charset="0"/>
              </a:rPr>
            </a:br>
            <a:r>
              <a:rPr lang="en-US" dirty="0" smtClean="0">
                <a:latin typeface="Century Gothic" panose="020B0502020202020204" pitchFamily="34" charset="0"/>
              </a:rPr>
              <a:t>Health Policy Conference</a:t>
            </a:r>
            <a:endParaRPr lang="en-US"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57CE0218-5BF3-4401-950C-89FBB7008F1B}" type="slidenum">
              <a:rPr lang="en-US" smtClean="0"/>
              <a:t>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5002" y="5281852"/>
            <a:ext cx="1045029" cy="685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4579" y="5281852"/>
            <a:ext cx="1045029" cy="685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3653" y="5281852"/>
            <a:ext cx="976449" cy="685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928" y="5281852"/>
            <a:ext cx="1045029" cy="6858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3230" y="5281550"/>
            <a:ext cx="1708150" cy="686404"/>
          </a:xfrm>
          <a:prstGeom prst="rect">
            <a:avLst/>
          </a:prstGeom>
        </p:spPr>
      </p:pic>
      <p:cxnSp>
        <p:nvCxnSpPr>
          <p:cNvPr id="12" name="Straight Connector 11"/>
          <p:cNvCxnSpPr/>
          <p:nvPr/>
        </p:nvCxnSpPr>
        <p:spPr>
          <a:xfrm>
            <a:off x="0" y="5000878"/>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6198499"/>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954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entury Gothic" panose="020B0502020202020204" pitchFamily="34" charset="0"/>
              </a:rPr>
              <a:t>Common Sense Advice to Avoid Data Breach Liability</a:t>
            </a:r>
            <a:endParaRPr lang="en-US" dirty="0">
              <a:latin typeface="Century Gothic" panose="020B0502020202020204" pitchFamily="34" charset="0"/>
            </a:endParaRPr>
          </a:p>
        </p:txBody>
      </p:sp>
      <p:sp>
        <p:nvSpPr>
          <p:cNvPr id="3" name="Content Placeholder 2"/>
          <p:cNvSpPr>
            <a:spLocks noGrp="1"/>
          </p:cNvSpPr>
          <p:nvPr>
            <p:ph idx="1"/>
          </p:nvPr>
        </p:nvSpPr>
        <p:spPr>
          <a:xfrm>
            <a:off x="628650" y="1922729"/>
            <a:ext cx="7886700" cy="4351338"/>
          </a:xfrm>
        </p:spPr>
        <p:txBody>
          <a:bodyPr>
            <a:normAutofit/>
          </a:bodyPr>
          <a:lstStyle/>
          <a:p>
            <a:pPr>
              <a:lnSpc>
                <a:spcPct val="120000"/>
              </a:lnSpc>
            </a:pPr>
            <a:r>
              <a:rPr lang="en-US" sz="1600" dirty="0" smtClean="0">
                <a:latin typeface="Century Gothic" panose="020B0502020202020204" pitchFamily="34" charset="0"/>
              </a:rPr>
              <a:t>Inventory sensitive </a:t>
            </a:r>
            <a:r>
              <a:rPr lang="en-US" sz="1600" dirty="0">
                <a:latin typeface="Century Gothic" panose="020B0502020202020204" pitchFamily="34" charset="0"/>
              </a:rPr>
              <a:t>data and </a:t>
            </a:r>
            <a:r>
              <a:rPr lang="en-US" sz="1600" dirty="0" smtClean="0">
                <a:latin typeface="Century Gothic" panose="020B0502020202020204" pitchFamily="34" charset="0"/>
              </a:rPr>
              <a:t>identify custodians </a:t>
            </a:r>
            <a:r>
              <a:rPr lang="en-US" sz="1600" dirty="0">
                <a:latin typeface="Century Gothic" panose="020B0502020202020204" pitchFamily="34" charset="0"/>
              </a:rPr>
              <a:t>and data storage </a:t>
            </a:r>
            <a:r>
              <a:rPr lang="en-US" sz="1600" dirty="0" smtClean="0">
                <a:latin typeface="Century Gothic" panose="020B0502020202020204" pitchFamily="34" charset="0"/>
              </a:rPr>
              <a:t>locations</a:t>
            </a:r>
            <a:endParaRPr lang="en-US" sz="1600" dirty="0">
              <a:latin typeface="Century Gothic" panose="020B0502020202020204" pitchFamily="34" charset="0"/>
            </a:endParaRPr>
          </a:p>
          <a:p>
            <a:pPr>
              <a:lnSpc>
                <a:spcPct val="120000"/>
              </a:lnSpc>
            </a:pPr>
            <a:r>
              <a:rPr lang="en-US" sz="1600" dirty="0" smtClean="0">
                <a:latin typeface="Century Gothic" panose="020B0502020202020204" pitchFamily="34" charset="0"/>
              </a:rPr>
              <a:t>Be aware of applicable state </a:t>
            </a:r>
            <a:r>
              <a:rPr lang="en-US" sz="1600" dirty="0">
                <a:latin typeface="Century Gothic" panose="020B0502020202020204" pitchFamily="34" charset="0"/>
              </a:rPr>
              <a:t>and federal data security and breach notification </a:t>
            </a:r>
            <a:r>
              <a:rPr lang="en-US" sz="1600" dirty="0" smtClean="0">
                <a:latin typeface="Century Gothic" panose="020B0502020202020204" pitchFamily="34" charset="0"/>
              </a:rPr>
              <a:t>laws</a:t>
            </a:r>
            <a:endParaRPr lang="en-US" sz="1600" dirty="0">
              <a:latin typeface="Century Gothic" panose="020B0502020202020204" pitchFamily="34" charset="0"/>
            </a:endParaRPr>
          </a:p>
          <a:p>
            <a:pPr>
              <a:lnSpc>
                <a:spcPct val="120000"/>
              </a:lnSpc>
            </a:pPr>
            <a:r>
              <a:rPr lang="en-US" sz="1600" dirty="0">
                <a:latin typeface="Century Gothic" panose="020B0502020202020204" pitchFamily="34" charset="0"/>
              </a:rPr>
              <a:t>Regularly </a:t>
            </a:r>
            <a:r>
              <a:rPr lang="en-US" sz="1600" dirty="0" smtClean="0">
                <a:latin typeface="Century Gothic" panose="020B0502020202020204" pitchFamily="34" charset="0"/>
              </a:rPr>
              <a:t>review and update </a:t>
            </a:r>
            <a:r>
              <a:rPr lang="en-US" sz="1600" dirty="0">
                <a:latin typeface="Century Gothic" panose="020B0502020202020204" pitchFamily="34" charset="0"/>
              </a:rPr>
              <a:t>corporate information security </a:t>
            </a:r>
            <a:r>
              <a:rPr lang="en-US" sz="1600" dirty="0" smtClean="0">
                <a:latin typeface="Century Gothic" panose="020B0502020202020204" pitchFamily="34" charset="0"/>
              </a:rPr>
              <a:t>policies</a:t>
            </a:r>
            <a:endParaRPr lang="en-US" sz="1600" dirty="0">
              <a:latin typeface="Century Gothic" panose="020B0502020202020204" pitchFamily="34" charset="0"/>
            </a:endParaRPr>
          </a:p>
          <a:p>
            <a:pPr>
              <a:lnSpc>
                <a:spcPct val="120000"/>
              </a:lnSpc>
            </a:pPr>
            <a:r>
              <a:rPr lang="en-US" sz="1600" dirty="0" smtClean="0">
                <a:latin typeface="Century Gothic" panose="020B0502020202020204" pitchFamily="34" charset="0"/>
              </a:rPr>
              <a:t>Implement </a:t>
            </a:r>
            <a:r>
              <a:rPr lang="en-US" sz="1600" dirty="0">
                <a:latin typeface="Century Gothic" panose="020B0502020202020204" pitchFamily="34" charset="0"/>
              </a:rPr>
              <a:t>security measures with regard to computer systems (e.g., passwords, encryption, firewalls, anti-virus </a:t>
            </a:r>
            <a:r>
              <a:rPr lang="en-US" sz="1600" dirty="0" smtClean="0">
                <a:latin typeface="Century Gothic" panose="020B0502020202020204" pitchFamily="34" charset="0"/>
              </a:rPr>
              <a:t>software)</a:t>
            </a:r>
          </a:p>
          <a:p>
            <a:pPr>
              <a:lnSpc>
                <a:spcPct val="120000"/>
              </a:lnSpc>
            </a:pPr>
            <a:r>
              <a:rPr lang="en-US" sz="1600" dirty="0" smtClean="0">
                <a:latin typeface="Century Gothic" panose="020B0502020202020204" pitchFamily="34" charset="0"/>
              </a:rPr>
              <a:t>Implement physical </a:t>
            </a:r>
            <a:r>
              <a:rPr lang="en-US" sz="1600" dirty="0">
                <a:latin typeface="Century Gothic" panose="020B0502020202020204" pitchFamily="34" charset="0"/>
              </a:rPr>
              <a:t>security measures (e.g., locked cabinets, shredders</a:t>
            </a:r>
            <a:r>
              <a:rPr lang="en-US" sz="1600" dirty="0" smtClean="0">
                <a:latin typeface="Century Gothic" panose="020B0502020202020204" pitchFamily="34" charset="0"/>
              </a:rPr>
              <a:t>)</a:t>
            </a:r>
            <a:endParaRPr lang="en-US" sz="1600" dirty="0">
              <a:latin typeface="Century Gothic" panose="020B0502020202020204" pitchFamily="34" charset="0"/>
            </a:endParaRPr>
          </a:p>
          <a:p>
            <a:pPr>
              <a:lnSpc>
                <a:spcPct val="120000"/>
              </a:lnSpc>
            </a:pPr>
            <a:r>
              <a:rPr lang="en-US" sz="1600" dirty="0" smtClean="0">
                <a:latin typeface="Century Gothic" panose="020B0502020202020204" pitchFamily="34" charset="0"/>
              </a:rPr>
              <a:t>Implement </a:t>
            </a:r>
            <a:r>
              <a:rPr lang="en-US" sz="1600" dirty="0">
                <a:latin typeface="Century Gothic" panose="020B0502020202020204" pitchFamily="34" charset="0"/>
              </a:rPr>
              <a:t>best practices and </a:t>
            </a:r>
            <a:r>
              <a:rPr lang="en-US" sz="1600" dirty="0" smtClean="0">
                <a:latin typeface="Century Gothic" panose="020B0502020202020204" pitchFamily="34" charset="0"/>
              </a:rPr>
              <a:t>train employees</a:t>
            </a:r>
            <a:endParaRPr lang="en-US" sz="1600" dirty="0">
              <a:latin typeface="Century Gothic" panose="020B0502020202020204" pitchFamily="34" charset="0"/>
            </a:endParaRPr>
          </a:p>
          <a:p>
            <a:pPr>
              <a:lnSpc>
                <a:spcPct val="120000"/>
              </a:lnSpc>
            </a:pPr>
            <a:r>
              <a:rPr lang="en-US" sz="1600" dirty="0" smtClean="0">
                <a:latin typeface="Century Gothic" panose="020B0502020202020204" pitchFamily="34" charset="0"/>
              </a:rPr>
              <a:t>Ensure compliance by vendors </a:t>
            </a:r>
            <a:r>
              <a:rPr lang="en-US" sz="1600" dirty="0">
                <a:latin typeface="Century Gothic" panose="020B0502020202020204" pitchFamily="34" charset="0"/>
              </a:rPr>
              <a:t>with whom sensitive information is </a:t>
            </a:r>
            <a:r>
              <a:rPr lang="en-US" sz="1600" dirty="0" smtClean="0">
                <a:latin typeface="Century Gothic" panose="020B0502020202020204" pitchFamily="34" charset="0"/>
              </a:rPr>
              <a:t>shared</a:t>
            </a:r>
            <a:endParaRPr lang="en-US" sz="1600" dirty="0">
              <a:latin typeface="Century Gothic" panose="020B0502020202020204" pitchFamily="34" charset="0"/>
            </a:endParaRPr>
          </a:p>
          <a:p>
            <a:pPr>
              <a:lnSpc>
                <a:spcPct val="120000"/>
              </a:lnSpc>
            </a:pPr>
            <a:r>
              <a:rPr lang="en-US" sz="1600" dirty="0" smtClean="0">
                <a:latin typeface="Century Gothic" panose="020B0502020202020204" pitchFamily="34" charset="0"/>
              </a:rPr>
              <a:t>Conduct periodic </a:t>
            </a:r>
            <a:r>
              <a:rPr lang="en-US" sz="1600" dirty="0">
                <a:latin typeface="Century Gothic" panose="020B0502020202020204" pitchFamily="34" charset="0"/>
              </a:rPr>
              <a:t>data security </a:t>
            </a:r>
            <a:r>
              <a:rPr lang="en-US" sz="1600" dirty="0" smtClean="0">
                <a:latin typeface="Century Gothic" panose="020B0502020202020204" pitchFamily="34" charset="0"/>
              </a:rPr>
              <a:t>assessments</a:t>
            </a:r>
            <a:endParaRPr lang="en-US" sz="1600" dirty="0">
              <a:latin typeface="Century Gothic" panose="020B0502020202020204" pitchFamily="34" charset="0"/>
            </a:endParaRPr>
          </a:p>
          <a:p>
            <a:pPr>
              <a:lnSpc>
                <a:spcPct val="120000"/>
              </a:lnSpc>
            </a:pPr>
            <a:r>
              <a:rPr lang="en-US" sz="1600" dirty="0" smtClean="0">
                <a:latin typeface="Century Gothic" panose="020B0502020202020204" pitchFamily="34" charset="0"/>
              </a:rPr>
              <a:t>Purchase (the right) Network Security &amp; Privacy Liability insurance</a:t>
            </a:r>
            <a:endParaRPr lang="en-US" sz="1600" dirty="0">
              <a:latin typeface="Century Gothic" panose="020B0502020202020204" pitchFamily="34" charset="0"/>
            </a:endParaRPr>
          </a:p>
        </p:txBody>
      </p:sp>
      <p:sp>
        <p:nvSpPr>
          <p:cNvPr id="4" name="TextBox 3"/>
          <p:cNvSpPr txBox="1"/>
          <p:nvPr/>
        </p:nvSpPr>
        <p:spPr>
          <a:xfrm>
            <a:off x="628650" y="6356447"/>
            <a:ext cx="5920431" cy="461665"/>
          </a:xfrm>
          <a:prstGeom prst="rect">
            <a:avLst/>
          </a:prstGeom>
          <a:noFill/>
        </p:spPr>
        <p:txBody>
          <a:bodyPr wrap="square" rtlCol="0">
            <a:spAutoFit/>
          </a:bodyPr>
          <a:lstStyle/>
          <a:p>
            <a:r>
              <a:rPr lang="en-US" sz="1200" dirty="0"/>
              <a:t>“Best Practices for Avoiding Data Breach Liability,” </a:t>
            </a:r>
            <a:r>
              <a:rPr lang="en-US" sz="1200" dirty="0" smtClean="0"/>
              <a:t>Patrick </a:t>
            </a:r>
            <a:r>
              <a:rPr lang="en-US" sz="1200" dirty="0"/>
              <a:t>J. O’Toole, Jr. and Corey M. </a:t>
            </a:r>
            <a:r>
              <a:rPr lang="en-US" sz="1200" dirty="0" smtClean="0"/>
              <a:t>Dennis, </a:t>
            </a:r>
            <a:r>
              <a:rPr lang="en-US" sz="1200" i="1" dirty="0"/>
              <a:t>New England </a:t>
            </a:r>
            <a:r>
              <a:rPr lang="en-US" sz="1200" i="1" dirty="0" smtClean="0"/>
              <a:t>In-House</a:t>
            </a:r>
            <a:r>
              <a:rPr lang="en-US" sz="1200" dirty="0" smtClean="0"/>
              <a:t>, September 2013</a:t>
            </a:r>
            <a:endParaRPr lang="en-US" sz="1200" i="1" dirty="0"/>
          </a:p>
        </p:txBody>
      </p:sp>
      <p:sp>
        <p:nvSpPr>
          <p:cNvPr id="5" name="Slide Number Placeholder 4"/>
          <p:cNvSpPr>
            <a:spLocks noGrp="1"/>
          </p:cNvSpPr>
          <p:nvPr>
            <p:ph type="sldNum" sz="quarter" idx="12"/>
          </p:nvPr>
        </p:nvSpPr>
        <p:spPr/>
        <p:txBody>
          <a:bodyPr/>
          <a:lstStyle/>
          <a:p>
            <a:fld id="{57CE0218-5BF3-4401-950C-89FBB7008F1B}" type="slidenum">
              <a:rPr lang="en-US" smtClean="0"/>
              <a:t>10</a:t>
            </a:fld>
            <a:endParaRPr lang="en-US"/>
          </a:p>
        </p:txBody>
      </p:sp>
    </p:spTree>
    <p:extLst>
      <p:ext uri="{BB962C8B-B14F-4D97-AF65-F5344CB8AC3E}">
        <p14:creationId xmlns:p14="http://schemas.microsoft.com/office/powerpoint/2010/main" val="3671028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280517"/>
              </p:ext>
            </p:extLst>
          </p:nvPr>
        </p:nvGraphicFramePr>
        <p:xfrm>
          <a:off x="364132" y="1394804"/>
          <a:ext cx="8642306" cy="5010625"/>
        </p:xfrm>
        <a:graphic>
          <a:graphicData uri="http://schemas.openxmlformats.org/drawingml/2006/table">
            <a:tbl>
              <a:tblPr/>
              <a:tblGrid>
                <a:gridCol w="1068158"/>
                <a:gridCol w="1755972"/>
                <a:gridCol w="831168"/>
                <a:gridCol w="831168"/>
                <a:gridCol w="831168"/>
                <a:gridCol w="831168"/>
                <a:gridCol w="831168"/>
                <a:gridCol w="831168"/>
                <a:gridCol w="831168"/>
              </a:tblGrid>
              <a:tr h="302580">
                <a:tc>
                  <a:txBody>
                    <a:bodyPr/>
                    <a:lstStyle/>
                    <a:p>
                      <a:pPr algn="ctr"/>
                      <a:endParaRPr lang="en-US" sz="900" dirty="0">
                        <a:effectLst/>
                        <a:latin typeface="Century Gothic" panose="020B0502020202020204" pitchFamily="34" charset="0"/>
                      </a:endParaRPr>
                    </a:p>
                  </a:txBody>
                  <a:tcPr marL="0" marR="0" marT="0" marB="0" anchor="ctr">
                    <a:lnL>
                      <a:noFill/>
                    </a:lnL>
                    <a:lnR>
                      <a:noFill/>
                    </a:lnR>
                    <a:lnT>
                      <a:noFill/>
                    </a:lnT>
                    <a:lnB>
                      <a:noFill/>
                    </a:lnB>
                    <a:solidFill>
                      <a:schemeClr val="accent1">
                        <a:lumMod val="40000"/>
                        <a:lumOff val="60000"/>
                      </a:schemeClr>
                    </a:solidFill>
                  </a:tcPr>
                </a:tc>
                <a:tc>
                  <a:txBody>
                    <a:bodyPr/>
                    <a:lstStyle/>
                    <a:p>
                      <a:pPr algn="ctr"/>
                      <a:endParaRPr lang="en-US" sz="900" dirty="0">
                        <a:effectLst/>
                        <a:latin typeface="Century Gothic" panose="020B0502020202020204" pitchFamily="34" charset="0"/>
                      </a:endParaRPr>
                    </a:p>
                  </a:txBody>
                  <a:tcPr marL="0" marR="0" marT="0" marB="0" anchor="ctr">
                    <a:lnL>
                      <a:noFill/>
                    </a:lnL>
                    <a:lnR>
                      <a:noFill/>
                    </a:lnR>
                    <a:lnT>
                      <a:noFill/>
                    </a:lnT>
                    <a:lnB>
                      <a:noFill/>
                    </a:lnB>
                    <a:solidFill>
                      <a:schemeClr val="accent1">
                        <a:lumMod val="40000"/>
                        <a:lumOff val="60000"/>
                      </a:schemeClr>
                    </a:solidFill>
                  </a:tcPr>
                </a:tc>
                <a:tc>
                  <a:txBody>
                    <a:bodyPr/>
                    <a:lstStyle/>
                    <a:p>
                      <a:pPr algn="ctr"/>
                      <a:endParaRPr lang="en-US" sz="900" dirty="0">
                        <a:effectLst/>
                        <a:latin typeface="Century Gothic" panose="020B0502020202020204" pitchFamily="34" charset="0"/>
                      </a:endParaRPr>
                    </a:p>
                  </a:txBody>
                  <a:tcPr marL="0" marR="0" marT="0" marB="0" anchor="ctr">
                    <a:lnL>
                      <a:noFill/>
                    </a:lnL>
                    <a:lnR>
                      <a:noFill/>
                    </a:lnR>
                    <a:lnT>
                      <a:noFill/>
                    </a:lnT>
                    <a:lnB>
                      <a:noFill/>
                    </a:lnB>
                    <a:solidFill>
                      <a:schemeClr val="accent1">
                        <a:lumMod val="40000"/>
                        <a:lumOff val="60000"/>
                      </a:schemeClr>
                    </a:solidFill>
                  </a:tcPr>
                </a:tc>
                <a:tc>
                  <a:txBody>
                    <a:bodyPr/>
                    <a:lstStyle/>
                    <a:p>
                      <a:pPr algn="ctr"/>
                      <a:endParaRPr lang="en-US" sz="900" dirty="0">
                        <a:effectLst/>
                        <a:latin typeface="Century Gothic" panose="020B0502020202020204" pitchFamily="34" charset="0"/>
                      </a:endParaRPr>
                    </a:p>
                  </a:txBody>
                  <a:tcPr marL="0" marR="0" marT="0" marB="0" anchor="ctr">
                    <a:lnL>
                      <a:noFill/>
                    </a:lnL>
                    <a:lnR>
                      <a:noFill/>
                    </a:lnR>
                    <a:lnT>
                      <a:noFill/>
                    </a:lnT>
                    <a:lnB>
                      <a:noFill/>
                    </a:lnB>
                    <a:solidFill>
                      <a:schemeClr val="accent1">
                        <a:lumMod val="40000"/>
                        <a:lumOff val="60000"/>
                      </a:schemeClr>
                    </a:solidFill>
                  </a:tcPr>
                </a:tc>
                <a:tc>
                  <a:txBody>
                    <a:bodyPr/>
                    <a:lstStyle/>
                    <a:p>
                      <a:pPr algn="ctr"/>
                      <a:endParaRPr lang="en-US" sz="900" dirty="0">
                        <a:effectLst/>
                        <a:latin typeface="Century Gothic" panose="020B0502020202020204" pitchFamily="34" charset="0"/>
                      </a:endParaRPr>
                    </a:p>
                  </a:txBody>
                  <a:tcPr marL="0" marR="0" marT="0" marB="0" anchor="ctr">
                    <a:lnL>
                      <a:noFill/>
                    </a:lnL>
                    <a:lnR>
                      <a:noFill/>
                    </a:lnR>
                    <a:lnT>
                      <a:noFill/>
                    </a:lnT>
                    <a:lnB>
                      <a:noFill/>
                    </a:lnB>
                    <a:solidFill>
                      <a:schemeClr val="accent1">
                        <a:lumMod val="40000"/>
                        <a:lumOff val="60000"/>
                      </a:schemeClr>
                    </a:solidFill>
                  </a:tcPr>
                </a:tc>
                <a:tc>
                  <a:txBody>
                    <a:bodyPr/>
                    <a:lstStyle/>
                    <a:p>
                      <a:pPr algn="ctr"/>
                      <a:endParaRPr lang="en-US" sz="900" dirty="0">
                        <a:effectLst/>
                        <a:latin typeface="Century Gothic" panose="020B0502020202020204" pitchFamily="34" charset="0"/>
                      </a:endParaRPr>
                    </a:p>
                  </a:txBody>
                  <a:tcPr marL="0" marR="0" marT="0" marB="0" anchor="ctr">
                    <a:lnL>
                      <a:noFill/>
                    </a:lnL>
                    <a:lnR>
                      <a:noFill/>
                    </a:lnR>
                    <a:lnT>
                      <a:noFill/>
                    </a:lnT>
                    <a:lnB>
                      <a:noFill/>
                    </a:lnB>
                    <a:solidFill>
                      <a:schemeClr val="accent1">
                        <a:lumMod val="40000"/>
                        <a:lumOff val="6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Century Gothic" panose="020B0502020202020204" pitchFamily="34" charset="0"/>
                        </a:rPr>
                        <a:t>Helps Mitigate Intrusion Stage:</a:t>
                      </a:r>
                    </a:p>
                  </a:txBody>
                  <a:tcPr marL="0" marR="0" marT="0" marB="0" anchor="b">
                    <a:lnL>
                      <a:noFill/>
                    </a:lnL>
                    <a:lnR>
                      <a:noFill/>
                    </a:lnR>
                    <a:lnT>
                      <a:noFill/>
                    </a:lnT>
                    <a:lnB>
                      <a:noFill/>
                    </a:lnB>
                    <a:solidFill>
                      <a:schemeClr val="accent1">
                        <a:lumMod val="40000"/>
                        <a:lumOff val="60000"/>
                      </a:schemeClr>
                    </a:solidFill>
                  </a:tcPr>
                </a:tc>
                <a:tc hMerge="1">
                  <a:txBody>
                    <a:bodyPr/>
                    <a:lstStyle/>
                    <a:p>
                      <a:pPr algn="ctr"/>
                      <a:endParaRPr lang="en-US" sz="900" dirty="0">
                        <a:effectLst/>
                        <a:latin typeface="Century Gothic" panose="020B0502020202020204" pitchFamily="34" charset="0"/>
                      </a:endParaRPr>
                    </a:p>
                  </a:txBody>
                  <a:tcPr marL="0" marR="0" marT="0" marB="0" anchor="ctr">
                    <a:lnL>
                      <a:noFill/>
                    </a:lnL>
                    <a:lnR>
                      <a:noFill/>
                    </a:lnR>
                    <a:lnT>
                      <a:noFill/>
                    </a:lnT>
                    <a:lnB>
                      <a:noFill/>
                    </a:lnB>
                  </a:tcPr>
                </a:tc>
                <a:tc hMerge="1">
                  <a:txBody>
                    <a:bodyPr/>
                    <a:lstStyle/>
                    <a:p>
                      <a:pPr algn="ctr"/>
                      <a:endParaRPr lang="en-US" sz="900" dirty="0">
                        <a:effectLst/>
                        <a:latin typeface="Century Gothic" panose="020B0502020202020204" pitchFamily="34" charset="0"/>
                      </a:endParaRPr>
                    </a:p>
                  </a:txBody>
                  <a:tcPr marL="0" marR="0" marT="0" marB="0" anchor="ctr">
                    <a:lnL>
                      <a:noFill/>
                    </a:lnL>
                    <a:lnR>
                      <a:noFill/>
                    </a:lnR>
                    <a:lnT>
                      <a:noFill/>
                    </a:lnT>
                    <a:lnB>
                      <a:noFill/>
                    </a:lnB>
                  </a:tcPr>
                </a:tc>
              </a:tr>
              <a:tr h="329093">
                <a:tc>
                  <a:txBody>
                    <a:bodyPr/>
                    <a:lstStyle/>
                    <a:p>
                      <a:pPr algn="ctr"/>
                      <a:r>
                        <a:rPr lang="en-US" sz="900" b="1" dirty="0">
                          <a:effectLst/>
                          <a:latin typeface="Century Gothic" panose="020B0502020202020204" pitchFamily="34" charset="0"/>
                        </a:rPr>
                        <a:t>Mitigation strategy</a:t>
                      </a:r>
                    </a:p>
                  </a:txBody>
                  <a:tcPr marL="0" marR="0" marT="0" marB="0" anchor="ctr">
                    <a:lnL>
                      <a:noFill/>
                    </a:lnL>
                    <a:lnR>
                      <a:noFill/>
                    </a:lnR>
                    <a:lnT>
                      <a:noFill/>
                    </a:lnT>
                    <a:lnB>
                      <a:noFill/>
                    </a:lnB>
                    <a:solidFill>
                      <a:schemeClr val="accent1">
                        <a:lumMod val="40000"/>
                        <a:lumOff val="60000"/>
                      </a:schemeClr>
                    </a:solidFill>
                  </a:tcPr>
                </a:tc>
                <a:tc>
                  <a:txBody>
                    <a:bodyPr/>
                    <a:lstStyle/>
                    <a:p>
                      <a:pPr algn="ctr"/>
                      <a:r>
                        <a:rPr lang="en-US" sz="900" b="1" dirty="0">
                          <a:effectLst/>
                          <a:latin typeface="Century Gothic" panose="020B0502020202020204" pitchFamily="34" charset="0"/>
                        </a:rPr>
                        <a:t>Overall security </a:t>
                      </a:r>
                      <a:r>
                        <a:rPr lang="en-US" sz="900" b="1" dirty="0" smtClean="0">
                          <a:effectLst/>
                          <a:latin typeface="Century Gothic" panose="020B0502020202020204" pitchFamily="34" charset="0"/>
                        </a:rPr>
                        <a:t/>
                      </a:r>
                      <a:br>
                        <a:rPr lang="en-US" sz="900" b="1" dirty="0" smtClean="0">
                          <a:effectLst/>
                          <a:latin typeface="Century Gothic" panose="020B0502020202020204" pitchFamily="34" charset="0"/>
                        </a:rPr>
                      </a:br>
                      <a:r>
                        <a:rPr lang="en-US" sz="900" b="1" dirty="0" smtClean="0">
                          <a:effectLst/>
                          <a:latin typeface="Century Gothic" panose="020B0502020202020204" pitchFamily="34" charset="0"/>
                        </a:rPr>
                        <a:t>effectiveness</a:t>
                      </a:r>
                      <a:endParaRPr lang="en-US" sz="900" b="1" dirty="0">
                        <a:effectLst/>
                        <a:latin typeface="Century Gothic" panose="020B0502020202020204" pitchFamily="34" charset="0"/>
                      </a:endParaRPr>
                    </a:p>
                  </a:txBody>
                  <a:tcPr marL="0" marR="0" marT="0" marB="0" anchor="ctr">
                    <a:lnL>
                      <a:noFill/>
                    </a:lnL>
                    <a:lnR>
                      <a:noFill/>
                    </a:lnR>
                    <a:lnT>
                      <a:noFill/>
                    </a:lnT>
                    <a:lnB>
                      <a:noFill/>
                    </a:lnB>
                    <a:solidFill>
                      <a:schemeClr val="accent1">
                        <a:lumMod val="40000"/>
                        <a:lumOff val="60000"/>
                      </a:schemeClr>
                    </a:solidFill>
                  </a:tcPr>
                </a:tc>
                <a:tc>
                  <a:txBody>
                    <a:bodyPr/>
                    <a:lstStyle/>
                    <a:p>
                      <a:pPr algn="ctr"/>
                      <a:r>
                        <a:rPr lang="en-US" sz="900" b="1" dirty="0">
                          <a:effectLst/>
                          <a:latin typeface="Century Gothic" panose="020B0502020202020204" pitchFamily="34" charset="0"/>
                        </a:rPr>
                        <a:t>User </a:t>
                      </a:r>
                      <a:r>
                        <a:rPr lang="en-US" sz="900" b="1" dirty="0" smtClean="0">
                          <a:effectLst/>
                          <a:latin typeface="Century Gothic" panose="020B0502020202020204" pitchFamily="34" charset="0"/>
                        </a:rPr>
                        <a:t/>
                      </a:r>
                      <a:br>
                        <a:rPr lang="en-US" sz="900" b="1" dirty="0" smtClean="0">
                          <a:effectLst/>
                          <a:latin typeface="Century Gothic" panose="020B0502020202020204" pitchFamily="34" charset="0"/>
                        </a:rPr>
                      </a:br>
                      <a:r>
                        <a:rPr lang="en-US" sz="900" b="1" dirty="0" smtClean="0">
                          <a:effectLst/>
                          <a:latin typeface="Century Gothic" panose="020B0502020202020204" pitchFamily="34" charset="0"/>
                        </a:rPr>
                        <a:t>resistance</a:t>
                      </a:r>
                      <a:endParaRPr lang="en-US" sz="900" b="1" dirty="0">
                        <a:effectLst/>
                        <a:latin typeface="Century Gothic" panose="020B0502020202020204" pitchFamily="34" charset="0"/>
                      </a:endParaRPr>
                    </a:p>
                  </a:txBody>
                  <a:tcPr marL="0" marR="0" marT="0" marB="0" anchor="ctr">
                    <a:lnL>
                      <a:noFill/>
                    </a:lnL>
                    <a:lnR>
                      <a:noFill/>
                    </a:lnR>
                    <a:lnT>
                      <a:noFill/>
                    </a:lnT>
                    <a:lnB>
                      <a:noFill/>
                    </a:lnB>
                    <a:solidFill>
                      <a:schemeClr val="accent1">
                        <a:lumMod val="40000"/>
                        <a:lumOff val="60000"/>
                      </a:schemeClr>
                    </a:solidFill>
                  </a:tcPr>
                </a:tc>
                <a:tc>
                  <a:txBody>
                    <a:bodyPr/>
                    <a:lstStyle/>
                    <a:p>
                      <a:pPr algn="ctr"/>
                      <a:r>
                        <a:rPr lang="en-US" sz="900" b="1" dirty="0">
                          <a:effectLst/>
                          <a:latin typeface="Century Gothic" panose="020B0502020202020204" pitchFamily="34" charset="0"/>
                        </a:rPr>
                        <a:t>Upfront cost (staff, equipment, technical complexity)</a:t>
                      </a:r>
                    </a:p>
                  </a:txBody>
                  <a:tcPr marL="0" marR="0" marT="0" marB="0" anchor="ctr">
                    <a:lnL>
                      <a:noFill/>
                    </a:lnL>
                    <a:lnR>
                      <a:noFill/>
                    </a:lnR>
                    <a:lnT>
                      <a:noFill/>
                    </a:lnT>
                    <a:lnB>
                      <a:noFill/>
                    </a:lnB>
                    <a:solidFill>
                      <a:schemeClr val="accent1">
                        <a:lumMod val="40000"/>
                        <a:lumOff val="60000"/>
                      </a:schemeClr>
                    </a:solidFill>
                  </a:tcPr>
                </a:tc>
                <a:tc>
                  <a:txBody>
                    <a:bodyPr/>
                    <a:lstStyle/>
                    <a:p>
                      <a:pPr algn="ctr"/>
                      <a:r>
                        <a:rPr lang="en-US" sz="900" b="1" dirty="0">
                          <a:effectLst/>
                          <a:latin typeface="Century Gothic" panose="020B0502020202020204" pitchFamily="34" charset="0"/>
                        </a:rPr>
                        <a:t>Maintenance cost (mainly staff) </a:t>
                      </a:r>
                    </a:p>
                  </a:txBody>
                  <a:tcPr marL="0" marR="0" marT="0" marB="0" anchor="ctr">
                    <a:lnL>
                      <a:noFill/>
                    </a:lnL>
                    <a:lnR>
                      <a:noFill/>
                    </a:lnR>
                    <a:lnT>
                      <a:noFill/>
                    </a:lnT>
                    <a:lnB>
                      <a:noFill/>
                    </a:lnB>
                    <a:solidFill>
                      <a:schemeClr val="accent1">
                        <a:lumMod val="40000"/>
                        <a:lumOff val="60000"/>
                      </a:schemeClr>
                    </a:solidFill>
                  </a:tcPr>
                </a:tc>
                <a:tc>
                  <a:txBody>
                    <a:bodyPr/>
                    <a:lstStyle/>
                    <a:p>
                      <a:pPr algn="ctr"/>
                      <a:r>
                        <a:rPr lang="en-US" sz="900" b="1" dirty="0" smtClean="0">
                          <a:effectLst/>
                          <a:latin typeface="Century Gothic" panose="020B0502020202020204" pitchFamily="34" charset="0"/>
                        </a:rPr>
                        <a:t>Helps </a:t>
                      </a:r>
                      <a:br>
                        <a:rPr lang="en-US" sz="900" b="1" dirty="0" smtClean="0">
                          <a:effectLst/>
                          <a:latin typeface="Century Gothic" panose="020B0502020202020204" pitchFamily="34" charset="0"/>
                        </a:rPr>
                      </a:br>
                      <a:r>
                        <a:rPr lang="en-US" sz="900" b="1" dirty="0" smtClean="0">
                          <a:effectLst/>
                          <a:latin typeface="Century Gothic" panose="020B0502020202020204" pitchFamily="34" charset="0"/>
                        </a:rPr>
                        <a:t>detect </a:t>
                      </a:r>
                      <a:r>
                        <a:rPr lang="en-US" sz="900" b="1" dirty="0">
                          <a:effectLst/>
                          <a:latin typeface="Century Gothic" panose="020B0502020202020204" pitchFamily="34" charset="0"/>
                        </a:rPr>
                        <a:t>intrusions </a:t>
                      </a:r>
                    </a:p>
                  </a:txBody>
                  <a:tcPr marL="0" marR="0" marT="0" marB="0" anchor="ctr">
                    <a:lnL>
                      <a:noFill/>
                    </a:lnL>
                    <a:lnR>
                      <a:noFill/>
                    </a:lnR>
                    <a:lnT>
                      <a:noFill/>
                    </a:lnT>
                    <a:lnB>
                      <a:noFill/>
                    </a:lnB>
                    <a:solidFill>
                      <a:schemeClr val="accent1">
                        <a:lumMod val="40000"/>
                        <a:lumOff val="60000"/>
                      </a:schemeClr>
                    </a:solidFill>
                  </a:tcPr>
                </a:tc>
                <a:tc>
                  <a:txBody>
                    <a:bodyPr/>
                    <a:lstStyle/>
                    <a:p>
                      <a:pPr algn="ctr"/>
                      <a:r>
                        <a:rPr lang="en-US" sz="900" b="1" dirty="0" smtClean="0">
                          <a:effectLst/>
                          <a:latin typeface="Century Gothic" panose="020B0502020202020204" pitchFamily="34" charset="0"/>
                        </a:rPr>
                        <a:t>1</a:t>
                      </a:r>
                      <a:r>
                        <a:rPr lang="en-US" sz="900" b="1" dirty="0">
                          <a:effectLst/>
                          <a:latin typeface="Century Gothic" panose="020B0502020202020204" pitchFamily="34" charset="0"/>
                        </a:rPr>
                        <a:t>: </a:t>
                      </a:r>
                      <a:r>
                        <a:rPr lang="en-US" sz="900" b="1" dirty="0" smtClean="0">
                          <a:effectLst/>
                          <a:latin typeface="Century Gothic" panose="020B0502020202020204" pitchFamily="34" charset="0"/>
                        </a:rPr>
                        <a:t>Code </a:t>
                      </a:r>
                      <a:r>
                        <a:rPr lang="en-US" sz="900" b="1" dirty="0">
                          <a:effectLst/>
                          <a:latin typeface="Century Gothic" panose="020B0502020202020204" pitchFamily="34" charset="0"/>
                        </a:rPr>
                        <a:t>execution</a:t>
                      </a:r>
                    </a:p>
                  </a:txBody>
                  <a:tcPr marL="0" marR="0" marT="0" marB="0" anchor="ctr">
                    <a:lnL>
                      <a:noFill/>
                    </a:lnL>
                    <a:lnR>
                      <a:noFill/>
                    </a:lnR>
                    <a:lnT>
                      <a:noFill/>
                    </a:lnT>
                    <a:lnB>
                      <a:noFill/>
                    </a:lnB>
                    <a:solidFill>
                      <a:schemeClr val="accent1">
                        <a:lumMod val="40000"/>
                        <a:lumOff val="60000"/>
                      </a:schemeClr>
                    </a:solidFill>
                  </a:tcPr>
                </a:tc>
                <a:tc>
                  <a:txBody>
                    <a:bodyPr/>
                    <a:lstStyle/>
                    <a:p>
                      <a:pPr algn="ctr"/>
                      <a:r>
                        <a:rPr lang="en-US" sz="900" b="1" dirty="0" smtClean="0">
                          <a:effectLst/>
                          <a:latin typeface="Century Gothic" panose="020B0502020202020204" pitchFamily="34" charset="0"/>
                        </a:rPr>
                        <a:t>2</a:t>
                      </a:r>
                      <a:r>
                        <a:rPr lang="en-US" sz="900" b="1" dirty="0">
                          <a:effectLst/>
                          <a:latin typeface="Century Gothic" panose="020B0502020202020204" pitchFamily="34" charset="0"/>
                        </a:rPr>
                        <a:t>: </a:t>
                      </a:r>
                      <a:r>
                        <a:rPr lang="en-US" sz="900" b="1" dirty="0" smtClean="0">
                          <a:effectLst/>
                          <a:latin typeface="Century Gothic" panose="020B0502020202020204" pitchFamily="34" charset="0"/>
                        </a:rPr>
                        <a:t>Network propagation</a:t>
                      </a:r>
                      <a:endParaRPr lang="en-US" sz="900" b="1" dirty="0">
                        <a:effectLst/>
                        <a:latin typeface="Century Gothic" panose="020B0502020202020204" pitchFamily="34" charset="0"/>
                      </a:endParaRPr>
                    </a:p>
                  </a:txBody>
                  <a:tcPr marL="0" marR="0" marT="0" marB="0" anchor="ctr">
                    <a:lnL>
                      <a:noFill/>
                    </a:lnL>
                    <a:lnR>
                      <a:noFill/>
                    </a:lnR>
                    <a:lnT>
                      <a:noFill/>
                    </a:lnT>
                    <a:lnB>
                      <a:noFill/>
                    </a:lnB>
                    <a:solidFill>
                      <a:schemeClr val="accent1">
                        <a:lumMod val="40000"/>
                        <a:lumOff val="60000"/>
                      </a:schemeClr>
                    </a:solidFill>
                  </a:tcPr>
                </a:tc>
                <a:tc>
                  <a:txBody>
                    <a:bodyPr/>
                    <a:lstStyle/>
                    <a:p>
                      <a:pPr algn="ctr"/>
                      <a:r>
                        <a:rPr lang="en-US" sz="900" b="1" dirty="0" smtClean="0">
                          <a:effectLst/>
                          <a:latin typeface="Century Gothic" panose="020B0502020202020204" pitchFamily="34" charset="0"/>
                        </a:rPr>
                        <a:t>3</a:t>
                      </a:r>
                      <a:r>
                        <a:rPr lang="en-US" sz="900" b="1" dirty="0">
                          <a:effectLst/>
                          <a:latin typeface="Century Gothic" panose="020B0502020202020204" pitchFamily="34" charset="0"/>
                        </a:rPr>
                        <a:t>: </a:t>
                      </a:r>
                      <a:r>
                        <a:rPr lang="en-US" sz="900" b="1" dirty="0" smtClean="0">
                          <a:effectLst/>
                          <a:latin typeface="Century Gothic" panose="020B0502020202020204" pitchFamily="34" charset="0"/>
                        </a:rPr>
                        <a:t>Data exfiltration</a:t>
                      </a:r>
                      <a:endParaRPr lang="en-US" sz="900" b="1" dirty="0">
                        <a:effectLst/>
                        <a:latin typeface="Century Gothic" panose="020B0502020202020204" pitchFamily="34" charset="0"/>
                      </a:endParaRPr>
                    </a:p>
                  </a:txBody>
                  <a:tcPr marL="0" marR="0" marT="0" marB="0" anchor="ctr">
                    <a:lnL>
                      <a:noFill/>
                    </a:lnL>
                    <a:lnR>
                      <a:noFill/>
                    </a:lnR>
                    <a:lnT>
                      <a:noFill/>
                    </a:lnT>
                    <a:lnB>
                      <a:noFill/>
                    </a:lnB>
                    <a:solidFill>
                      <a:schemeClr val="accent1">
                        <a:lumMod val="40000"/>
                        <a:lumOff val="60000"/>
                      </a:schemeClr>
                    </a:solidFill>
                  </a:tcPr>
                </a:tc>
              </a:tr>
              <a:tr h="914147">
                <a:tc>
                  <a:txBody>
                    <a:bodyPr/>
                    <a:lstStyle/>
                    <a:p>
                      <a:r>
                        <a:rPr lang="en-US" sz="1100" b="1" dirty="0">
                          <a:effectLst/>
                          <a:latin typeface="Century Gothic" panose="020B0502020202020204" pitchFamily="34" charset="0"/>
                        </a:rPr>
                        <a:t>Application </a:t>
                      </a:r>
                      <a:r>
                        <a:rPr lang="en-US" sz="1100" b="1" dirty="0" smtClean="0">
                          <a:effectLst/>
                          <a:latin typeface="Century Gothic" panose="020B0502020202020204" pitchFamily="34" charset="0"/>
                        </a:rPr>
                        <a:t>whitelisting</a:t>
                      </a:r>
                      <a:endParaRPr lang="en-US" sz="1100" dirty="0">
                        <a:effectLst/>
                        <a:latin typeface="Century Gothic" panose="020B0502020202020204" pitchFamily="34" charset="0"/>
                      </a:endParaRPr>
                    </a:p>
                  </a:txBody>
                  <a:tcPr marL="0" marR="0" marT="0" marB="0"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effectLst/>
                          <a:latin typeface="Century Gothic" panose="020B0502020202020204" pitchFamily="34" charset="0"/>
                        </a:rPr>
                        <a:t>Whitelist</a:t>
                      </a:r>
                      <a:r>
                        <a:rPr lang="en-US" sz="900" b="1" dirty="0" smtClean="0">
                          <a:effectLst/>
                          <a:latin typeface="Century Gothic" panose="020B0502020202020204" pitchFamily="34" charset="0"/>
                        </a:rPr>
                        <a:t> </a:t>
                      </a:r>
                      <a:r>
                        <a:rPr lang="en-US" sz="900" dirty="0" smtClean="0">
                          <a:effectLst/>
                          <a:latin typeface="Century Gothic" panose="020B0502020202020204" pitchFamily="34" charset="0"/>
                        </a:rPr>
                        <a:t>permitted/trusted programs, to prevent execution of malicious or unapproved programs including DLL files, scripts and installers.</a:t>
                      </a:r>
                      <a:endParaRPr lang="en-US" sz="900" b="1" dirty="0">
                        <a:effectLst/>
                        <a:latin typeface="Century Gothic" panose="020B0502020202020204" pitchFamily="34" charset="0"/>
                      </a:endParaRPr>
                    </a:p>
                  </a:txBody>
                  <a:tcPr marL="0" marR="0" marT="0" marB="0" anchor="ctr">
                    <a:lnL>
                      <a:noFill/>
                    </a:lnL>
                    <a:lnR>
                      <a:noFill/>
                    </a:lnR>
                    <a:lnT>
                      <a:noFill/>
                    </a:lnT>
                    <a:lnB>
                      <a:noFill/>
                    </a:lnB>
                  </a:tcPr>
                </a:tc>
                <a:tc>
                  <a:txBody>
                    <a:bodyPr/>
                    <a:lstStyle/>
                    <a:p>
                      <a:pPr algn="ctr"/>
                      <a:r>
                        <a:rPr lang="en-US" sz="1100" b="1" dirty="0" smtClean="0">
                          <a:effectLst/>
                          <a:latin typeface="Century Gothic" panose="020B0502020202020204" pitchFamily="34" charset="0"/>
                        </a:rPr>
                        <a:t>M</a:t>
                      </a:r>
                      <a:endParaRPr lang="en-US" sz="1100" b="1" dirty="0">
                        <a:effectLst/>
                        <a:latin typeface="Century Gothic" panose="020B0502020202020204" pitchFamily="34" charset="0"/>
                      </a:endParaRPr>
                    </a:p>
                  </a:txBody>
                  <a:tcPr marL="0" marR="0" marT="0" marB="0" anchor="ctr">
                    <a:lnL>
                      <a:noFill/>
                    </a:lnL>
                    <a:lnR>
                      <a:noFill/>
                    </a:lnR>
                    <a:lnT>
                      <a:noFill/>
                    </a:lnT>
                    <a:lnB>
                      <a:noFill/>
                    </a:lnB>
                  </a:tcPr>
                </a:tc>
                <a:tc>
                  <a:txBody>
                    <a:bodyPr/>
                    <a:lstStyle/>
                    <a:p>
                      <a:pPr algn="ctr"/>
                      <a:r>
                        <a:rPr lang="en-US" sz="1100" b="1" dirty="0" smtClean="0">
                          <a:effectLst/>
                          <a:latin typeface="Century Gothic" panose="020B0502020202020204" pitchFamily="34" charset="0"/>
                        </a:rPr>
                        <a:t>H</a:t>
                      </a:r>
                      <a:endParaRPr lang="en-US" sz="1100" b="1" dirty="0">
                        <a:effectLst/>
                        <a:latin typeface="Century Gothic" panose="020B0502020202020204" pitchFamily="34" charset="0"/>
                      </a:endParaRPr>
                    </a:p>
                  </a:txBody>
                  <a:tcPr marL="0" marR="0" marT="0" marB="0" anchor="ctr">
                    <a:lnL>
                      <a:noFill/>
                    </a:lnL>
                    <a:lnR>
                      <a:noFill/>
                    </a:lnR>
                    <a:lnT>
                      <a:noFill/>
                    </a:lnT>
                    <a:lnB>
                      <a:noFill/>
                    </a:lnB>
                  </a:tcPr>
                </a:tc>
                <a:tc>
                  <a:txBody>
                    <a:bodyPr/>
                    <a:lstStyle/>
                    <a:p>
                      <a:pPr algn="ctr"/>
                      <a:r>
                        <a:rPr lang="en-US" sz="1100" b="1" dirty="0" smtClean="0">
                          <a:effectLst/>
                          <a:latin typeface="Century Gothic" panose="020B0502020202020204" pitchFamily="34" charset="0"/>
                        </a:rPr>
                        <a:t>M</a:t>
                      </a:r>
                      <a:endParaRPr lang="en-US" sz="1100" b="1" dirty="0">
                        <a:effectLst/>
                        <a:latin typeface="Century Gothic" panose="020B0502020202020204" pitchFamily="34" charset="0"/>
                      </a:endParaRPr>
                    </a:p>
                  </a:txBody>
                  <a:tcPr marL="0" marR="0" marT="0" marB="0" anchor="ctr">
                    <a:lnL>
                      <a:noFill/>
                    </a:lnL>
                    <a:lnR>
                      <a:noFill/>
                    </a:lnR>
                    <a:lnT>
                      <a:noFill/>
                    </a:lnT>
                    <a:lnB>
                      <a:noFill/>
                    </a:lnB>
                  </a:tcPr>
                </a:tc>
                <a:tc>
                  <a:txBody>
                    <a:bodyPr/>
                    <a:lstStyle/>
                    <a:p>
                      <a:pPr algn="ctr"/>
                      <a:r>
                        <a:rPr lang="en-US" sz="2800" dirty="0" smtClean="0">
                          <a:solidFill>
                            <a:srgbClr val="00B050"/>
                          </a:solidFill>
                          <a:effectLst/>
                          <a:latin typeface="Century Gothic" panose="020B0502020202020204" pitchFamily="34" charset="0"/>
                        </a:rPr>
                        <a:t>●</a:t>
                      </a:r>
                      <a:endParaRPr lang="en-US" sz="2800" dirty="0">
                        <a:solidFill>
                          <a:srgbClr val="00B050"/>
                        </a:solidFill>
                        <a:effectLst/>
                        <a:latin typeface="Century Gothic" panose="020B0502020202020204" pitchFamily="34" charset="0"/>
                      </a:endParaRPr>
                    </a:p>
                  </a:txBody>
                  <a:tcPr marL="0" marR="0" marT="0" marB="0" anchor="ctr">
                    <a:lnL>
                      <a:noFill/>
                    </a:lnL>
                    <a:lnR>
                      <a:noFill/>
                    </a:lnR>
                    <a:lnT>
                      <a:noFill/>
                    </a:lnT>
                    <a:lnB>
                      <a:noFill/>
                    </a:lnB>
                  </a:tcPr>
                </a:tc>
                <a:tc>
                  <a:txBody>
                    <a:bodyPr/>
                    <a:lstStyle/>
                    <a:p>
                      <a:pPr algn="ctr"/>
                      <a:r>
                        <a:rPr lang="en-US" sz="2800" dirty="0" smtClean="0">
                          <a:solidFill>
                            <a:srgbClr val="00B050"/>
                          </a:solidFill>
                          <a:effectLst/>
                          <a:latin typeface="Century Gothic" panose="020B0502020202020204" pitchFamily="34" charset="0"/>
                        </a:rPr>
                        <a:t>●</a:t>
                      </a:r>
                      <a:endParaRPr lang="en-US" sz="2800" dirty="0">
                        <a:solidFill>
                          <a:srgbClr val="00B050"/>
                        </a:solidFill>
                        <a:effectLst/>
                        <a:latin typeface="Century Gothic" panose="020B0502020202020204" pitchFamily="34" charset="0"/>
                      </a:endParaRPr>
                    </a:p>
                  </a:txBody>
                  <a:tcPr marL="0" marR="0" marT="0" marB="0" anchor="ctr">
                    <a:lnL>
                      <a:noFill/>
                    </a:lnL>
                    <a:lnR>
                      <a:noFill/>
                    </a:lnR>
                    <a:lnT>
                      <a:noFill/>
                    </a:lnT>
                    <a:lnB>
                      <a:noFill/>
                    </a:lnB>
                  </a:tcPr>
                </a:tc>
                <a:tc>
                  <a:txBody>
                    <a:bodyPr/>
                    <a:lstStyle/>
                    <a:p>
                      <a:pPr algn="ctr"/>
                      <a:r>
                        <a:rPr lang="en-US" sz="2800" dirty="0" smtClean="0">
                          <a:solidFill>
                            <a:srgbClr val="00B050"/>
                          </a:solidFill>
                          <a:effectLst/>
                          <a:latin typeface="Century Gothic" panose="020B0502020202020204" pitchFamily="34" charset="0"/>
                        </a:rPr>
                        <a:t>●</a:t>
                      </a:r>
                      <a:endParaRPr lang="en-US" sz="2800" dirty="0">
                        <a:solidFill>
                          <a:srgbClr val="00B050"/>
                        </a:solidFill>
                        <a:effectLst/>
                        <a:latin typeface="Century Gothic" panose="020B0502020202020204" pitchFamily="34" charset="0"/>
                      </a:endParaRPr>
                    </a:p>
                  </a:txBody>
                  <a:tcPr marL="0" marR="0" marT="0" marB="0" anchor="ctr">
                    <a:lnL>
                      <a:noFill/>
                    </a:lnL>
                    <a:lnR>
                      <a:noFill/>
                    </a:lnR>
                    <a:lnT>
                      <a:noFill/>
                    </a:lnT>
                    <a:lnB>
                      <a:noFill/>
                    </a:lnB>
                  </a:tcPr>
                </a:tc>
                <a:tc>
                  <a:txBody>
                    <a:bodyPr/>
                    <a:lstStyle/>
                    <a:p>
                      <a:pPr algn="ctr"/>
                      <a:r>
                        <a:rPr lang="en-US" sz="2800" dirty="0" smtClean="0">
                          <a:solidFill>
                            <a:srgbClr val="00B050"/>
                          </a:solidFill>
                          <a:effectLst/>
                          <a:latin typeface="Century Gothic" panose="020B0502020202020204" pitchFamily="34" charset="0"/>
                        </a:rPr>
                        <a:t>●</a:t>
                      </a:r>
                      <a:endParaRPr lang="en-US" sz="2800" dirty="0">
                        <a:solidFill>
                          <a:srgbClr val="00B050"/>
                        </a:solidFill>
                        <a:effectLst/>
                        <a:latin typeface="Century Gothic" panose="020B0502020202020204" pitchFamily="34" charset="0"/>
                      </a:endParaRPr>
                    </a:p>
                  </a:txBody>
                  <a:tcPr marL="0" marR="0" marT="0" marB="0" anchor="ctr">
                    <a:lnL>
                      <a:noFill/>
                    </a:lnL>
                    <a:lnR>
                      <a:noFill/>
                    </a:lnR>
                    <a:lnT>
                      <a:noFill/>
                    </a:lnT>
                    <a:lnB>
                      <a:noFill/>
                    </a:lnB>
                  </a:tcPr>
                </a:tc>
              </a:tr>
              <a:tr h="1096976">
                <a:tc>
                  <a:txBody>
                    <a:bodyPr/>
                    <a:lstStyle/>
                    <a:p>
                      <a:r>
                        <a:rPr lang="en-US" sz="1100" b="1" dirty="0">
                          <a:effectLst/>
                          <a:latin typeface="Century Gothic" panose="020B0502020202020204" pitchFamily="34" charset="0"/>
                        </a:rPr>
                        <a:t>Patch </a:t>
                      </a:r>
                      <a:r>
                        <a:rPr lang="en-US" sz="1100" b="1" dirty="0" smtClean="0">
                          <a:effectLst/>
                          <a:latin typeface="Century Gothic" panose="020B0502020202020204" pitchFamily="34" charset="0"/>
                        </a:rPr>
                        <a:t>applications</a:t>
                      </a:r>
                      <a:endParaRPr lang="en-US" sz="1100" dirty="0">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entury Gothic" panose="020B0502020202020204" pitchFamily="34" charset="0"/>
                        </a:rPr>
                        <a:t>E.g., Java, PDF viewers, </a:t>
                      </a:r>
                      <a:br>
                        <a:rPr lang="en-US" sz="900" dirty="0" smtClean="0">
                          <a:effectLst/>
                          <a:latin typeface="Century Gothic" panose="020B0502020202020204" pitchFamily="34" charset="0"/>
                        </a:rPr>
                      </a:br>
                      <a:r>
                        <a:rPr lang="en-US" sz="900" dirty="0" smtClean="0">
                          <a:effectLst/>
                          <a:latin typeface="Century Gothic" panose="020B0502020202020204" pitchFamily="34" charset="0"/>
                        </a:rPr>
                        <a:t>Flash, web browsers and Microsoft Office. Patch or mitigate systems with </a:t>
                      </a:r>
                      <a:br>
                        <a:rPr lang="en-US" sz="900" dirty="0" smtClean="0">
                          <a:effectLst/>
                          <a:latin typeface="Century Gothic" panose="020B0502020202020204" pitchFamily="34" charset="0"/>
                        </a:rPr>
                      </a:br>
                      <a:r>
                        <a:rPr lang="en-US" sz="900" dirty="0" smtClean="0">
                          <a:effectLst/>
                          <a:latin typeface="Century Gothic" panose="020B0502020202020204" pitchFamily="34" charset="0"/>
                        </a:rPr>
                        <a:t>'extreme risk' vulnerabilities within two days. Use the latest version of applications.</a:t>
                      </a:r>
                      <a:endParaRPr lang="en-US" sz="900" b="1" dirty="0">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algn="ctr"/>
                      <a:r>
                        <a:rPr lang="en-US" sz="1100" b="1" dirty="0" smtClean="0">
                          <a:effectLst/>
                          <a:latin typeface="Century Gothic" panose="020B0502020202020204" pitchFamily="34" charset="0"/>
                        </a:rPr>
                        <a:t>L</a:t>
                      </a:r>
                      <a:endParaRPr lang="en-US" sz="1100" b="1" dirty="0">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algn="ctr"/>
                      <a:r>
                        <a:rPr lang="en-US" sz="1100" b="1" dirty="0" smtClean="0">
                          <a:effectLst/>
                          <a:latin typeface="Century Gothic" panose="020B0502020202020204" pitchFamily="34" charset="0"/>
                        </a:rPr>
                        <a:t>H</a:t>
                      </a:r>
                      <a:endParaRPr lang="en-US" sz="1100" b="1" dirty="0">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algn="ctr"/>
                      <a:r>
                        <a:rPr lang="en-US" sz="1100" b="1" dirty="0" smtClean="0">
                          <a:effectLst/>
                          <a:latin typeface="Century Gothic" panose="020B0502020202020204" pitchFamily="34" charset="0"/>
                        </a:rPr>
                        <a:t>H</a:t>
                      </a:r>
                      <a:endParaRPr lang="en-US" sz="1100" b="1" dirty="0">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effectLst/>
                          <a:latin typeface="Century Gothic" panose="020B0502020202020204" pitchFamily="34" charset="0"/>
                        </a:rPr>
                        <a:t>●</a:t>
                      </a:r>
                    </a:p>
                  </a:txBody>
                  <a:tcPr marL="0" marR="0" marT="0" marB="0" anchor="ctr">
                    <a:lnL>
                      <a:noFill/>
                    </a:lnL>
                    <a:lnR>
                      <a:noFill/>
                    </a:lnR>
                    <a:lnT>
                      <a:noFill/>
                    </a:lnT>
                    <a:lnB>
                      <a:noFill/>
                    </a:lnB>
                    <a:solidFill>
                      <a:srgbClr val="DDDDDD"/>
                    </a:solidFill>
                  </a:tcPr>
                </a:tc>
                <a:tc>
                  <a:txBody>
                    <a:bodyPr/>
                    <a:lstStyle/>
                    <a:p>
                      <a:pPr algn="ctr"/>
                      <a:r>
                        <a:rPr lang="en-US" sz="2800" dirty="0" smtClean="0">
                          <a:solidFill>
                            <a:srgbClr val="00B050"/>
                          </a:solidFill>
                          <a:effectLst/>
                          <a:latin typeface="Century Gothic" panose="020B0502020202020204" pitchFamily="34" charset="0"/>
                        </a:rPr>
                        <a:t>●</a:t>
                      </a:r>
                      <a:endParaRPr lang="en-US" sz="2800" dirty="0">
                        <a:solidFill>
                          <a:srgbClr val="00B050"/>
                        </a:solidFill>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ED7D31"/>
                          </a:solidFill>
                          <a:effectLst/>
                          <a:latin typeface="Century Gothic" panose="020B0502020202020204" pitchFamily="34" charset="0"/>
                        </a:rPr>
                        <a:t>●</a:t>
                      </a:r>
                    </a:p>
                  </a:txBody>
                  <a:tcPr marL="0" marR="0" marT="0" marB="0" anchor="ctr">
                    <a:lnL>
                      <a:noFill/>
                    </a:lnL>
                    <a:lnR>
                      <a:noFill/>
                    </a:lnR>
                    <a:lnT>
                      <a:noFill/>
                    </a:lnT>
                    <a:lnB>
                      <a:noFill/>
                    </a:ln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effectLst/>
                          <a:latin typeface="Century Gothic" panose="020B0502020202020204" pitchFamily="34" charset="0"/>
                        </a:rPr>
                        <a:t>●</a:t>
                      </a:r>
                    </a:p>
                  </a:txBody>
                  <a:tcPr marL="0" marR="0" marT="0" marB="0" anchor="ctr">
                    <a:lnL>
                      <a:noFill/>
                    </a:lnL>
                    <a:lnR>
                      <a:noFill/>
                    </a:lnR>
                    <a:lnT>
                      <a:noFill/>
                    </a:lnT>
                    <a:lnB>
                      <a:noFill/>
                    </a:lnB>
                    <a:solidFill>
                      <a:srgbClr val="DDDDDD"/>
                    </a:solidFill>
                  </a:tcPr>
                </a:tc>
              </a:tr>
              <a:tr h="950712">
                <a:tc>
                  <a:txBody>
                    <a:bodyPr/>
                    <a:lstStyle/>
                    <a:p>
                      <a:r>
                        <a:rPr lang="en-US" sz="1100" b="1" dirty="0">
                          <a:effectLst/>
                          <a:latin typeface="Century Gothic" panose="020B0502020202020204" pitchFamily="34" charset="0"/>
                        </a:rPr>
                        <a:t>Patch operating system </a:t>
                      </a:r>
                      <a:r>
                        <a:rPr lang="en-US" sz="1100" b="1" dirty="0" smtClean="0">
                          <a:effectLst/>
                          <a:latin typeface="Century Gothic" panose="020B0502020202020204" pitchFamily="34" charset="0"/>
                        </a:rPr>
                        <a:t>vulnerabilities</a:t>
                      </a:r>
                      <a:endParaRPr lang="en-US" sz="1100" dirty="0">
                        <a:effectLst/>
                        <a:latin typeface="Century Gothic" panose="020B0502020202020204" pitchFamily="34" charset="0"/>
                      </a:endParaRPr>
                    </a:p>
                  </a:txBody>
                  <a:tcPr marL="0" marR="0" marT="0" marB="0"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effectLst/>
                          <a:latin typeface="Century Gothic" panose="020B0502020202020204" pitchFamily="34" charset="0"/>
                        </a:rPr>
                        <a:t>Patch or mitigate systems with 'extreme risk' vulnerabilities within two days. Use the latest suitable operating system. Avoid Windows XP.</a:t>
                      </a:r>
                      <a:endParaRPr lang="en-US" sz="900" b="1" dirty="0">
                        <a:effectLst/>
                        <a:latin typeface="Century Gothic" panose="020B0502020202020204" pitchFamily="34" charset="0"/>
                      </a:endParaRPr>
                    </a:p>
                  </a:txBody>
                  <a:tcPr marL="0" marR="0" marT="0" marB="0" anchor="ctr">
                    <a:lnL>
                      <a:noFill/>
                    </a:lnL>
                    <a:lnR>
                      <a:noFill/>
                    </a:lnR>
                    <a:lnT>
                      <a:noFill/>
                    </a:lnT>
                    <a:lnB>
                      <a:noFill/>
                    </a:lnB>
                  </a:tcPr>
                </a:tc>
                <a:tc>
                  <a:txBody>
                    <a:bodyPr/>
                    <a:lstStyle/>
                    <a:p>
                      <a:pPr algn="ctr"/>
                      <a:r>
                        <a:rPr lang="en-US" sz="1100" b="1" dirty="0" smtClean="0">
                          <a:effectLst/>
                          <a:latin typeface="Century Gothic" panose="020B0502020202020204" pitchFamily="34" charset="0"/>
                        </a:rPr>
                        <a:t>L</a:t>
                      </a:r>
                      <a:endParaRPr lang="en-US" sz="1100" b="1" dirty="0">
                        <a:effectLst/>
                        <a:latin typeface="Century Gothic" panose="020B0502020202020204" pitchFamily="34" charset="0"/>
                      </a:endParaRPr>
                    </a:p>
                  </a:txBody>
                  <a:tcPr marL="0" marR="0" marT="0" marB="0" anchor="ctr">
                    <a:lnL>
                      <a:noFill/>
                    </a:lnL>
                    <a:lnR>
                      <a:noFill/>
                    </a:lnR>
                    <a:lnT>
                      <a:noFill/>
                    </a:lnT>
                    <a:lnB>
                      <a:noFill/>
                    </a:lnB>
                  </a:tcPr>
                </a:tc>
                <a:tc>
                  <a:txBody>
                    <a:bodyPr/>
                    <a:lstStyle/>
                    <a:p>
                      <a:pPr algn="ctr"/>
                      <a:r>
                        <a:rPr lang="en-US" sz="1100" b="1" dirty="0" smtClean="0">
                          <a:effectLst/>
                          <a:latin typeface="Century Gothic" panose="020B0502020202020204" pitchFamily="34" charset="0"/>
                        </a:rPr>
                        <a:t>M</a:t>
                      </a:r>
                      <a:endParaRPr lang="en-US" sz="1100" b="1" dirty="0">
                        <a:effectLst/>
                        <a:latin typeface="Century Gothic" panose="020B0502020202020204" pitchFamily="34" charset="0"/>
                      </a:endParaRPr>
                    </a:p>
                  </a:txBody>
                  <a:tcPr marL="0" marR="0" marT="0" marB="0" anchor="ctr">
                    <a:lnL>
                      <a:noFill/>
                    </a:lnL>
                    <a:lnR>
                      <a:noFill/>
                    </a:lnR>
                    <a:lnT>
                      <a:noFill/>
                    </a:lnT>
                    <a:lnB>
                      <a:noFill/>
                    </a:lnB>
                  </a:tcPr>
                </a:tc>
                <a:tc>
                  <a:txBody>
                    <a:bodyPr/>
                    <a:lstStyle/>
                    <a:p>
                      <a:pPr algn="ctr"/>
                      <a:r>
                        <a:rPr lang="en-US" sz="1100" b="1" dirty="0" smtClean="0">
                          <a:effectLst/>
                          <a:latin typeface="Century Gothic" panose="020B0502020202020204" pitchFamily="34" charset="0"/>
                        </a:rPr>
                        <a:t>M</a:t>
                      </a:r>
                      <a:endParaRPr lang="en-US" sz="1100" b="1" dirty="0">
                        <a:effectLst/>
                        <a:latin typeface="Century Gothic" panose="020B0502020202020204" pitchFamily="34" charset="0"/>
                      </a:endParaRPr>
                    </a:p>
                  </a:txBody>
                  <a:tcPr marL="0" marR="0" marT="0" marB="0"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effectLst/>
                          <a:latin typeface="Century Gothic" panose="020B0502020202020204" pitchFamily="34" charset="0"/>
                        </a:rPr>
                        <a:t>●</a:t>
                      </a:r>
                    </a:p>
                  </a:txBody>
                  <a:tcPr marL="0" marR="0" marT="0" marB="0" anchor="ctr">
                    <a:lnL>
                      <a:noFill/>
                    </a:lnL>
                    <a:lnR>
                      <a:noFill/>
                    </a:lnR>
                    <a:lnT>
                      <a:noFill/>
                    </a:lnT>
                    <a:lnB>
                      <a:noFill/>
                    </a:lnB>
                  </a:tcPr>
                </a:tc>
                <a:tc>
                  <a:txBody>
                    <a:bodyPr/>
                    <a:lstStyle/>
                    <a:p>
                      <a:pPr algn="ctr"/>
                      <a:r>
                        <a:rPr lang="en-US" sz="2800" dirty="0" smtClean="0">
                          <a:solidFill>
                            <a:srgbClr val="00B050"/>
                          </a:solidFill>
                          <a:effectLst/>
                          <a:latin typeface="Century Gothic" panose="020B0502020202020204" pitchFamily="34" charset="0"/>
                        </a:rPr>
                        <a:t>●</a:t>
                      </a:r>
                      <a:endParaRPr lang="en-US" sz="2800" dirty="0">
                        <a:solidFill>
                          <a:srgbClr val="00B050"/>
                        </a:solidFill>
                        <a:effectLst/>
                        <a:latin typeface="Century Gothic" panose="020B0502020202020204" pitchFamily="34" charset="0"/>
                      </a:endParaRPr>
                    </a:p>
                  </a:txBody>
                  <a:tcPr marL="0" marR="0" marT="0" marB="0"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ED7D31"/>
                          </a:solidFill>
                          <a:effectLst/>
                          <a:latin typeface="Century Gothic" panose="020B0502020202020204" pitchFamily="34" charset="0"/>
                        </a:rPr>
                        <a:t>●</a:t>
                      </a:r>
                    </a:p>
                  </a:txBody>
                  <a:tcPr marL="0" marR="0" marT="0" marB="0"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effectLst/>
                          <a:latin typeface="Century Gothic" panose="020B0502020202020204" pitchFamily="34" charset="0"/>
                        </a:rPr>
                        <a:t>●</a:t>
                      </a:r>
                    </a:p>
                  </a:txBody>
                  <a:tcPr marL="0" marR="0" marT="0" marB="0" anchor="ctr">
                    <a:lnL>
                      <a:noFill/>
                    </a:lnL>
                    <a:lnR>
                      <a:noFill/>
                    </a:lnR>
                    <a:lnT>
                      <a:noFill/>
                    </a:lnT>
                    <a:lnB>
                      <a:noFill/>
                    </a:lnB>
                  </a:tcPr>
                </a:tc>
              </a:tr>
              <a:tr h="1060410">
                <a:tc>
                  <a:txBody>
                    <a:bodyPr/>
                    <a:lstStyle/>
                    <a:p>
                      <a:r>
                        <a:rPr lang="en-US" sz="1100" b="1" dirty="0">
                          <a:effectLst/>
                          <a:latin typeface="Century Gothic" panose="020B0502020202020204" pitchFamily="34" charset="0"/>
                        </a:rPr>
                        <a:t>Restrict administrative </a:t>
                      </a:r>
                      <a:r>
                        <a:rPr lang="en-US" sz="1100" b="1" dirty="0" smtClean="0">
                          <a:effectLst/>
                          <a:latin typeface="Century Gothic" panose="020B0502020202020204" pitchFamily="34" charset="0"/>
                        </a:rPr>
                        <a:t>privileges</a:t>
                      </a:r>
                      <a:endParaRPr lang="en-US" sz="1100" dirty="0">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effectLst/>
                          <a:latin typeface="Century Gothic" panose="020B0502020202020204" pitchFamily="34" charset="0"/>
                        </a:rPr>
                        <a:t>Restrict privileges</a:t>
                      </a:r>
                    </a:p>
                    <a:p>
                      <a:pPr algn="ctr"/>
                      <a:r>
                        <a:rPr lang="en-US" sz="900" dirty="0" smtClean="0">
                          <a:effectLst/>
                          <a:latin typeface="Century Gothic" panose="020B0502020202020204" pitchFamily="34" charset="0"/>
                        </a:rPr>
                        <a:t>to operating systems and applications based on user duties. Such users should use a separate unprivileged account for email and web browsing.</a:t>
                      </a:r>
                      <a:endParaRPr lang="en-US" sz="900" b="1" dirty="0">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algn="ctr"/>
                      <a:r>
                        <a:rPr lang="en-US" sz="1100" b="1" dirty="0" smtClean="0">
                          <a:effectLst/>
                          <a:latin typeface="Century Gothic" panose="020B0502020202020204" pitchFamily="34" charset="0"/>
                        </a:rPr>
                        <a:t>M</a:t>
                      </a:r>
                      <a:endParaRPr lang="en-US" sz="1100" b="1" dirty="0">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algn="ctr"/>
                      <a:r>
                        <a:rPr lang="en-US" sz="1100" b="1" dirty="0" smtClean="0">
                          <a:effectLst/>
                          <a:latin typeface="Century Gothic" panose="020B0502020202020204" pitchFamily="34" charset="0"/>
                        </a:rPr>
                        <a:t>M</a:t>
                      </a:r>
                      <a:endParaRPr lang="en-US" sz="1100" b="1" dirty="0">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algn="ctr"/>
                      <a:r>
                        <a:rPr lang="en-US" sz="1100" b="1" dirty="0" smtClean="0">
                          <a:effectLst/>
                          <a:latin typeface="Century Gothic" panose="020B0502020202020204" pitchFamily="34" charset="0"/>
                        </a:rPr>
                        <a:t>L</a:t>
                      </a:r>
                      <a:endParaRPr lang="en-US" sz="1100" b="1" dirty="0">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effectLst/>
                          <a:latin typeface="Century Gothic" panose="020B0502020202020204" pitchFamily="34" charset="0"/>
                        </a:rPr>
                        <a:t>●</a:t>
                      </a:r>
                    </a:p>
                  </a:txBody>
                  <a:tcPr marL="0" marR="0" marT="0" marB="0" anchor="ctr">
                    <a:lnL>
                      <a:noFill/>
                    </a:lnL>
                    <a:lnR>
                      <a:noFill/>
                    </a:lnR>
                    <a:lnT>
                      <a:noFill/>
                    </a:lnT>
                    <a:lnB>
                      <a:noFill/>
                    </a:lnB>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ED7D31"/>
                          </a:solidFill>
                          <a:effectLst/>
                          <a:latin typeface="Century Gothic" panose="020B0502020202020204" pitchFamily="34" charset="0"/>
                        </a:rPr>
                        <a:t>●</a:t>
                      </a:r>
                    </a:p>
                  </a:txBody>
                  <a:tcPr marL="0" marR="0" marT="0" marB="0" anchor="ctr">
                    <a:lnL>
                      <a:noFill/>
                    </a:lnL>
                    <a:lnR>
                      <a:noFill/>
                    </a:lnR>
                    <a:lnT>
                      <a:noFill/>
                    </a:lnT>
                    <a:lnB>
                      <a:noFill/>
                    </a:lnB>
                    <a:solidFill>
                      <a:srgbClr val="DDDDDD"/>
                    </a:solidFill>
                  </a:tcPr>
                </a:tc>
                <a:tc>
                  <a:txBody>
                    <a:bodyPr/>
                    <a:lstStyle/>
                    <a:p>
                      <a:pPr algn="ctr"/>
                      <a:r>
                        <a:rPr lang="en-US" sz="2800" dirty="0" smtClean="0">
                          <a:solidFill>
                            <a:srgbClr val="00B050"/>
                          </a:solidFill>
                          <a:effectLst/>
                          <a:latin typeface="Century Gothic" panose="020B0502020202020204" pitchFamily="34" charset="0"/>
                        </a:rPr>
                        <a:t>●</a:t>
                      </a:r>
                      <a:endParaRPr lang="en-US" sz="2800" dirty="0">
                        <a:solidFill>
                          <a:srgbClr val="00B050"/>
                        </a:solidFill>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c>
                  <a:txBody>
                    <a:bodyPr/>
                    <a:lstStyle/>
                    <a:p>
                      <a:pPr algn="ctr"/>
                      <a:r>
                        <a:rPr lang="en-US" sz="2800" dirty="0" smtClean="0">
                          <a:solidFill>
                            <a:srgbClr val="C00000"/>
                          </a:solidFill>
                          <a:effectLst/>
                          <a:latin typeface="Century Gothic" panose="020B0502020202020204" pitchFamily="34" charset="0"/>
                        </a:rPr>
                        <a:t>●</a:t>
                      </a:r>
                      <a:endParaRPr lang="en-US" sz="2800" dirty="0">
                        <a:solidFill>
                          <a:srgbClr val="C00000"/>
                        </a:solidFill>
                        <a:effectLst/>
                        <a:latin typeface="Century Gothic" panose="020B0502020202020204" pitchFamily="34" charset="0"/>
                      </a:endParaRPr>
                    </a:p>
                  </a:txBody>
                  <a:tcPr marL="0" marR="0" marT="0" marB="0" anchor="ctr">
                    <a:lnL>
                      <a:noFill/>
                    </a:lnL>
                    <a:lnR>
                      <a:noFill/>
                    </a:lnR>
                    <a:lnT>
                      <a:noFill/>
                    </a:lnT>
                    <a:lnB>
                      <a:noFill/>
                    </a:lnB>
                    <a:solidFill>
                      <a:srgbClr val="DDDDDD"/>
                    </a:solidFill>
                  </a:tcPr>
                </a:tc>
              </a:tr>
            </a:tbl>
          </a:graphicData>
        </a:graphic>
      </p:graphicFrame>
      <p:sp>
        <p:nvSpPr>
          <p:cNvPr id="3" name="Title 2"/>
          <p:cNvSpPr>
            <a:spLocks noGrp="1"/>
          </p:cNvSpPr>
          <p:nvPr>
            <p:ph type="title"/>
          </p:nvPr>
        </p:nvSpPr>
        <p:spPr>
          <a:xfrm>
            <a:off x="372234" y="98090"/>
            <a:ext cx="8143116" cy="1325563"/>
          </a:xfrm>
        </p:spPr>
        <p:txBody>
          <a:bodyPr>
            <a:noAutofit/>
          </a:bodyPr>
          <a:lstStyle/>
          <a:p>
            <a:r>
              <a:rPr lang="en-US" sz="2800" dirty="0" smtClean="0">
                <a:latin typeface="Century Gothic" panose="020B0502020202020204" pitchFamily="34" charset="0"/>
              </a:rPr>
              <a:t>Highly effective mitigations against adversaries </a:t>
            </a:r>
            <a:r>
              <a:rPr lang="en-US" sz="2800" dirty="0">
                <a:latin typeface="Century Gothic" panose="020B0502020202020204" pitchFamily="34" charset="0"/>
              </a:rPr>
              <a:t>using unsophisticated </a:t>
            </a:r>
            <a:r>
              <a:rPr lang="en-US" sz="2800" dirty="0" smtClean="0">
                <a:latin typeface="Century Gothic" panose="020B0502020202020204" pitchFamily="34" charset="0"/>
              </a:rPr>
              <a:t>techniques</a:t>
            </a:r>
            <a:endParaRPr lang="en-US" sz="28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57CE0218-5BF3-4401-950C-89FBB7008F1B}" type="slidenum">
              <a:rPr lang="en-US" smtClean="0"/>
              <a:t>11</a:t>
            </a:fld>
            <a:endParaRPr lang="en-US"/>
          </a:p>
        </p:txBody>
      </p:sp>
    </p:spTree>
    <p:extLst>
      <p:ext uri="{BB962C8B-B14F-4D97-AF65-F5344CB8AC3E}">
        <p14:creationId xmlns:p14="http://schemas.microsoft.com/office/powerpoint/2010/main" val="4148007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41147"/>
          <a:stretch/>
        </p:blipFill>
        <p:spPr>
          <a:xfrm>
            <a:off x="0" y="0"/>
            <a:ext cx="9173029" cy="6858000"/>
          </a:xfrm>
          <a:prstGeom prst="rect">
            <a:avLst/>
          </a:prstGeom>
        </p:spPr>
      </p:pic>
      <p:sp>
        <p:nvSpPr>
          <p:cNvPr id="4" name="TextBox 3"/>
          <p:cNvSpPr txBox="1"/>
          <p:nvPr/>
        </p:nvSpPr>
        <p:spPr>
          <a:xfrm>
            <a:off x="320427" y="406402"/>
            <a:ext cx="7987323" cy="701731"/>
          </a:xfrm>
          <a:prstGeom prst="rect">
            <a:avLst/>
          </a:prstGeom>
          <a:noFill/>
        </p:spPr>
        <p:txBody>
          <a:bodyPr wrap="square" rtlCol="0">
            <a:spAutoFit/>
          </a:bodyPr>
          <a:lstStyle/>
          <a:p>
            <a:pPr>
              <a:lnSpc>
                <a:spcPct val="90000"/>
              </a:lnSpc>
              <a:spcBef>
                <a:spcPct val="0"/>
              </a:spcBef>
            </a:pPr>
            <a:r>
              <a:rPr lang="en-US" sz="4400" dirty="0">
                <a:solidFill>
                  <a:schemeClr val="bg1"/>
                </a:solidFill>
                <a:latin typeface="Century Gothic" panose="020B0502020202020204" pitchFamily="34" charset="0"/>
                <a:ea typeface="+mj-ea"/>
                <a:cs typeface="+mj-cs"/>
              </a:rPr>
              <a:t>Anatomy of a Cyber Policy</a:t>
            </a:r>
          </a:p>
        </p:txBody>
      </p:sp>
      <p:graphicFrame>
        <p:nvGraphicFramePr>
          <p:cNvPr id="5" name="Table 4"/>
          <p:cNvGraphicFramePr>
            <a:graphicFrameLocks noGrp="1"/>
          </p:cNvGraphicFramePr>
          <p:nvPr>
            <p:extLst>
              <p:ext uri="{D42A27DB-BD31-4B8C-83A1-F6EECF244321}">
                <p14:modId xmlns:p14="http://schemas.microsoft.com/office/powerpoint/2010/main" val="1759889461"/>
              </p:ext>
            </p:extLst>
          </p:nvPr>
        </p:nvGraphicFramePr>
        <p:xfrm>
          <a:off x="257918" y="1457325"/>
          <a:ext cx="8643814" cy="4818663"/>
        </p:xfrm>
        <a:graphic>
          <a:graphicData uri="http://schemas.openxmlformats.org/drawingml/2006/table">
            <a:tbl>
              <a:tblPr firstRow="1" bandRow="1">
                <a:tableStyleId>{5C22544A-7EE6-4342-B048-85BDC9FD1C3A}</a:tableStyleId>
              </a:tblPr>
              <a:tblGrid>
                <a:gridCol w="1656860"/>
                <a:gridCol w="3493477"/>
                <a:gridCol w="3493477"/>
              </a:tblGrid>
              <a:tr h="306780">
                <a:tc>
                  <a:txBody>
                    <a:bodyPr/>
                    <a:lstStyle/>
                    <a:p>
                      <a:pPr algn="ctr"/>
                      <a:r>
                        <a:rPr lang="en-US" sz="1200" dirty="0" smtClean="0">
                          <a:latin typeface="Century Gothic" panose="020B0502020202020204" pitchFamily="34" charset="0"/>
                        </a:rPr>
                        <a:t>Coverage</a:t>
                      </a:r>
                      <a:endParaRPr lang="en-US" sz="1200" dirty="0">
                        <a:latin typeface="Century Gothic" panose="020B0502020202020204" pitchFamily="34" charset="0"/>
                      </a:endParaRPr>
                    </a:p>
                  </a:txBody>
                  <a:tcPr anchor="ctr"/>
                </a:tc>
                <a:tc>
                  <a:txBody>
                    <a:bodyPr/>
                    <a:lstStyle/>
                    <a:p>
                      <a:pPr algn="ctr"/>
                      <a:r>
                        <a:rPr lang="en-US" sz="1200" dirty="0" smtClean="0">
                          <a:latin typeface="Century Gothic" panose="020B0502020202020204" pitchFamily="34" charset="0"/>
                        </a:rPr>
                        <a:t>Description</a:t>
                      </a:r>
                      <a:endParaRPr lang="en-US" sz="1200" dirty="0">
                        <a:latin typeface="Century Gothic" panose="020B0502020202020204" pitchFamily="34" charset="0"/>
                      </a:endParaRPr>
                    </a:p>
                  </a:txBody>
                  <a:tcPr anchor="ctr"/>
                </a:tc>
                <a:tc>
                  <a:txBody>
                    <a:bodyPr/>
                    <a:lstStyle/>
                    <a:p>
                      <a:pPr algn="ctr"/>
                      <a:r>
                        <a:rPr lang="en-US" sz="1200" dirty="0" smtClean="0">
                          <a:latin typeface="Century Gothic" panose="020B0502020202020204" pitchFamily="34" charset="0"/>
                        </a:rPr>
                        <a:t>You Need It If:</a:t>
                      </a:r>
                      <a:endParaRPr lang="en-US" sz="1200" dirty="0">
                        <a:latin typeface="Century Gothic" panose="020B0502020202020204" pitchFamily="34" charset="0"/>
                      </a:endParaRPr>
                    </a:p>
                  </a:txBody>
                  <a:tcPr anchor="ctr"/>
                </a:tc>
              </a:tr>
              <a:tr h="1503961">
                <a:tc>
                  <a:txBody>
                    <a:bodyPr/>
                    <a:lstStyle/>
                    <a:p>
                      <a:r>
                        <a:rPr kumimoji="0" lang="en-US" altLang="en-US" sz="1200" b="1" i="0" u="none" strike="noStrike" cap="none" normalizeH="0" baseline="0" dirty="0" smtClean="0">
                          <a:ln>
                            <a:noFill/>
                          </a:ln>
                          <a:solidFill>
                            <a:schemeClr val="tx1"/>
                          </a:solidFill>
                          <a:effectLst/>
                          <a:latin typeface="Century Gothic" panose="020B0502020202020204" pitchFamily="34" charset="0"/>
                        </a:rPr>
                        <a:t>Cyber Network, Security, and Information</a:t>
                      </a:r>
                      <a:endParaRPr lang="en-US" sz="1200" b="1" dirty="0">
                        <a:latin typeface="Century Gothic" panose="020B0502020202020204" pitchFamily="34" charset="0"/>
                      </a:endParaRPr>
                    </a:p>
                  </a:txBody>
                  <a:tcPr anchor="ctr"/>
                </a:tc>
                <a:tc>
                  <a:txBody>
                    <a:bodyPr/>
                    <a:lstStyle/>
                    <a:p>
                      <a:r>
                        <a:rPr lang="en-US" sz="1200" dirty="0" smtClean="0">
                          <a:latin typeface="Century Gothic" panose="020B0502020202020204" pitchFamily="34" charset="0"/>
                        </a:rPr>
                        <a:t>Protects your business from lawsuits related to </a:t>
                      </a:r>
                      <a:r>
                        <a:rPr lang="en-US" sz="1200" b="1" dirty="0" smtClean="0">
                          <a:latin typeface="Century Gothic" panose="020B0502020202020204" pitchFamily="34" charset="0"/>
                        </a:rPr>
                        <a:t>data theft, spreading of computer viruses, and online service availability</a:t>
                      </a:r>
                      <a:r>
                        <a:rPr lang="en-US" sz="1200" dirty="0" smtClean="0">
                          <a:latin typeface="Century Gothic" panose="020B0502020202020204" pitchFamily="34" charset="0"/>
                        </a:rPr>
                        <a:t>. Provides legal defense and funds for lawsuit settlements and judgments.</a:t>
                      </a:r>
                      <a:endParaRPr lang="en-US" sz="1200" dirty="0">
                        <a:latin typeface="Century Gothic" panose="020B0502020202020204" pitchFamily="34" charset="0"/>
                      </a:endParaRPr>
                    </a:p>
                  </a:txBody>
                  <a:tcPr anchor="ctr"/>
                </a:tc>
                <a:tc>
                  <a:txBody>
                    <a:bodyPr/>
                    <a:lstStyle/>
                    <a:p>
                      <a:pPr marL="169863" indent="-169863">
                        <a:buFont typeface="Arial" panose="020B0604020202020204" pitchFamily="34" charset="0"/>
                        <a:buChar char="•"/>
                      </a:pPr>
                      <a:r>
                        <a:rPr lang="en-US" sz="1200" dirty="0" smtClean="0">
                          <a:latin typeface="Century Gothic" panose="020B0502020202020204" pitchFamily="34" charset="0"/>
                        </a:rPr>
                        <a:t>You store private customer information</a:t>
                      </a:r>
                    </a:p>
                    <a:p>
                      <a:pPr marL="169863" indent="-169863">
                        <a:buFont typeface="Arial" panose="020B0604020202020204" pitchFamily="34" charset="0"/>
                        <a:buChar char="•"/>
                      </a:pPr>
                      <a:r>
                        <a:rPr lang="en-US" sz="1200" dirty="0" smtClean="0">
                          <a:latin typeface="Century Gothic" panose="020B0502020202020204" pitchFamily="34" charset="0"/>
                        </a:rPr>
                        <a:t>You send emails with attachments or make files available</a:t>
                      </a:r>
                    </a:p>
                    <a:p>
                      <a:pPr marL="169863" indent="-169863">
                        <a:buFont typeface="Arial" panose="020B0604020202020204" pitchFamily="34" charset="0"/>
                        <a:buChar char="•"/>
                      </a:pPr>
                      <a:r>
                        <a:rPr lang="en-US" sz="1200" dirty="0" smtClean="0">
                          <a:latin typeface="Century Gothic" panose="020B0502020202020204" pitchFamily="34" charset="0"/>
                        </a:rPr>
                        <a:t>Your customers depend on your website to run their businesses</a:t>
                      </a:r>
                    </a:p>
                    <a:p>
                      <a:pPr marL="169863" indent="-169863">
                        <a:buFont typeface="Arial" panose="020B0604020202020204" pitchFamily="34" charset="0"/>
                        <a:buChar char="•"/>
                      </a:pPr>
                      <a:r>
                        <a:rPr lang="en-US" sz="1200" dirty="0" smtClean="0">
                          <a:latin typeface="Century Gothic" panose="020B0502020202020204" pitchFamily="34" charset="0"/>
                        </a:rPr>
                        <a:t>Your customers could suffer financially if your system was unavailable</a:t>
                      </a:r>
                      <a:endParaRPr lang="en-US" sz="1200" dirty="0">
                        <a:latin typeface="Century Gothic" panose="020B0502020202020204" pitchFamily="34" charset="0"/>
                      </a:endParaRPr>
                    </a:p>
                  </a:txBody>
                  <a:tcPr anchor="ctr"/>
                </a:tc>
              </a:tr>
              <a:tr h="1503961">
                <a:tc>
                  <a:txBody>
                    <a:bodyPr/>
                    <a:lstStyle/>
                    <a:p>
                      <a:r>
                        <a:rPr kumimoji="0" lang="en-US" altLang="en-US" sz="1200" b="1" i="0" u="none" strike="noStrike" cap="none" normalizeH="0" baseline="0" dirty="0" smtClean="0">
                          <a:ln>
                            <a:noFill/>
                          </a:ln>
                          <a:solidFill>
                            <a:schemeClr val="tx1"/>
                          </a:solidFill>
                          <a:effectLst/>
                          <a:latin typeface="Century Gothic" panose="020B0502020202020204" pitchFamily="34" charset="0"/>
                        </a:rPr>
                        <a:t>Cyber Errors, Omissions, and Wrongful Acts</a:t>
                      </a:r>
                      <a:endParaRPr lang="en-US" sz="1200" b="1" dirty="0">
                        <a:latin typeface="Century Gothic" panose="020B0502020202020204" pitchFamily="34" charset="0"/>
                      </a:endParaRPr>
                    </a:p>
                  </a:txBody>
                  <a:tcPr anchor="ctr"/>
                </a:tc>
                <a:tc>
                  <a:txBody>
                    <a:bodyPr/>
                    <a:lstStyle/>
                    <a:p>
                      <a:pPr marL="0" algn="l" defTabSz="914400" rtl="0" eaLnBrk="1" latinLnBrk="0" hangingPunct="1"/>
                      <a:r>
                        <a:rPr lang="en-US" sz="1200" kern="1200" dirty="0" smtClean="0">
                          <a:solidFill>
                            <a:schemeClr val="dk1"/>
                          </a:solidFill>
                          <a:latin typeface="Century Gothic" panose="020B0502020202020204" pitchFamily="34" charset="0"/>
                          <a:ea typeface="+mn-ea"/>
                          <a:cs typeface="+mn-cs"/>
                        </a:rPr>
                        <a:t>Protects your business from lawsuits filed by people who have suffered financial losses because of </a:t>
                      </a:r>
                      <a:r>
                        <a:rPr lang="en-US" sz="1200" b="1" kern="1200" dirty="0" smtClean="0">
                          <a:solidFill>
                            <a:schemeClr val="dk1"/>
                          </a:solidFill>
                          <a:latin typeface="Century Gothic" panose="020B0502020202020204" pitchFamily="34" charset="0"/>
                          <a:ea typeface="+mn-ea"/>
                          <a:cs typeface="+mn-cs"/>
                        </a:rPr>
                        <a:t>mistakes</a:t>
                      </a:r>
                      <a:r>
                        <a:rPr lang="en-US" sz="1200" kern="1200" dirty="0" smtClean="0">
                          <a:solidFill>
                            <a:schemeClr val="dk1"/>
                          </a:solidFill>
                          <a:latin typeface="Century Gothic" panose="020B0502020202020204" pitchFamily="34" charset="0"/>
                          <a:ea typeface="+mn-ea"/>
                          <a:cs typeface="+mn-cs"/>
                        </a:rPr>
                        <a:t> you've made in the operation of your network, computer systems, or website. Provides funds for legal defense, settlements, and judgments.</a:t>
                      </a:r>
                      <a:endParaRPr lang="en-US" sz="1200" kern="1200" dirty="0">
                        <a:solidFill>
                          <a:schemeClr val="dk1"/>
                        </a:solidFill>
                        <a:latin typeface="Century Gothic" panose="020B0502020202020204" pitchFamily="34" charset="0"/>
                        <a:ea typeface="+mn-ea"/>
                        <a:cs typeface="+mn-cs"/>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Your error or design flaw could cause customers financial loss</a:t>
                      </a:r>
                    </a:p>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Your errors in published information could cause customers financial loss</a:t>
                      </a:r>
                    </a:p>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store and safeguard customers' data</a:t>
                      </a:r>
                    </a:p>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Your operating mistake could cause financial loss to customers</a:t>
                      </a:r>
                    </a:p>
                  </a:txBody>
                  <a:tcPr anchor="ctr"/>
                </a:tc>
              </a:tr>
              <a:tr h="1503961">
                <a:tc>
                  <a:txBody>
                    <a:bodyPr/>
                    <a:lstStyle/>
                    <a:p>
                      <a:pPr marL="0" algn="l" defTabSz="914400" rtl="0" eaLnBrk="1" latinLnBrk="0" hangingPunct="1"/>
                      <a:r>
                        <a:rPr lang="en-US" altLang="en-US" sz="1200" b="1" kern="1200" dirty="0" smtClean="0">
                          <a:solidFill>
                            <a:schemeClr val="dk1"/>
                          </a:solidFill>
                          <a:latin typeface="Century Gothic" panose="020B0502020202020204" pitchFamily="34" charset="0"/>
                          <a:ea typeface="+mn-ea"/>
                          <a:cs typeface="+mn-cs"/>
                        </a:rPr>
                        <a:t>Cyber Communications and Media Liability</a:t>
                      </a:r>
                      <a:endParaRPr lang="en-US" sz="1200" b="1" kern="1200" dirty="0">
                        <a:solidFill>
                          <a:schemeClr val="dk1"/>
                        </a:solidFill>
                        <a:latin typeface="Century Gothic" panose="020B0502020202020204" pitchFamily="34" charset="0"/>
                        <a:ea typeface="+mn-ea"/>
                        <a:cs typeface="+mn-cs"/>
                      </a:endParaRPr>
                    </a:p>
                  </a:txBody>
                  <a:tcPr anchor="ctr"/>
                </a:tc>
                <a:tc>
                  <a:txBody>
                    <a:bodyPr/>
                    <a:lstStyle/>
                    <a:p>
                      <a:pPr marL="0" algn="l" defTabSz="914400" rtl="0" eaLnBrk="1" latinLnBrk="0" hangingPunct="1"/>
                      <a:r>
                        <a:rPr lang="en-US" sz="1200" kern="1200" dirty="0" smtClean="0">
                          <a:solidFill>
                            <a:schemeClr val="dk1"/>
                          </a:solidFill>
                          <a:latin typeface="Century Gothic" panose="020B0502020202020204" pitchFamily="34" charset="0"/>
                          <a:ea typeface="+mn-ea"/>
                          <a:cs typeface="+mn-cs"/>
                        </a:rPr>
                        <a:t>Protects your business from lawsuits related to </a:t>
                      </a:r>
                      <a:r>
                        <a:rPr lang="en-US" sz="1200" b="1" kern="1200" dirty="0" smtClean="0">
                          <a:solidFill>
                            <a:schemeClr val="dk1"/>
                          </a:solidFill>
                          <a:latin typeface="Century Gothic" panose="020B0502020202020204" pitchFamily="34" charset="0"/>
                          <a:ea typeface="+mn-ea"/>
                          <a:cs typeface="+mn-cs"/>
                        </a:rPr>
                        <a:t>copyright or trademark infringement, and defamation, including slander and trade libel</a:t>
                      </a:r>
                      <a:r>
                        <a:rPr lang="en-US" sz="1200" kern="1200" dirty="0" smtClean="0">
                          <a:solidFill>
                            <a:schemeClr val="dk1"/>
                          </a:solidFill>
                          <a:latin typeface="Century Gothic" panose="020B0502020202020204" pitchFamily="34" charset="0"/>
                          <a:ea typeface="+mn-ea"/>
                          <a:cs typeface="+mn-cs"/>
                        </a:rPr>
                        <a:t>. Provides legal defense and funds for lawsuit settlements and judgments. </a:t>
                      </a:r>
                      <a:endParaRPr lang="en-US" sz="1200" kern="1200" dirty="0">
                        <a:solidFill>
                          <a:schemeClr val="dk1"/>
                        </a:solidFill>
                        <a:latin typeface="Century Gothic" panose="020B0502020202020204" pitchFamily="34" charset="0"/>
                        <a:ea typeface="+mn-ea"/>
                        <a:cs typeface="+mn-cs"/>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publish information online referencing names and logos of businesses</a:t>
                      </a:r>
                    </a:p>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use copyrighted photos, artwork, or other media you publish online</a:t>
                      </a:r>
                    </a:p>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publish information that could unintentionally harm someone's reputation</a:t>
                      </a:r>
                    </a:p>
                  </a:txBody>
                  <a:tcPr anchor="ctr"/>
                </a:tc>
              </a:tr>
            </a:tbl>
          </a:graphicData>
        </a:graphic>
      </p:graphicFrame>
    </p:spTree>
    <p:extLst>
      <p:ext uri="{BB962C8B-B14F-4D97-AF65-F5344CB8AC3E}">
        <p14:creationId xmlns:p14="http://schemas.microsoft.com/office/powerpoint/2010/main" val="158310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1147"/>
          <a:stretch/>
        </p:blipFill>
        <p:spPr>
          <a:xfrm>
            <a:off x="0" y="0"/>
            <a:ext cx="9173029" cy="6858000"/>
          </a:xfrm>
          <a:prstGeom prst="rect">
            <a:avLst/>
          </a:prstGeom>
        </p:spPr>
      </p:pic>
      <p:sp>
        <p:nvSpPr>
          <p:cNvPr id="4" name="TextBox 3"/>
          <p:cNvSpPr txBox="1"/>
          <p:nvPr/>
        </p:nvSpPr>
        <p:spPr>
          <a:xfrm>
            <a:off x="320427" y="406402"/>
            <a:ext cx="7987323" cy="701731"/>
          </a:xfrm>
          <a:prstGeom prst="rect">
            <a:avLst/>
          </a:prstGeom>
          <a:noFill/>
        </p:spPr>
        <p:txBody>
          <a:bodyPr wrap="square" rtlCol="0">
            <a:spAutoFit/>
          </a:bodyPr>
          <a:lstStyle/>
          <a:p>
            <a:pPr>
              <a:lnSpc>
                <a:spcPct val="90000"/>
              </a:lnSpc>
              <a:spcBef>
                <a:spcPct val="0"/>
              </a:spcBef>
            </a:pPr>
            <a:r>
              <a:rPr lang="en-US" sz="4400" dirty="0">
                <a:solidFill>
                  <a:schemeClr val="bg1"/>
                </a:solidFill>
                <a:latin typeface="Century Gothic" panose="020B0502020202020204" pitchFamily="34" charset="0"/>
                <a:ea typeface="+mj-ea"/>
                <a:cs typeface="+mj-cs"/>
              </a:rPr>
              <a:t>Anatomy of a Cyber Policy</a:t>
            </a:r>
          </a:p>
        </p:txBody>
      </p:sp>
      <p:graphicFrame>
        <p:nvGraphicFramePr>
          <p:cNvPr id="5" name="Table 4"/>
          <p:cNvGraphicFramePr>
            <a:graphicFrameLocks noGrp="1"/>
          </p:cNvGraphicFramePr>
          <p:nvPr>
            <p:extLst>
              <p:ext uri="{D42A27DB-BD31-4B8C-83A1-F6EECF244321}">
                <p14:modId xmlns:p14="http://schemas.microsoft.com/office/powerpoint/2010/main" val="2423964342"/>
              </p:ext>
            </p:extLst>
          </p:nvPr>
        </p:nvGraphicFramePr>
        <p:xfrm>
          <a:off x="257918" y="1438276"/>
          <a:ext cx="8643814" cy="4673882"/>
        </p:xfrm>
        <a:graphic>
          <a:graphicData uri="http://schemas.openxmlformats.org/drawingml/2006/table">
            <a:tbl>
              <a:tblPr firstRow="1" bandRow="1">
                <a:tableStyleId>{5C22544A-7EE6-4342-B048-85BDC9FD1C3A}</a:tableStyleId>
              </a:tblPr>
              <a:tblGrid>
                <a:gridCol w="1656860"/>
                <a:gridCol w="4038347"/>
                <a:gridCol w="2948607"/>
              </a:tblGrid>
              <a:tr h="310483">
                <a:tc>
                  <a:txBody>
                    <a:bodyPr/>
                    <a:lstStyle/>
                    <a:p>
                      <a:pPr algn="ctr"/>
                      <a:r>
                        <a:rPr lang="en-US" sz="1200" dirty="0" smtClean="0">
                          <a:latin typeface="Century Gothic" panose="020B0502020202020204" pitchFamily="34" charset="0"/>
                        </a:rPr>
                        <a:t>Coverage</a:t>
                      </a:r>
                      <a:endParaRPr lang="en-US" sz="1200" dirty="0">
                        <a:latin typeface="Century Gothic" panose="020B0502020202020204" pitchFamily="34" charset="0"/>
                      </a:endParaRPr>
                    </a:p>
                  </a:txBody>
                  <a:tcPr anchor="ctr"/>
                </a:tc>
                <a:tc>
                  <a:txBody>
                    <a:bodyPr/>
                    <a:lstStyle/>
                    <a:p>
                      <a:pPr algn="ctr"/>
                      <a:r>
                        <a:rPr lang="en-US" sz="1200" dirty="0" smtClean="0">
                          <a:latin typeface="Century Gothic" panose="020B0502020202020204" pitchFamily="34" charset="0"/>
                        </a:rPr>
                        <a:t>Description</a:t>
                      </a:r>
                      <a:endParaRPr lang="en-US" sz="1200" dirty="0">
                        <a:latin typeface="Century Gothic" panose="020B0502020202020204" pitchFamily="34" charset="0"/>
                      </a:endParaRPr>
                    </a:p>
                  </a:txBody>
                  <a:tcPr anchor="ctr"/>
                </a:tc>
                <a:tc>
                  <a:txBody>
                    <a:bodyPr/>
                    <a:lstStyle/>
                    <a:p>
                      <a:pPr algn="ctr"/>
                      <a:r>
                        <a:rPr lang="en-US" sz="1200" dirty="0" smtClean="0">
                          <a:latin typeface="Century Gothic" panose="020B0502020202020204" pitchFamily="34" charset="0"/>
                        </a:rPr>
                        <a:t>You Need It If:</a:t>
                      </a:r>
                      <a:endParaRPr lang="en-US" sz="1200" dirty="0">
                        <a:latin typeface="Century Gothic" panose="020B0502020202020204" pitchFamily="34" charset="0"/>
                      </a:endParaRPr>
                    </a:p>
                  </a:txBody>
                  <a:tcPr anchor="ctr"/>
                </a:tc>
              </a:tr>
              <a:tr h="1319167">
                <a:tc>
                  <a:txBody>
                    <a:bodyPr/>
                    <a:lstStyle/>
                    <a:p>
                      <a:r>
                        <a:rPr kumimoji="0" lang="en-US" altLang="en-US" sz="1200" b="1" i="0" u="none" strike="noStrike" cap="none" normalizeH="0" baseline="0" dirty="0" smtClean="0">
                          <a:ln>
                            <a:noFill/>
                          </a:ln>
                          <a:solidFill>
                            <a:schemeClr val="tx1"/>
                          </a:solidFill>
                          <a:effectLst/>
                          <a:latin typeface="Century Gothic" panose="020B0502020202020204" pitchFamily="34" charset="0"/>
                        </a:rPr>
                        <a:t>Cyber Regulatory Expenses</a:t>
                      </a:r>
                      <a:endParaRPr lang="en-US" sz="1200" b="1" dirty="0">
                        <a:latin typeface="Century Gothic" panose="020B0502020202020204" pitchFamily="34" charset="0"/>
                      </a:endParaRPr>
                    </a:p>
                  </a:txBody>
                  <a:tcPr anchor="ctr"/>
                </a:tc>
                <a:tc>
                  <a:txBody>
                    <a:bodyPr/>
                    <a:lstStyle/>
                    <a:p>
                      <a:r>
                        <a:rPr lang="en-US" sz="1200" kern="1200" dirty="0" smtClean="0">
                          <a:solidFill>
                            <a:schemeClr val="dk1"/>
                          </a:solidFill>
                          <a:latin typeface="Century Gothic" panose="020B0502020202020204" pitchFamily="34" charset="0"/>
                          <a:ea typeface="+mn-ea"/>
                          <a:cs typeface="+mn-cs"/>
                        </a:rPr>
                        <a:t>Protects your business when a </a:t>
                      </a:r>
                      <a:r>
                        <a:rPr lang="en-US" sz="1200" b="1" kern="1200" dirty="0" smtClean="0">
                          <a:solidFill>
                            <a:schemeClr val="dk1"/>
                          </a:solidFill>
                          <a:latin typeface="Century Gothic" panose="020B0502020202020204" pitchFamily="34" charset="0"/>
                          <a:ea typeface="+mn-ea"/>
                          <a:cs typeface="+mn-cs"/>
                        </a:rPr>
                        <a:t>regulatory claim </a:t>
                      </a:r>
                      <a:r>
                        <a:rPr lang="en-US" sz="1200" kern="1200" dirty="0" smtClean="0">
                          <a:solidFill>
                            <a:schemeClr val="dk1"/>
                          </a:solidFill>
                          <a:latin typeface="Century Gothic" panose="020B0502020202020204" pitchFamily="34" charset="0"/>
                          <a:ea typeface="+mn-ea"/>
                          <a:cs typeface="+mn-cs"/>
                        </a:rPr>
                        <a:t>is made by a government entity as a result of customer data being stolen from your computer systems, network, or website. Provides funds for legal defense, lawsuit settlements, and judgments</a:t>
                      </a:r>
                      <a:r>
                        <a:rPr lang="en-US" sz="1200" dirty="0" smtClean="0"/>
                        <a:t>.</a:t>
                      </a:r>
                      <a:endParaRPr lang="en-US" sz="1200" dirty="0">
                        <a:latin typeface="Century Gothic" panose="020B0502020202020204" pitchFamily="34" charset="0"/>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could encounter a regulatory claim by a government entity </a:t>
                      </a:r>
                      <a:endParaRPr lang="en-US" sz="1200" kern="1200" dirty="0">
                        <a:solidFill>
                          <a:schemeClr val="dk1"/>
                        </a:solidFill>
                        <a:latin typeface="Century Gothic" panose="020B0502020202020204" pitchFamily="34" charset="0"/>
                        <a:ea typeface="+mn-ea"/>
                        <a:cs typeface="+mn-cs"/>
                      </a:endParaRPr>
                    </a:p>
                  </a:txBody>
                  <a:tcPr anchor="ctr"/>
                </a:tc>
              </a:tr>
              <a:tr h="1522116">
                <a:tc>
                  <a:txBody>
                    <a:bodyPr/>
                    <a:lstStyle/>
                    <a:p>
                      <a:r>
                        <a:rPr kumimoji="0" lang="en-US" altLang="en-US" sz="1200" b="1" i="0" u="none" strike="noStrike" cap="none" normalizeH="0" baseline="0" dirty="0" smtClean="0">
                          <a:ln>
                            <a:noFill/>
                          </a:ln>
                          <a:solidFill>
                            <a:schemeClr val="tx1"/>
                          </a:solidFill>
                          <a:effectLst/>
                          <a:latin typeface="Century Gothic" panose="020B0502020202020204" pitchFamily="34" charset="0"/>
                        </a:rPr>
                        <a:t>Cyber Extortion Threat</a:t>
                      </a:r>
                    </a:p>
                  </a:txBody>
                  <a:tcPr anchor="ctr"/>
                </a:tc>
                <a:tc>
                  <a:txBody>
                    <a:bodyPr/>
                    <a:lstStyle/>
                    <a:p>
                      <a:r>
                        <a:rPr lang="en-US" sz="1200" kern="1200" dirty="0" smtClean="0">
                          <a:solidFill>
                            <a:schemeClr val="dk1"/>
                          </a:solidFill>
                          <a:latin typeface="Century Gothic" panose="020B0502020202020204" pitchFamily="34" charset="0"/>
                          <a:ea typeface="+mn-ea"/>
                          <a:cs typeface="+mn-cs"/>
                        </a:rPr>
                        <a:t>Protects your business from </a:t>
                      </a:r>
                      <a:r>
                        <a:rPr lang="en-US" sz="1200" b="1" kern="1200" dirty="0" smtClean="0">
                          <a:solidFill>
                            <a:schemeClr val="dk1"/>
                          </a:solidFill>
                          <a:latin typeface="Century Gothic" panose="020B0502020202020204" pitchFamily="34" charset="0"/>
                          <a:ea typeface="+mn-ea"/>
                          <a:cs typeface="+mn-cs"/>
                        </a:rPr>
                        <a:t>extortion threats </a:t>
                      </a:r>
                      <a:r>
                        <a:rPr lang="en-US" sz="1200" kern="1200" dirty="0" smtClean="0">
                          <a:solidFill>
                            <a:schemeClr val="dk1"/>
                          </a:solidFill>
                          <a:latin typeface="Century Gothic" panose="020B0502020202020204" pitchFamily="34" charset="0"/>
                          <a:ea typeface="+mn-ea"/>
                          <a:cs typeface="+mn-cs"/>
                        </a:rPr>
                        <a:t>made against it, by unidentified people, that involve your computer systems, network, or website. Reimburses for investigative expenses and payments made to an extortionist to prevent or mitigate the threat.</a:t>
                      </a:r>
                      <a:endParaRPr lang="en-US" sz="1200" kern="1200" dirty="0">
                        <a:solidFill>
                          <a:schemeClr val="dk1"/>
                        </a:solidFill>
                        <a:latin typeface="Century Gothic" panose="020B0502020202020204" pitchFamily="34" charset="0"/>
                        <a:ea typeface="+mn-ea"/>
                        <a:cs typeface="+mn-cs"/>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are at risk of extortion threats</a:t>
                      </a:r>
                      <a:endParaRPr lang="en-US" sz="1200" kern="1200" dirty="0">
                        <a:solidFill>
                          <a:schemeClr val="dk1"/>
                        </a:solidFill>
                        <a:latin typeface="Century Gothic" panose="020B0502020202020204" pitchFamily="34" charset="0"/>
                        <a:ea typeface="+mn-ea"/>
                        <a:cs typeface="+mn-cs"/>
                      </a:endParaRPr>
                    </a:p>
                  </a:txBody>
                  <a:tcPr anchor="ctr"/>
                </a:tc>
              </a:tr>
              <a:tr h="1522116">
                <a:tc>
                  <a:txBody>
                    <a:bodyPr/>
                    <a:lstStyle/>
                    <a:p>
                      <a:r>
                        <a:rPr kumimoji="0" lang="en-US" altLang="en-US" sz="1200" b="1" i="0" u="none" strike="noStrike" cap="none" normalizeH="0" baseline="0" dirty="0" smtClean="0">
                          <a:ln>
                            <a:noFill/>
                          </a:ln>
                          <a:solidFill>
                            <a:schemeClr val="tx1"/>
                          </a:solidFill>
                          <a:effectLst/>
                          <a:latin typeface="Century Gothic" panose="020B0502020202020204" pitchFamily="34" charset="0"/>
                        </a:rPr>
                        <a:t>Cyber Terrorism</a:t>
                      </a:r>
                    </a:p>
                  </a:txBody>
                  <a:tcPr anchor="ctr"/>
                </a:tc>
                <a:tc>
                  <a:txBody>
                    <a:bodyPr/>
                    <a:lstStyle/>
                    <a:p>
                      <a:pPr marL="0" algn="l" defTabSz="914400" rtl="0" eaLnBrk="1" latinLnBrk="0" hangingPunct="1"/>
                      <a:r>
                        <a:rPr lang="en-US" sz="1200" kern="1200" dirty="0" smtClean="0">
                          <a:solidFill>
                            <a:schemeClr val="dk1"/>
                          </a:solidFill>
                          <a:latin typeface="Century Gothic" panose="020B0502020202020204" pitchFamily="34" charset="0"/>
                          <a:ea typeface="+mn-ea"/>
                          <a:cs typeface="+mn-cs"/>
                        </a:rPr>
                        <a:t>Protects your business when its computer systems, network or website are </a:t>
                      </a:r>
                      <a:r>
                        <a:rPr lang="en-US" sz="1200" b="1" kern="1200" dirty="0" smtClean="0">
                          <a:solidFill>
                            <a:schemeClr val="dk1"/>
                          </a:solidFill>
                          <a:latin typeface="Century Gothic" panose="020B0502020202020204" pitchFamily="34" charset="0"/>
                          <a:ea typeface="+mn-ea"/>
                          <a:cs typeface="+mn-cs"/>
                        </a:rPr>
                        <a:t>intentionally disrupted by others for political, religious, or ideological reasons</a:t>
                      </a:r>
                      <a:r>
                        <a:rPr lang="en-US" sz="1200" kern="1200" dirty="0" smtClean="0">
                          <a:solidFill>
                            <a:schemeClr val="dk1"/>
                          </a:solidFill>
                          <a:latin typeface="Century Gothic" panose="020B0502020202020204" pitchFamily="34" charset="0"/>
                          <a:ea typeface="+mn-ea"/>
                          <a:cs typeface="+mn-cs"/>
                        </a:rPr>
                        <a:t> - not for economic gain. Reimburses income lost due to the disruption and extra expenses necessary to restore your business operations.</a:t>
                      </a:r>
                      <a:endParaRPr lang="en-US" sz="1200" kern="1200" dirty="0">
                        <a:solidFill>
                          <a:schemeClr val="dk1"/>
                        </a:solidFill>
                        <a:latin typeface="Century Gothic" panose="020B0502020202020204" pitchFamily="34" charset="0"/>
                        <a:ea typeface="+mn-ea"/>
                        <a:cs typeface="+mn-cs"/>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could be a target of terrorist groups</a:t>
                      </a:r>
                    </a:p>
                  </a:txBody>
                  <a:tcPr anchor="ctr"/>
                </a:tc>
              </a:tr>
            </a:tbl>
          </a:graphicData>
        </a:graphic>
      </p:graphicFrame>
    </p:spTree>
    <p:extLst>
      <p:ext uri="{BB962C8B-B14F-4D97-AF65-F5344CB8AC3E}">
        <p14:creationId xmlns:p14="http://schemas.microsoft.com/office/powerpoint/2010/main" val="426201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1147"/>
          <a:stretch/>
        </p:blipFill>
        <p:spPr>
          <a:xfrm>
            <a:off x="0" y="0"/>
            <a:ext cx="9173029" cy="6858000"/>
          </a:xfrm>
          <a:prstGeom prst="rect">
            <a:avLst/>
          </a:prstGeom>
        </p:spPr>
      </p:pic>
      <p:sp>
        <p:nvSpPr>
          <p:cNvPr id="4" name="TextBox 3"/>
          <p:cNvSpPr txBox="1"/>
          <p:nvPr/>
        </p:nvSpPr>
        <p:spPr>
          <a:xfrm>
            <a:off x="320427" y="406402"/>
            <a:ext cx="7987323" cy="701731"/>
          </a:xfrm>
          <a:prstGeom prst="rect">
            <a:avLst/>
          </a:prstGeom>
          <a:noFill/>
        </p:spPr>
        <p:txBody>
          <a:bodyPr wrap="square" rtlCol="0">
            <a:spAutoFit/>
          </a:bodyPr>
          <a:lstStyle/>
          <a:p>
            <a:pPr>
              <a:lnSpc>
                <a:spcPct val="90000"/>
              </a:lnSpc>
              <a:spcBef>
                <a:spcPct val="0"/>
              </a:spcBef>
            </a:pPr>
            <a:r>
              <a:rPr lang="en-US" sz="4400" dirty="0">
                <a:solidFill>
                  <a:schemeClr val="bg1"/>
                </a:solidFill>
                <a:latin typeface="Century Gothic" panose="020B0502020202020204" pitchFamily="34" charset="0"/>
                <a:ea typeface="+mj-ea"/>
                <a:cs typeface="+mj-cs"/>
              </a:rPr>
              <a:t>Anatomy of a Cyber Policy</a:t>
            </a:r>
          </a:p>
        </p:txBody>
      </p:sp>
      <p:graphicFrame>
        <p:nvGraphicFramePr>
          <p:cNvPr id="5" name="Table 4"/>
          <p:cNvGraphicFramePr>
            <a:graphicFrameLocks noGrp="1"/>
          </p:cNvGraphicFramePr>
          <p:nvPr>
            <p:extLst>
              <p:ext uri="{D42A27DB-BD31-4B8C-83A1-F6EECF244321}">
                <p14:modId xmlns:p14="http://schemas.microsoft.com/office/powerpoint/2010/main" val="1354924192"/>
              </p:ext>
            </p:extLst>
          </p:nvPr>
        </p:nvGraphicFramePr>
        <p:xfrm>
          <a:off x="257918" y="1304927"/>
          <a:ext cx="8643814" cy="4908661"/>
        </p:xfrm>
        <a:graphic>
          <a:graphicData uri="http://schemas.openxmlformats.org/drawingml/2006/table">
            <a:tbl>
              <a:tblPr firstRow="1" bandRow="1">
                <a:tableStyleId>{5C22544A-7EE6-4342-B048-85BDC9FD1C3A}</a:tableStyleId>
              </a:tblPr>
              <a:tblGrid>
                <a:gridCol w="1656860"/>
                <a:gridCol w="3971672"/>
                <a:gridCol w="3015282"/>
              </a:tblGrid>
              <a:tr h="288498">
                <a:tc>
                  <a:txBody>
                    <a:bodyPr/>
                    <a:lstStyle/>
                    <a:p>
                      <a:pPr algn="ctr"/>
                      <a:r>
                        <a:rPr lang="en-US" sz="1200" dirty="0" smtClean="0">
                          <a:latin typeface="Century Gothic" panose="020B0502020202020204" pitchFamily="34" charset="0"/>
                        </a:rPr>
                        <a:t>Coverage</a:t>
                      </a:r>
                      <a:endParaRPr lang="en-US" sz="1200" dirty="0">
                        <a:latin typeface="Century Gothic" panose="020B0502020202020204" pitchFamily="34" charset="0"/>
                      </a:endParaRPr>
                    </a:p>
                  </a:txBody>
                  <a:tcPr anchor="ctr"/>
                </a:tc>
                <a:tc>
                  <a:txBody>
                    <a:bodyPr/>
                    <a:lstStyle/>
                    <a:p>
                      <a:pPr algn="ctr"/>
                      <a:r>
                        <a:rPr lang="en-US" sz="1200" dirty="0" smtClean="0">
                          <a:latin typeface="Century Gothic" panose="020B0502020202020204" pitchFamily="34" charset="0"/>
                        </a:rPr>
                        <a:t>Description</a:t>
                      </a:r>
                      <a:endParaRPr lang="en-US" sz="1200" dirty="0">
                        <a:latin typeface="Century Gothic" panose="020B0502020202020204" pitchFamily="34" charset="0"/>
                      </a:endParaRPr>
                    </a:p>
                  </a:txBody>
                  <a:tcPr anchor="ctr"/>
                </a:tc>
                <a:tc>
                  <a:txBody>
                    <a:bodyPr/>
                    <a:lstStyle/>
                    <a:p>
                      <a:pPr algn="ctr"/>
                      <a:r>
                        <a:rPr lang="en-US" sz="1200" dirty="0" smtClean="0">
                          <a:latin typeface="Century Gothic" panose="020B0502020202020204" pitchFamily="34" charset="0"/>
                        </a:rPr>
                        <a:t>You Need It If:</a:t>
                      </a:r>
                      <a:endParaRPr lang="en-US" sz="1200" dirty="0">
                        <a:latin typeface="Century Gothic" panose="020B0502020202020204" pitchFamily="34" charset="0"/>
                      </a:endParaRPr>
                    </a:p>
                  </a:txBody>
                  <a:tcPr anchor="ctr"/>
                </a:tc>
              </a:tr>
              <a:tr h="2168648">
                <a:tc>
                  <a:txBody>
                    <a:bodyPr/>
                    <a:lstStyle/>
                    <a:p>
                      <a:pPr marL="0" algn="l" defTabSz="914400" rtl="0" eaLnBrk="1" latinLnBrk="0" hangingPunct="1"/>
                      <a:r>
                        <a:rPr lang="en-US" altLang="en-US" sz="1200" b="1" kern="1200" dirty="0" smtClean="0">
                          <a:solidFill>
                            <a:schemeClr val="dk1"/>
                          </a:solidFill>
                          <a:latin typeface="Century Gothic" panose="020B0502020202020204" pitchFamily="34" charset="0"/>
                          <a:ea typeface="+mn-ea"/>
                          <a:cs typeface="+mn-cs"/>
                        </a:rPr>
                        <a:t>Cyber Crisis Management Expenses</a:t>
                      </a:r>
                    </a:p>
                  </a:txBody>
                  <a:tcPr anchor="ctr"/>
                </a:tc>
                <a:tc>
                  <a:txBody>
                    <a:bodyPr/>
                    <a:lstStyle/>
                    <a:p>
                      <a:pPr marL="0" algn="l" defTabSz="914400" rtl="0" eaLnBrk="1" latinLnBrk="0" hangingPunct="1"/>
                      <a:r>
                        <a:rPr lang="en-US" sz="1200" kern="1200" dirty="0" smtClean="0">
                          <a:solidFill>
                            <a:schemeClr val="dk1"/>
                          </a:solidFill>
                          <a:latin typeface="Century Gothic" panose="020B0502020202020204" pitchFamily="34" charset="0"/>
                          <a:ea typeface="+mn-ea"/>
                          <a:cs typeface="+mn-cs"/>
                        </a:rPr>
                        <a:t>Protects your business from </a:t>
                      </a:r>
                      <a:r>
                        <a:rPr lang="en-US" sz="1200" b="1" kern="1200" dirty="0" smtClean="0">
                          <a:solidFill>
                            <a:schemeClr val="dk1"/>
                          </a:solidFill>
                          <a:latin typeface="Century Gothic" panose="020B0502020202020204" pitchFamily="34" charset="0"/>
                          <a:ea typeface="+mn-ea"/>
                          <a:cs typeface="+mn-cs"/>
                        </a:rPr>
                        <a:t>damage caused by negative publicity due to a crisis</a:t>
                      </a:r>
                      <a:r>
                        <a:rPr lang="en-US" sz="1200" kern="1200" dirty="0" smtClean="0">
                          <a:solidFill>
                            <a:schemeClr val="dk1"/>
                          </a:solidFill>
                          <a:latin typeface="Century Gothic" panose="020B0502020202020204" pitchFamily="34" charset="0"/>
                          <a:ea typeface="+mn-ea"/>
                          <a:cs typeface="+mn-cs"/>
                        </a:rPr>
                        <a:t>, such as a hacker attack, security breach, data theft, or other online media claim. It pays for expenses necessary to protect and preserve your brand credibility during the crisis, including public relations firms, marketing communications, and advertising. It also covers the costs to help identify the person(s) responsible for the crisis, and any cash rewards paid for new information.</a:t>
                      </a:r>
                      <a:endParaRPr lang="en-US" sz="1200" kern="1200" dirty="0">
                        <a:solidFill>
                          <a:schemeClr val="dk1"/>
                        </a:solidFill>
                        <a:latin typeface="Century Gothic" panose="020B0502020202020204" pitchFamily="34" charset="0"/>
                        <a:ea typeface="+mn-ea"/>
                        <a:cs typeface="+mn-cs"/>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need funds for marketing or advertising to help protect your reputation if security crisis</a:t>
                      </a:r>
                    </a:p>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need funds to identify person(s) responsible</a:t>
                      </a:r>
                    </a:p>
                  </a:txBody>
                  <a:tcPr anchor="ctr"/>
                </a:tc>
              </a:tr>
              <a:tr h="1602914">
                <a:tc>
                  <a:txBody>
                    <a:bodyPr/>
                    <a:lstStyle/>
                    <a:p>
                      <a:r>
                        <a:rPr kumimoji="0" lang="en-US" altLang="en-US" sz="1200" b="1" i="0" u="none" strike="noStrike" cap="none" normalizeH="0" baseline="0" dirty="0" smtClean="0">
                          <a:ln>
                            <a:noFill/>
                          </a:ln>
                          <a:solidFill>
                            <a:schemeClr val="tx1"/>
                          </a:solidFill>
                          <a:effectLst/>
                          <a:latin typeface="Century Gothic" panose="020B0502020202020204" pitchFamily="34" charset="0"/>
                        </a:rPr>
                        <a:t>Cyber Security Breach and Identity Theft Expenses</a:t>
                      </a:r>
                    </a:p>
                  </a:txBody>
                  <a:tcPr anchor="ctr"/>
                </a:tc>
                <a:tc>
                  <a:txBody>
                    <a:bodyPr/>
                    <a:lstStyle/>
                    <a:p>
                      <a:r>
                        <a:rPr lang="en-US" sz="1200" kern="1200" dirty="0" smtClean="0">
                          <a:solidFill>
                            <a:schemeClr val="dk1"/>
                          </a:solidFill>
                          <a:latin typeface="Century Gothic" panose="020B0502020202020204" pitchFamily="34" charset="0"/>
                          <a:ea typeface="+mn-ea"/>
                          <a:cs typeface="+mn-cs"/>
                        </a:rPr>
                        <a:t>Reimburses your business for </a:t>
                      </a:r>
                      <a:r>
                        <a:rPr lang="en-US" sz="1200" b="1" kern="1200" dirty="0" smtClean="0">
                          <a:solidFill>
                            <a:schemeClr val="dk1"/>
                          </a:solidFill>
                          <a:latin typeface="Century Gothic" panose="020B0502020202020204" pitchFamily="34" charset="0"/>
                          <a:ea typeface="+mn-ea"/>
                          <a:cs typeface="+mn-cs"/>
                        </a:rPr>
                        <a:t>expenses incurred when customer data is stolen </a:t>
                      </a:r>
                      <a:r>
                        <a:rPr lang="en-US" sz="1200" kern="1200" dirty="0" smtClean="0">
                          <a:solidFill>
                            <a:schemeClr val="dk1"/>
                          </a:solidFill>
                          <a:latin typeface="Century Gothic" panose="020B0502020202020204" pitchFamily="34" charset="0"/>
                          <a:ea typeface="+mn-ea"/>
                          <a:cs typeface="+mn-cs"/>
                        </a:rPr>
                        <a:t>from your computer systems, network or website. Pays for services to assess the data theft, identify and inform customers affected, and monitor customers' credit card and bank accounts for unusual activity that could result from the theft.</a:t>
                      </a:r>
                      <a:endParaRPr lang="en-US" sz="1200" kern="1200" dirty="0">
                        <a:solidFill>
                          <a:schemeClr val="dk1"/>
                        </a:solidFill>
                        <a:latin typeface="Century Gothic" panose="020B0502020202020204" pitchFamily="34" charset="0"/>
                        <a:ea typeface="+mn-ea"/>
                        <a:cs typeface="+mn-cs"/>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need funds to contact customers if data is stolen</a:t>
                      </a:r>
                      <a:endParaRPr lang="en-US" sz="1200" kern="1200" dirty="0">
                        <a:solidFill>
                          <a:schemeClr val="dk1"/>
                        </a:solidFill>
                        <a:latin typeface="Century Gothic" panose="020B0502020202020204" pitchFamily="34" charset="0"/>
                        <a:ea typeface="+mn-ea"/>
                        <a:cs typeface="+mn-cs"/>
                      </a:endParaRPr>
                    </a:p>
                  </a:txBody>
                  <a:tcPr anchor="ctr"/>
                </a:tc>
              </a:tr>
              <a:tr h="848601">
                <a:tc>
                  <a:txBody>
                    <a:bodyPr/>
                    <a:lstStyle/>
                    <a:p>
                      <a:pPr marL="0" algn="l" defTabSz="914400" rtl="0" eaLnBrk="1" latinLnBrk="0" hangingPunct="1"/>
                      <a:r>
                        <a:rPr kumimoji="0" lang="en-US" sz="1200" b="1" i="0" u="none" strike="noStrike" kern="1200" cap="none" normalizeH="0" baseline="0" dirty="0" smtClean="0">
                          <a:ln>
                            <a:noFill/>
                          </a:ln>
                          <a:solidFill>
                            <a:schemeClr val="tx1"/>
                          </a:solidFill>
                          <a:effectLst/>
                          <a:latin typeface="Century Gothic" panose="020B0502020202020204" pitchFamily="34" charset="0"/>
                          <a:ea typeface="+mn-ea"/>
                          <a:cs typeface="+mn-cs"/>
                        </a:rPr>
                        <a:t>Cyber Computer Fraud </a:t>
                      </a:r>
                      <a:endParaRPr kumimoji="0" lang="en-US" altLang="en-US" sz="1200" b="1"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anchor="ctr"/>
                </a:tc>
                <a:tc>
                  <a:txBody>
                    <a:bodyPr/>
                    <a:lstStyle/>
                    <a:p>
                      <a:r>
                        <a:rPr lang="en-US" sz="1200" kern="1200" dirty="0" smtClean="0">
                          <a:solidFill>
                            <a:schemeClr val="dk1"/>
                          </a:solidFill>
                          <a:latin typeface="Century Gothic" panose="020B0502020202020204" pitchFamily="34" charset="0"/>
                          <a:ea typeface="+mn-ea"/>
                          <a:cs typeface="+mn-cs"/>
                        </a:rPr>
                        <a:t>Protects your business when it suffers financial losses as a result of </a:t>
                      </a:r>
                      <a:r>
                        <a:rPr lang="en-US" sz="1200" b="1" kern="1200" dirty="0" smtClean="0">
                          <a:solidFill>
                            <a:schemeClr val="dk1"/>
                          </a:solidFill>
                          <a:latin typeface="Century Gothic" panose="020B0502020202020204" pitchFamily="34" charset="0"/>
                          <a:ea typeface="+mn-ea"/>
                          <a:cs typeface="+mn-cs"/>
                        </a:rPr>
                        <a:t>computer fraud</a:t>
                      </a:r>
                      <a:r>
                        <a:rPr lang="en-US" sz="1200" kern="1200" dirty="0" smtClean="0">
                          <a:solidFill>
                            <a:schemeClr val="dk1"/>
                          </a:solidFill>
                          <a:latin typeface="Century Gothic" panose="020B0502020202020204" pitchFamily="34" charset="0"/>
                          <a:ea typeface="+mn-ea"/>
                          <a:cs typeface="+mn-cs"/>
                        </a:rPr>
                        <a:t>. Reimburses the value of money, securities or property that are lost.</a:t>
                      </a:r>
                      <a:endParaRPr lang="en-US" sz="1200" kern="1200" dirty="0">
                        <a:solidFill>
                          <a:schemeClr val="dk1"/>
                        </a:solidFill>
                        <a:latin typeface="Century Gothic" panose="020B0502020202020204" pitchFamily="34" charset="0"/>
                        <a:ea typeface="+mn-ea"/>
                        <a:cs typeface="+mn-cs"/>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need reimbursement for money, securities, or property stolen by unauthorized user</a:t>
                      </a:r>
                      <a:endParaRPr lang="en-US" sz="1200" kern="1200" dirty="0">
                        <a:solidFill>
                          <a:schemeClr val="dk1"/>
                        </a:solidFill>
                        <a:latin typeface="Century Gothic" panose="020B0502020202020204" pitchFamily="34" charset="0"/>
                        <a:ea typeface="+mn-ea"/>
                        <a:cs typeface="+mn-cs"/>
                      </a:endParaRPr>
                    </a:p>
                  </a:txBody>
                  <a:tcPr anchor="ctr"/>
                </a:tc>
              </a:tr>
            </a:tbl>
          </a:graphicData>
        </a:graphic>
      </p:graphicFrame>
    </p:spTree>
    <p:extLst>
      <p:ext uri="{BB962C8B-B14F-4D97-AF65-F5344CB8AC3E}">
        <p14:creationId xmlns:p14="http://schemas.microsoft.com/office/powerpoint/2010/main" val="483336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1147"/>
          <a:stretch/>
        </p:blipFill>
        <p:spPr>
          <a:xfrm>
            <a:off x="0" y="0"/>
            <a:ext cx="9173029" cy="6858000"/>
          </a:xfrm>
          <a:prstGeom prst="rect">
            <a:avLst/>
          </a:prstGeom>
        </p:spPr>
      </p:pic>
      <p:sp>
        <p:nvSpPr>
          <p:cNvPr id="4" name="TextBox 3"/>
          <p:cNvSpPr txBox="1"/>
          <p:nvPr/>
        </p:nvSpPr>
        <p:spPr>
          <a:xfrm>
            <a:off x="320427" y="406402"/>
            <a:ext cx="7987323" cy="701731"/>
          </a:xfrm>
          <a:prstGeom prst="rect">
            <a:avLst/>
          </a:prstGeom>
          <a:noFill/>
        </p:spPr>
        <p:txBody>
          <a:bodyPr wrap="square" rtlCol="0">
            <a:spAutoFit/>
          </a:bodyPr>
          <a:lstStyle/>
          <a:p>
            <a:pPr>
              <a:lnSpc>
                <a:spcPct val="90000"/>
              </a:lnSpc>
              <a:spcBef>
                <a:spcPct val="0"/>
              </a:spcBef>
            </a:pPr>
            <a:r>
              <a:rPr lang="en-US" sz="4400" dirty="0">
                <a:solidFill>
                  <a:schemeClr val="bg1"/>
                </a:solidFill>
                <a:latin typeface="Century Gothic" panose="020B0502020202020204" pitchFamily="34" charset="0"/>
                <a:ea typeface="+mj-ea"/>
                <a:cs typeface="+mj-cs"/>
              </a:rPr>
              <a:t>Anatomy of a Cyber Policy</a:t>
            </a:r>
          </a:p>
        </p:txBody>
      </p:sp>
      <p:graphicFrame>
        <p:nvGraphicFramePr>
          <p:cNvPr id="5" name="Table 4"/>
          <p:cNvGraphicFramePr>
            <a:graphicFrameLocks noGrp="1"/>
          </p:cNvGraphicFramePr>
          <p:nvPr>
            <p:extLst>
              <p:ext uri="{D42A27DB-BD31-4B8C-83A1-F6EECF244321}">
                <p14:modId xmlns:p14="http://schemas.microsoft.com/office/powerpoint/2010/main" val="4180765542"/>
              </p:ext>
            </p:extLst>
          </p:nvPr>
        </p:nvGraphicFramePr>
        <p:xfrm>
          <a:off x="257918" y="1669366"/>
          <a:ext cx="8643814" cy="4216688"/>
        </p:xfrm>
        <a:graphic>
          <a:graphicData uri="http://schemas.openxmlformats.org/drawingml/2006/table">
            <a:tbl>
              <a:tblPr firstRow="1" bandRow="1">
                <a:tableStyleId>{5C22544A-7EE6-4342-B048-85BDC9FD1C3A}</a:tableStyleId>
              </a:tblPr>
              <a:tblGrid>
                <a:gridCol w="1656860"/>
                <a:gridCol w="4143122"/>
                <a:gridCol w="2843832"/>
              </a:tblGrid>
              <a:tr h="314094">
                <a:tc>
                  <a:txBody>
                    <a:bodyPr/>
                    <a:lstStyle/>
                    <a:p>
                      <a:pPr algn="ctr"/>
                      <a:r>
                        <a:rPr lang="en-US" sz="1200" dirty="0" smtClean="0">
                          <a:latin typeface="Century Gothic" panose="020B0502020202020204" pitchFamily="34" charset="0"/>
                        </a:rPr>
                        <a:t>Coverage</a:t>
                      </a:r>
                      <a:endParaRPr lang="en-US" sz="1200" dirty="0">
                        <a:latin typeface="Century Gothic" panose="020B0502020202020204" pitchFamily="34" charset="0"/>
                      </a:endParaRPr>
                    </a:p>
                  </a:txBody>
                  <a:tcPr anchor="ctr"/>
                </a:tc>
                <a:tc>
                  <a:txBody>
                    <a:bodyPr/>
                    <a:lstStyle/>
                    <a:p>
                      <a:pPr algn="ctr"/>
                      <a:r>
                        <a:rPr lang="en-US" sz="1200" dirty="0" smtClean="0">
                          <a:latin typeface="Century Gothic" panose="020B0502020202020204" pitchFamily="34" charset="0"/>
                        </a:rPr>
                        <a:t>Description</a:t>
                      </a:r>
                      <a:endParaRPr lang="en-US" sz="1200" dirty="0">
                        <a:latin typeface="Century Gothic" panose="020B0502020202020204" pitchFamily="34" charset="0"/>
                      </a:endParaRPr>
                    </a:p>
                  </a:txBody>
                  <a:tcPr anchor="ctr"/>
                </a:tc>
                <a:tc>
                  <a:txBody>
                    <a:bodyPr/>
                    <a:lstStyle/>
                    <a:p>
                      <a:pPr algn="ctr"/>
                      <a:r>
                        <a:rPr lang="en-US" sz="1200" dirty="0" smtClean="0">
                          <a:latin typeface="Century Gothic" panose="020B0502020202020204" pitchFamily="34" charset="0"/>
                        </a:rPr>
                        <a:t>You Need It If:</a:t>
                      </a:r>
                      <a:endParaRPr lang="en-US" sz="1200" dirty="0">
                        <a:latin typeface="Century Gothic" panose="020B0502020202020204" pitchFamily="34" charset="0"/>
                      </a:endParaRPr>
                    </a:p>
                  </a:txBody>
                  <a:tcPr anchor="ctr"/>
                </a:tc>
              </a:tr>
              <a:tr h="1334508">
                <a:tc>
                  <a:txBody>
                    <a:bodyPr/>
                    <a:lstStyle/>
                    <a:p>
                      <a:pPr marL="0" algn="l" defTabSz="914400" rtl="0" eaLnBrk="1" latinLnBrk="0" hangingPunct="1"/>
                      <a:r>
                        <a:rPr kumimoji="0" lang="en-US" sz="1200" b="1" i="0" u="none" strike="noStrike" kern="1200" cap="none" normalizeH="0" baseline="0" dirty="0" smtClean="0">
                          <a:ln>
                            <a:noFill/>
                          </a:ln>
                          <a:solidFill>
                            <a:schemeClr val="tx1"/>
                          </a:solidFill>
                          <a:effectLst/>
                          <a:latin typeface="Century Gothic" panose="020B0502020202020204" pitchFamily="34" charset="0"/>
                          <a:ea typeface="+mn-ea"/>
                          <a:cs typeface="+mn-cs"/>
                        </a:rPr>
                        <a:t>Cyber Software and Data Recovery Expenses </a:t>
                      </a:r>
                      <a:endParaRPr kumimoji="0" lang="en-US" altLang="en-US" sz="1200" b="1"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anchor="ctr"/>
                </a:tc>
                <a:tc>
                  <a:txBody>
                    <a:bodyPr/>
                    <a:lstStyle/>
                    <a:p>
                      <a:r>
                        <a:rPr lang="en-US" sz="1200" kern="1200" dirty="0" smtClean="0">
                          <a:solidFill>
                            <a:schemeClr val="dk1"/>
                          </a:solidFill>
                          <a:latin typeface="Century Gothic" panose="020B0502020202020204" pitchFamily="34" charset="0"/>
                          <a:ea typeface="+mn-ea"/>
                          <a:cs typeface="+mn-cs"/>
                        </a:rPr>
                        <a:t>Reimburses your business for expenses incurred when software, data, or your </a:t>
                      </a:r>
                      <a:r>
                        <a:rPr lang="en-US" sz="1200" b="1" kern="1200" dirty="0" smtClean="0">
                          <a:solidFill>
                            <a:schemeClr val="dk1"/>
                          </a:solidFill>
                          <a:latin typeface="Century Gothic" panose="020B0502020202020204" pitchFamily="34" charset="0"/>
                          <a:ea typeface="+mn-ea"/>
                          <a:cs typeface="+mn-cs"/>
                        </a:rPr>
                        <a:t>website is damaged by a virus or hacker</a:t>
                      </a:r>
                      <a:r>
                        <a:rPr lang="en-US" sz="1200" kern="1200" dirty="0" smtClean="0">
                          <a:solidFill>
                            <a:schemeClr val="dk1"/>
                          </a:solidFill>
                          <a:latin typeface="Century Gothic" panose="020B0502020202020204" pitchFamily="34" charset="0"/>
                          <a:ea typeface="+mn-ea"/>
                          <a:cs typeface="+mn-cs"/>
                        </a:rPr>
                        <a:t>. Pays to restore, re-install, or re-configure software, and reproduce or restore data from backups.</a:t>
                      </a:r>
                      <a:endParaRPr lang="en-US" sz="1200" kern="1200" dirty="0">
                        <a:solidFill>
                          <a:schemeClr val="dk1"/>
                        </a:solidFill>
                        <a:latin typeface="Century Gothic" panose="020B0502020202020204" pitchFamily="34" charset="0"/>
                        <a:ea typeface="+mn-ea"/>
                        <a:cs typeface="+mn-cs"/>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need reimbursement of costs to recover your damaged software, data, or website</a:t>
                      </a:r>
                      <a:endParaRPr lang="en-US" sz="1200" kern="1200" dirty="0">
                        <a:solidFill>
                          <a:schemeClr val="dk1"/>
                        </a:solidFill>
                        <a:latin typeface="Century Gothic" panose="020B0502020202020204" pitchFamily="34" charset="0"/>
                        <a:ea typeface="+mn-ea"/>
                        <a:cs typeface="+mn-cs"/>
                      </a:endParaRPr>
                    </a:p>
                  </a:txBody>
                  <a:tcPr anchor="ctr"/>
                </a:tc>
              </a:tr>
              <a:tr h="718581">
                <a:tc>
                  <a:txBody>
                    <a:bodyPr/>
                    <a:lstStyle/>
                    <a:p>
                      <a:pPr marL="0" algn="l" defTabSz="914400" rtl="0" eaLnBrk="1" latinLnBrk="0" hangingPunct="1"/>
                      <a:r>
                        <a:rPr kumimoji="0" lang="en-US" sz="1200" b="1" i="0" u="none" strike="noStrike" kern="1200" cap="none" normalizeH="0" baseline="0" dirty="0" smtClean="0">
                          <a:ln>
                            <a:noFill/>
                          </a:ln>
                          <a:solidFill>
                            <a:schemeClr val="tx1"/>
                          </a:solidFill>
                          <a:effectLst/>
                          <a:latin typeface="Century Gothic" panose="020B0502020202020204" pitchFamily="34" charset="0"/>
                          <a:ea typeface="+mn-ea"/>
                          <a:cs typeface="+mn-cs"/>
                        </a:rPr>
                        <a:t>Cyber Funds Transfer Fraud </a:t>
                      </a:r>
                      <a:endParaRPr kumimoji="0" lang="en-US" altLang="en-US" sz="1200" b="1"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anchor="ctr"/>
                </a:tc>
                <a:tc>
                  <a:txBody>
                    <a:bodyPr/>
                    <a:lstStyle/>
                    <a:p>
                      <a:r>
                        <a:rPr lang="en-US" sz="1200" kern="1200" dirty="0" smtClean="0">
                          <a:solidFill>
                            <a:schemeClr val="dk1"/>
                          </a:solidFill>
                          <a:latin typeface="Century Gothic" panose="020B0502020202020204" pitchFamily="34" charset="0"/>
                          <a:ea typeface="+mn-ea"/>
                          <a:cs typeface="+mn-cs"/>
                        </a:rPr>
                        <a:t>Protects your business from the </a:t>
                      </a:r>
                      <a:r>
                        <a:rPr lang="en-US" sz="1200" b="1" kern="1200" dirty="0" smtClean="0">
                          <a:solidFill>
                            <a:schemeClr val="dk1"/>
                          </a:solidFill>
                          <a:latin typeface="Century Gothic" panose="020B0502020202020204" pitchFamily="34" charset="0"/>
                          <a:ea typeface="+mn-ea"/>
                          <a:cs typeface="+mn-cs"/>
                        </a:rPr>
                        <a:t>fraudulent transfer </a:t>
                      </a:r>
                      <a:r>
                        <a:rPr lang="en-US" sz="1200" kern="1200" dirty="0" smtClean="0">
                          <a:solidFill>
                            <a:schemeClr val="dk1"/>
                          </a:solidFill>
                          <a:latin typeface="Century Gothic" panose="020B0502020202020204" pitchFamily="34" charset="0"/>
                          <a:ea typeface="+mn-ea"/>
                          <a:cs typeface="+mn-cs"/>
                        </a:rPr>
                        <a:t>of money or securities. Reimburses the value of stolen funds or securities.</a:t>
                      </a:r>
                      <a:endParaRPr lang="en-US" sz="1200" kern="1200" dirty="0">
                        <a:solidFill>
                          <a:schemeClr val="dk1"/>
                        </a:solidFill>
                        <a:latin typeface="Century Gothic" panose="020B0502020202020204" pitchFamily="34" charset="0"/>
                        <a:ea typeface="+mn-ea"/>
                        <a:cs typeface="+mn-cs"/>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need reimbursement for money or securities after your bank processes a fake or forged request</a:t>
                      </a:r>
                      <a:endParaRPr lang="en-US" sz="1200" kern="1200" dirty="0">
                        <a:solidFill>
                          <a:schemeClr val="dk1"/>
                        </a:solidFill>
                        <a:latin typeface="Century Gothic" panose="020B0502020202020204" pitchFamily="34" charset="0"/>
                        <a:ea typeface="+mn-ea"/>
                        <a:cs typeface="+mn-cs"/>
                      </a:endParaRPr>
                    </a:p>
                  </a:txBody>
                  <a:tcPr anchor="ctr"/>
                </a:tc>
              </a:tr>
              <a:tr h="1745126">
                <a:tc>
                  <a:txBody>
                    <a:bodyPr/>
                    <a:lstStyle/>
                    <a:p>
                      <a:pPr marL="0" algn="l" defTabSz="914400" rtl="0" eaLnBrk="1" latinLnBrk="0" hangingPunct="1"/>
                      <a:r>
                        <a:rPr kumimoji="0" lang="en-US" sz="1200" b="1" i="0" u="none" strike="noStrike" kern="1200" cap="none" normalizeH="0" baseline="0" dirty="0" smtClean="0">
                          <a:ln>
                            <a:noFill/>
                          </a:ln>
                          <a:solidFill>
                            <a:schemeClr val="tx1"/>
                          </a:solidFill>
                          <a:effectLst/>
                          <a:latin typeface="Century Gothic" panose="020B0502020202020204" pitchFamily="34" charset="0"/>
                          <a:ea typeface="+mn-ea"/>
                          <a:cs typeface="+mn-cs"/>
                        </a:rPr>
                        <a:t>Cyber Business Interruption and Extra Expense </a:t>
                      </a:r>
                      <a:endParaRPr kumimoji="0" lang="en-US" altLang="en-US" sz="1200" b="1"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anchor="ctr"/>
                </a:tc>
                <a:tc>
                  <a:txBody>
                    <a:bodyPr/>
                    <a:lstStyle/>
                    <a:p>
                      <a:r>
                        <a:rPr lang="en-US" sz="1200" kern="1200" dirty="0" smtClean="0">
                          <a:solidFill>
                            <a:schemeClr val="dk1"/>
                          </a:solidFill>
                          <a:latin typeface="Century Gothic" panose="020B0502020202020204" pitchFamily="34" charset="0"/>
                          <a:ea typeface="+mn-ea"/>
                          <a:cs typeface="+mn-cs"/>
                        </a:rPr>
                        <a:t>Reimburses your business for </a:t>
                      </a:r>
                      <a:r>
                        <a:rPr lang="en-US" sz="1200" b="1" kern="1200" dirty="0" smtClean="0">
                          <a:solidFill>
                            <a:schemeClr val="dk1"/>
                          </a:solidFill>
                          <a:latin typeface="Century Gothic" panose="020B0502020202020204" pitchFamily="34" charset="0"/>
                          <a:ea typeface="+mn-ea"/>
                          <a:cs typeface="+mn-cs"/>
                        </a:rPr>
                        <a:t>lost profits and extra expenses</a:t>
                      </a:r>
                      <a:r>
                        <a:rPr lang="en-US" sz="1200" kern="1200" dirty="0" smtClean="0">
                          <a:solidFill>
                            <a:schemeClr val="dk1"/>
                          </a:solidFill>
                          <a:latin typeface="Century Gothic" panose="020B0502020202020204" pitchFamily="34" charset="0"/>
                          <a:ea typeface="+mn-ea"/>
                          <a:cs typeface="+mn-cs"/>
                        </a:rPr>
                        <a:t> incurred from an interruption in your operations caused by an attack on your computer systems, network, or website by a hacker or computer virus. Expenses could include temporary computer systems, software, or consulting services required to restore your operations.</a:t>
                      </a:r>
                      <a:endParaRPr lang="en-US" sz="1200" kern="1200" dirty="0">
                        <a:solidFill>
                          <a:schemeClr val="dk1"/>
                        </a:solidFill>
                        <a:latin typeface="Century Gothic" panose="020B0502020202020204" pitchFamily="34" charset="0"/>
                        <a:ea typeface="+mn-ea"/>
                        <a:cs typeface="+mn-cs"/>
                      </a:endParaRPr>
                    </a:p>
                  </a:txBody>
                  <a:tcPr anchor="ctr"/>
                </a:tc>
                <a:tc>
                  <a:txBody>
                    <a:bodyPr/>
                    <a:lstStyle/>
                    <a:p>
                      <a:pPr marL="169863" indent="-169863" algn="l" defTabSz="914400" rtl="0" eaLnBrk="1" latinLnBrk="0" hangingPunct="1">
                        <a:buFont typeface="Arial" panose="020B0604020202020204" pitchFamily="34" charset="0"/>
                        <a:buChar char="•"/>
                      </a:pPr>
                      <a:r>
                        <a:rPr lang="en-US" sz="1200" kern="1200" dirty="0" smtClean="0">
                          <a:solidFill>
                            <a:schemeClr val="dk1"/>
                          </a:solidFill>
                          <a:latin typeface="Century Gothic" panose="020B0502020202020204" pitchFamily="34" charset="0"/>
                          <a:ea typeface="+mn-ea"/>
                          <a:cs typeface="+mn-cs"/>
                        </a:rPr>
                        <a:t>You need reimbursement for lost income and expenses if temporarily shut down</a:t>
                      </a:r>
                      <a:endParaRPr lang="en-US" sz="1200" kern="1200" dirty="0">
                        <a:solidFill>
                          <a:schemeClr val="dk1"/>
                        </a:solidFill>
                        <a:latin typeface="Century Gothic" panose="020B0502020202020204" pitchFamily="34" charset="0"/>
                        <a:ea typeface="+mn-ea"/>
                        <a:cs typeface="+mn-cs"/>
                      </a:endParaRPr>
                    </a:p>
                  </a:txBody>
                  <a:tcPr anchor="ctr"/>
                </a:tc>
              </a:tr>
            </a:tbl>
          </a:graphicData>
        </a:graphic>
      </p:graphicFrame>
    </p:spTree>
    <p:extLst>
      <p:ext uri="{BB962C8B-B14F-4D97-AF65-F5344CB8AC3E}">
        <p14:creationId xmlns:p14="http://schemas.microsoft.com/office/powerpoint/2010/main" val="2841172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CE0218-5BF3-4401-950C-89FBB7008F1B}" type="slidenum">
              <a:rPr lang="en-US" smtClean="0"/>
              <a:t>2</a:t>
            </a:fld>
            <a:endParaRPr lang="en-US"/>
          </a:p>
        </p:txBody>
      </p:sp>
      <p:sp>
        <p:nvSpPr>
          <p:cNvPr id="3" name="TextBox 2"/>
          <p:cNvSpPr txBox="1"/>
          <p:nvPr/>
        </p:nvSpPr>
        <p:spPr>
          <a:xfrm>
            <a:off x="809203" y="614995"/>
            <a:ext cx="3839513" cy="769441"/>
          </a:xfrm>
          <a:prstGeom prst="rect">
            <a:avLst/>
          </a:prstGeom>
          <a:noFill/>
        </p:spPr>
        <p:txBody>
          <a:bodyPr wrap="none" rtlCol="0">
            <a:spAutoFit/>
          </a:bodyPr>
          <a:lstStyle/>
          <a:p>
            <a:r>
              <a:rPr lang="en-US" sz="4400" dirty="0" smtClean="0">
                <a:latin typeface="Century Gothic" panose="020B0502020202020204" pitchFamily="34" charset="0"/>
                <a:ea typeface="+mj-ea"/>
                <a:cs typeface="+mj-cs"/>
              </a:rPr>
              <a:t>Your </a:t>
            </a:r>
            <a:r>
              <a:rPr lang="en-US" sz="4400" dirty="0">
                <a:latin typeface="Century Gothic" panose="020B0502020202020204" pitchFamily="34" charset="0"/>
                <a:ea typeface="+mj-ea"/>
                <a:cs typeface="+mj-cs"/>
              </a:rPr>
              <a:t>Panelists</a:t>
            </a:r>
            <a:endParaRPr lang="en-US" sz="4400" dirty="0">
              <a:latin typeface="Century Gothic" panose="020B0502020202020204" pitchFamily="34" charset="0"/>
              <a:ea typeface="+mj-ea"/>
              <a:cs typeface="+mj-cs"/>
            </a:endParaRPr>
          </a:p>
        </p:txBody>
      </p:sp>
      <p:sp>
        <p:nvSpPr>
          <p:cNvPr id="5" name="TextBox 4"/>
          <p:cNvSpPr txBox="1"/>
          <p:nvPr/>
        </p:nvSpPr>
        <p:spPr>
          <a:xfrm>
            <a:off x="3139700" y="2031101"/>
            <a:ext cx="5764014" cy="4247317"/>
          </a:xfrm>
          <a:prstGeom prst="rect">
            <a:avLst/>
          </a:prstGeom>
          <a:noFill/>
        </p:spPr>
        <p:txBody>
          <a:bodyPr wrap="none" rtlCol="0">
            <a:spAutoFit/>
          </a:bodyPr>
          <a:lstStyle/>
          <a:p>
            <a:r>
              <a:rPr lang="en-US" sz="2400" dirty="0" smtClean="0">
                <a:solidFill>
                  <a:srgbClr val="0070C0"/>
                </a:solidFill>
              </a:rPr>
              <a:t>Randall </a:t>
            </a:r>
            <a:r>
              <a:rPr lang="en-US" sz="2400" dirty="0">
                <a:solidFill>
                  <a:srgbClr val="0070C0"/>
                </a:solidFill>
              </a:rPr>
              <a:t>J. Romes, CISSP, CRISC, MCP, </a:t>
            </a:r>
            <a:r>
              <a:rPr lang="en-US" sz="2400" dirty="0" smtClean="0">
                <a:solidFill>
                  <a:srgbClr val="0070C0"/>
                </a:solidFill>
              </a:rPr>
              <a:t>PCI-QSA</a:t>
            </a:r>
            <a:r>
              <a:rPr lang="en-US" dirty="0" smtClean="0"/>
              <a:t/>
            </a:r>
            <a:br>
              <a:rPr lang="en-US" dirty="0" smtClean="0"/>
            </a:br>
            <a:r>
              <a:rPr lang="en-US" dirty="0" smtClean="0"/>
              <a:t>Principal, Information Security</a:t>
            </a:r>
            <a:br>
              <a:rPr lang="en-US" dirty="0" smtClean="0"/>
            </a:br>
            <a:r>
              <a:rPr lang="en-US" dirty="0" err="1" smtClean="0"/>
              <a:t>CliftonLarsonAllen</a:t>
            </a:r>
            <a:r>
              <a:rPr lang="en-US" dirty="0" smtClean="0"/>
              <a:t> </a:t>
            </a:r>
            <a:r>
              <a:rPr lang="en-US" dirty="0"/>
              <a:t>LLP </a:t>
            </a:r>
          </a:p>
          <a:p>
            <a:r>
              <a:rPr lang="en-US" dirty="0" smtClean="0"/>
              <a:t>randy.romes@CLAconnect.com </a:t>
            </a:r>
          </a:p>
          <a:p>
            <a:endParaRPr lang="en-US" dirty="0"/>
          </a:p>
          <a:p>
            <a:r>
              <a:rPr lang="en-US" sz="2400" dirty="0">
                <a:solidFill>
                  <a:srgbClr val="0070C0"/>
                </a:solidFill>
              </a:rPr>
              <a:t>Theodore J. Kobus III</a:t>
            </a:r>
          </a:p>
          <a:p>
            <a:r>
              <a:rPr lang="en-US" dirty="0" smtClean="0"/>
              <a:t>Partner</a:t>
            </a:r>
            <a:br>
              <a:rPr lang="en-US" dirty="0" smtClean="0"/>
            </a:br>
            <a:r>
              <a:rPr lang="en-US" dirty="0" smtClean="0"/>
              <a:t>Baker </a:t>
            </a:r>
            <a:r>
              <a:rPr lang="en-US" dirty="0"/>
              <a:t>&amp; Hostetler LLP</a:t>
            </a:r>
          </a:p>
          <a:p>
            <a:r>
              <a:rPr lang="en-US" dirty="0" smtClean="0"/>
              <a:t>tkobus@bakerlaw.com</a:t>
            </a:r>
            <a:endParaRPr lang="en-US" dirty="0"/>
          </a:p>
          <a:p>
            <a:endParaRPr lang="en-US" dirty="0"/>
          </a:p>
          <a:p>
            <a:r>
              <a:rPr lang="en-US" sz="2400" dirty="0">
                <a:solidFill>
                  <a:srgbClr val="0070C0"/>
                </a:solidFill>
              </a:rPr>
              <a:t>Seth Shapiro, </a:t>
            </a:r>
            <a:r>
              <a:rPr lang="en-US" sz="2400" dirty="0">
                <a:solidFill>
                  <a:srgbClr val="0070C0"/>
                </a:solidFill>
              </a:rPr>
              <a:t>CPCU, ARM, AIS, </a:t>
            </a:r>
            <a:r>
              <a:rPr lang="en-US" sz="2400" dirty="0" err="1">
                <a:solidFill>
                  <a:srgbClr val="0070C0"/>
                </a:solidFill>
              </a:rPr>
              <a:t>ARe</a:t>
            </a:r>
            <a:endParaRPr lang="en-US" sz="2400" dirty="0">
              <a:solidFill>
                <a:srgbClr val="0070C0"/>
              </a:solidFill>
            </a:endParaRPr>
          </a:p>
          <a:p>
            <a:r>
              <a:rPr lang="en-US" dirty="0"/>
              <a:t>Executive Vice President &amp; Risk Strategist</a:t>
            </a:r>
          </a:p>
          <a:p>
            <a:r>
              <a:rPr lang="en-US" dirty="0"/>
              <a:t>USI Kibble &amp; Prentice</a:t>
            </a:r>
          </a:p>
          <a:p>
            <a:r>
              <a:rPr lang="en-US" dirty="0" smtClean="0"/>
              <a:t>seth.shapiro@usi.biz</a:t>
            </a:r>
            <a:endParaRPr lang="en-US" dirty="0"/>
          </a:p>
        </p:txBody>
      </p:sp>
    </p:spTree>
    <p:extLst>
      <p:ext uri="{BB962C8B-B14F-4D97-AF65-F5344CB8AC3E}">
        <p14:creationId xmlns:p14="http://schemas.microsoft.com/office/powerpoint/2010/main" val="481934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33288" y="-1636564"/>
            <a:ext cx="8448675" cy="8448675"/>
          </a:xfrm>
          <a:prstGeom prst="rect">
            <a:avLst/>
          </a:prstGeom>
        </p:spPr>
      </p:pic>
      <p:pic>
        <p:nvPicPr>
          <p:cNvPr id="3" name="Picture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6779"/>
          <a:stretch/>
        </p:blipFill>
        <p:spPr>
          <a:xfrm>
            <a:off x="6170182" y="2645739"/>
            <a:ext cx="2622550" cy="988299"/>
          </a:xfrm>
          <a:prstGeom prst="rect">
            <a:avLst/>
          </a:prstGeom>
        </p:spPr>
      </p:pic>
      <p:pic>
        <p:nvPicPr>
          <p:cNvPr id="4" name="Picture 3"/>
          <p:cNvPicPr>
            <a:picLocks noChangeAspect="1"/>
          </p:cNvPicPr>
          <p:nvPr/>
        </p:nvPicPr>
        <p:blipFill>
          <a:blip r:embed="rId4" cstate="print">
            <a:clrChange>
              <a:clrFrom>
                <a:srgbClr val="F3FFF8"/>
              </a:clrFrom>
              <a:clrTo>
                <a:srgbClr val="F3FFF8">
                  <a:alpha val="0"/>
                </a:srgbClr>
              </a:clrTo>
            </a:clrChange>
            <a:extLst>
              <a:ext uri="{28A0092B-C50C-407E-A947-70E740481C1C}">
                <a14:useLocalDpi xmlns:a14="http://schemas.microsoft.com/office/drawing/2010/main" val="0"/>
              </a:ext>
            </a:extLst>
          </a:blip>
          <a:stretch>
            <a:fillRect/>
          </a:stretch>
        </p:blipFill>
        <p:spPr>
          <a:xfrm>
            <a:off x="5339875" y="4782250"/>
            <a:ext cx="2016215" cy="576637"/>
          </a:xfrm>
          <a:prstGeom prst="rect">
            <a:avLst/>
          </a:prstGeom>
        </p:spPr>
      </p:pic>
      <p:sp>
        <p:nvSpPr>
          <p:cNvPr id="6" name="Title 1"/>
          <p:cNvSpPr txBox="1">
            <a:spLocks/>
          </p:cNvSpPr>
          <p:nvPr/>
        </p:nvSpPr>
        <p:spPr>
          <a:xfrm>
            <a:off x="643189" y="1639674"/>
            <a:ext cx="3981448" cy="1871663"/>
          </a:xfrm>
          <a:prstGeom prst="rect">
            <a:avLst/>
          </a:prstGeom>
        </p:spPr>
        <p:txBody>
          <a:bodyPr wrap="square">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076C1"/>
                </a:solidFill>
                <a:latin typeface="Century Gothic" panose="020B0502020202020204" pitchFamily="34" charset="0"/>
              </a:rPr>
              <a:t>Healthcare in the Crosshairs</a:t>
            </a:r>
            <a:endParaRPr lang="en-US" sz="4800" b="1" dirty="0">
              <a:solidFill>
                <a:srgbClr val="0076C1"/>
              </a:solidFill>
              <a:latin typeface="Century Gothic" panose="020B0502020202020204"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620" y="3927337"/>
            <a:ext cx="3018574" cy="552088"/>
          </a:xfrm>
          <a:prstGeom prst="rect">
            <a:avLst/>
          </a:prstGeom>
        </p:spPr>
      </p:pic>
      <p:sp>
        <p:nvSpPr>
          <p:cNvPr id="2" name="Slide Number Placeholder 1"/>
          <p:cNvSpPr>
            <a:spLocks noGrp="1"/>
          </p:cNvSpPr>
          <p:nvPr>
            <p:ph type="sldNum" sz="quarter" idx="12"/>
          </p:nvPr>
        </p:nvSpPr>
        <p:spPr/>
        <p:txBody>
          <a:bodyPr/>
          <a:lstStyle/>
          <a:p>
            <a:fld id="{57CE0218-5BF3-4401-950C-89FBB7008F1B}" type="slidenum">
              <a:rPr lang="en-US" smtClean="0"/>
              <a:t>3</a:t>
            </a:fld>
            <a:endParaRPr lang="en-US"/>
          </a:p>
        </p:txBody>
      </p:sp>
      <p:sp>
        <p:nvSpPr>
          <p:cNvPr id="9" name="TextBox 8"/>
          <p:cNvSpPr txBox="1"/>
          <p:nvPr/>
        </p:nvSpPr>
        <p:spPr>
          <a:xfrm>
            <a:off x="3575045" y="5668112"/>
            <a:ext cx="4892919" cy="101566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000" dirty="0" smtClean="0">
                <a:latin typeface="Century Gothic" panose="020B0502020202020204" pitchFamily="34" charset="0"/>
              </a:rPr>
              <a:t>95.5 </a:t>
            </a:r>
            <a:r>
              <a:rPr lang="en-US" sz="3200" dirty="0" smtClean="0">
                <a:latin typeface="Century Gothic" panose="020B0502020202020204" pitchFamily="34" charset="0"/>
              </a:rPr>
              <a:t>Million Records</a:t>
            </a:r>
            <a:endParaRPr lang="en-US" sz="6000" dirty="0">
              <a:latin typeface="Century Gothic" panose="020B0502020202020204" pitchFamily="34" charset="0"/>
            </a:endParaRPr>
          </a:p>
        </p:txBody>
      </p:sp>
    </p:spTree>
    <p:extLst>
      <p:ext uri="{BB962C8B-B14F-4D97-AF65-F5344CB8AC3E}">
        <p14:creationId xmlns:p14="http://schemas.microsoft.com/office/powerpoint/2010/main" val="2057934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9662"/>
            <a:ext cx="9144000" cy="4618338"/>
          </a:xfrm>
          <a:prstGeom prst="rect">
            <a:avLst/>
          </a:prstGeom>
        </p:spPr>
      </p:pic>
      <p:sp>
        <p:nvSpPr>
          <p:cNvPr id="2" name="Title 1"/>
          <p:cNvSpPr>
            <a:spLocks noGrp="1"/>
          </p:cNvSpPr>
          <p:nvPr>
            <p:ph type="ctrTitle"/>
          </p:nvPr>
        </p:nvSpPr>
        <p:spPr>
          <a:xfrm>
            <a:off x="57150" y="390524"/>
            <a:ext cx="9124950" cy="1871663"/>
          </a:xfrm>
        </p:spPr>
        <p:txBody>
          <a:bodyPr wrap="square">
            <a:noAutofit/>
          </a:bodyPr>
          <a:lstStyle/>
          <a:p>
            <a:pPr marL="228600" indent="-228600" algn="l"/>
            <a:r>
              <a:rPr lang="en-US" sz="4000" dirty="0" smtClean="0">
                <a:solidFill>
                  <a:srgbClr val="4F8A53"/>
                </a:solidFill>
                <a:latin typeface="Century Gothic" panose="020B0502020202020204" pitchFamily="34" charset="0"/>
              </a:rPr>
              <a:t>“There </a:t>
            </a:r>
            <a:r>
              <a:rPr lang="en-US" sz="4000" dirty="0">
                <a:solidFill>
                  <a:srgbClr val="4F8A53"/>
                </a:solidFill>
                <a:latin typeface="Century Gothic" panose="020B0502020202020204" pitchFamily="34" charset="0"/>
              </a:rPr>
              <a:t>are two types of companies: those who have been hacked, </a:t>
            </a:r>
            <a:r>
              <a:rPr lang="en-US" sz="4000" dirty="0" smtClean="0">
                <a:solidFill>
                  <a:srgbClr val="4F8A53"/>
                </a:solidFill>
                <a:latin typeface="Century Gothic" panose="020B0502020202020204" pitchFamily="34" charset="0"/>
              </a:rPr>
              <a:t/>
            </a:r>
            <a:br>
              <a:rPr lang="en-US" sz="4000" dirty="0" smtClean="0">
                <a:solidFill>
                  <a:srgbClr val="4F8A53"/>
                </a:solidFill>
                <a:latin typeface="Century Gothic" panose="020B0502020202020204" pitchFamily="34" charset="0"/>
              </a:rPr>
            </a:br>
            <a:r>
              <a:rPr lang="en-US" sz="4000" dirty="0" smtClean="0">
                <a:solidFill>
                  <a:srgbClr val="4F8A53"/>
                </a:solidFill>
                <a:latin typeface="Century Gothic" panose="020B0502020202020204" pitchFamily="34" charset="0"/>
              </a:rPr>
              <a:t>and </a:t>
            </a:r>
            <a:r>
              <a:rPr lang="en-US" sz="4000" dirty="0">
                <a:solidFill>
                  <a:srgbClr val="4F8A53"/>
                </a:solidFill>
                <a:latin typeface="Century Gothic" panose="020B0502020202020204" pitchFamily="34" charset="0"/>
              </a:rPr>
              <a:t>those who don’t yet know </a:t>
            </a:r>
            <a:r>
              <a:rPr lang="en-US" sz="4000" dirty="0" smtClean="0">
                <a:solidFill>
                  <a:srgbClr val="4F8A53"/>
                </a:solidFill>
                <a:latin typeface="Century Gothic" panose="020B0502020202020204" pitchFamily="34" charset="0"/>
              </a:rPr>
              <a:t/>
            </a:r>
            <a:br>
              <a:rPr lang="en-US" sz="4000" dirty="0" smtClean="0">
                <a:solidFill>
                  <a:srgbClr val="4F8A53"/>
                </a:solidFill>
                <a:latin typeface="Century Gothic" panose="020B0502020202020204" pitchFamily="34" charset="0"/>
              </a:rPr>
            </a:br>
            <a:r>
              <a:rPr lang="en-US" sz="4000" dirty="0" smtClean="0">
                <a:solidFill>
                  <a:srgbClr val="4F8A53"/>
                </a:solidFill>
                <a:latin typeface="Century Gothic" panose="020B0502020202020204" pitchFamily="34" charset="0"/>
              </a:rPr>
              <a:t>they </a:t>
            </a:r>
            <a:r>
              <a:rPr lang="en-US" sz="4000" dirty="0">
                <a:solidFill>
                  <a:srgbClr val="4F8A53"/>
                </a:solidFill>
                <a:latin typeface="Century Gothic" panose="020B0502020202020204" pitchFamily="34" charset="0"/>
              </a:rPr>
              <a:t>have been hacked</a:t>
            </a:r>
            <a:r>
              <a:rPr lang="en-US" sz="4000" dirty="0" smtClean="0">
                <a:solidFill>
                  <a:srgbClr val="4F8A53"/>
                </a:solidFill>
                <a:latin typeface="Century Gothic" panose="020B0502020202020204" pitchFamily="34" charset="0"/>
              </a:rPr>
              <a:t>.”</a:t>
            </a:r>
            <a:endParaRPr lang="en-US" sz="4000" dirty="0">
              <a:solidFill>
                <a:srgbClr val="4F8A53"/>
              </a:solidFill>
              <a:latin typeface="Century Gothic" panose="020B0502020202020204" pitchFamily="34" charset="0"/>
            </a:endParaRPr>
          </a:p>
        </p:txBody>
      </p:sp>
      <p:sp>
        <p:nvSpPr>
          <p:cNvPr id="6" name="TextBox 5"/>
          <p:cNvSpPr txBox="1"/>
          <p:nvPr/>
        </p:nvSpPr>
        <p:spPr>
          <a:xfrm>
            <a:off x="276224" y="2352675"/>
            <a:ext cx="8372476" cy="830997"/>
          </a:xfrm>
          <a:prstGeom prst="rect">
            <a:avLst/>
          </a:prstGeom>
          <a:noFill/>
        </p:spPr>
        <p:txBody>
          <a:bodyPr wrap="square" rtlCol="0">
            <a:spAutoFit/>
          </a:bodyPr>
          <a:lstStyle/>
          <a:p>
            <a:r>
              <a:rPr lang="en-US" sz="2400" i="1" dirty="0" smtClean="0">
                <a:solidFill>
                  <a:schemeClr val="bg1"/>
                </a:solidFill>
                <a:latin typeface="Century Gothic" panose="020B0502020202020204" pitchFamily="34" charset="0"/>
              </a:rPr>
              <a:t>John Chambers, CEO of Cisco </a:t>
            </a:r>
            <a:br>
              <a:rPr lang="en-US" sz="2400" i="1" dirty="0" smtClean="0">
                <a:solidFill>
                  <a:schemeClr val="bg1"/>
                </a:solidFill>
                <a:latin typeface="Century Gothic" panose="020B0502020202020204" pitchFamily="34" charset="0"/>
              </a:rPr>
            </a:br>
            <a:r>
              <a:rPr lang="en-US" sz="2400" i="1" dirty="0" smtClean="0">
                <a:solidFill>
                  <a:schemeClr val="bg1"/>
                </a:solidFill>
                <a:latin typeface="Century Gothic" panose="020B0502020202020204" pitchFamily="34" charset="0"/>
              </a:rPr>
              <a:t>at The World Economic Forum</a:t>
            </a:r>
            <a:endParaRPr lang="en-US" sz="2400" i="1" dirty="0">
              <a:solidFill>
                <a:schemeClr val="bg1"/>
              </a:solidFill>
            </a:endParaRPr>
          </a:p>
        </p:txBody>
      </p:sp>
    </p:spTree>
    <p:extLst>
      <p:ext uri="{BB962C8B-B14F-4D97-AF65-F5344CB8AC3E}">
        <p14:creationId xmlns:p14="http://schemas.microsoft.com/office/powerpoint/2010/main" val="5108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7457" y="1438031"/>
            <a:ext cx="4026878" cy="4216539"/>
          </a:xfrm>
          <a:prstGeom prst="rect">
            <a:avLst/>
          </a:prstGeom>
          <a:noFill/>
        </p:spPr>
        <p:txBody>
          <a:bodyPr wrap="square" rtlCol="0">
            <a:spAutoFit/>
          </a:bodyPr>
          <a:lstStyle/>
          <a:p>
            <a:r>
              <a:rPr lang="en-US" sz="2800" dirty="0">
                <a:latin typeface="Century Gothic" panose="020B0502020202020204" pitchFamily="34" charset="0"/>
              </a:rPr>
              <a:t>Companies are required to publicly disclose big health data </a:t>
            </a:r>
            <a:r>
              <a:rPr lang="en-US" sz="2800" dirty="0" smtClean="0">
                <a:latin typeface="Century Gothic" panose="020B0502020202020204" pitchFamily="34" charset="0"/>
              </a:rPr>
              <a:t>breaches….</a:t>
            </a:r>
          </a:p>
          <a:p>
            <a:endParaRPr lang="en-US" sz="2800" dirty="0">
              <a:latin typeface="Century Gothic" panose="020B0502020202020204" pitchFamily="34" charset="0"/>
            </a:endParaRPr>
          </a:p>
          <a:p>
            <a:r>
              <a:rPr lang="en-US" sz="2800" dirty="0" smtClean="0">
                <a:latin typeface="Century Gothic" panose="020B0502020202020204" pitchFamily="34" charset="0"/>
              </a:rPr>
              <a:t>…and there were </a:t>
            </a:r>
            <a:r>
              <a:rPr lang="en-US" sz="3600" dirty="0" smtClean="0">
                <a:solidFill>
                  <a:srgbClr val="FF0000"/>
                </a:solidFill>
                <a:latin typeface="Century Gothic" panose="020B0502020202020204" pitchFamily="34" charset="0"/>
              </a:rPr>
              <a:t>280</a:t>
            </a:r>
            <a:r>
              <a:rPr lang="en-US" sz="3600" dirty="0" smtClean="0">
                <a:latin typeface="Century Gothic" panose="020B0502020202020204" pitchFamily="34" charset="0"/>
              </a:rPr>
              <a:t> </a:t>
            </a:r>
            <a:r>
              <a:rPr lang="en-US" sz="2800" dirty="0">
                <a:latin typeface="Century Gothic" panose="020B0502020202020204" pitchFamily="34" charset="0"/>
              </a:rPr>
              <a:t>such disclosures in </a:t>
            </a:r>
            <a:r>
              <a:rPr lang="en-US" sz="2800" dirty="0" smtClean="0">
                <a:latin typeface="Century Gothic" panose="020B0502020202020204" pitchFamily="34" charset="0"/>
              </a:rPr>
              <a:t>2014 and </a:t>
            </a:r>
            <a:r>
              <a:rPr lang="en-US" sz="3600" dirty="0">
                <a:solidFill>
                  <a:srgbClr val="FF0000"/>
                </a:solidFill>
                <a:latin typeface="Century Gothic" panose="020B0502020202020204" pitchFamily="34" charset="0"/>
              </a:rPr>
              <a:t>177</a:t>
            </a:r>
            <a:r>
              <a:rPr lang="en-US" sz="2800" dirty="0" smtClean="0">
                <a:solidFill>
                  <a:srgbClr val="FF0000"/>
                </a:solidFill>
                <a:latin typeface="Century Gothic" panose="020B0502020202020204" pitchFamily="34" charset="0"/>
              </a:rPr>
              <a:t> </a:t>
            </a:r>
            <a:r>
              <a:rPr lang="en-US" sz="2800" dirty="0" smtClean="0">
                <a:latin typeface="Century Gothic" panose="020B0502020202020204" pitchFamily="34" charset="0"/>
              </a:rPr>
              <a:t>to date in 2015</a:t>
            </a:r>
            <a:endParaRPr lang="en-US" sz="2800" dirty="0">
              <a:latin typeface="Century Gothic" panose="020B0502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727" r="34529"/>
          <a:stretch/>
        </p:blipFill>
        <p:spPr>
          <a:xfrm>
            <a:off x="-1" y="0"/>
            <a:ext cx="5117123" cy="6858000"/>
          </a:xfrm>
          <a:prstGeom prst="rect">
            <a:avLst/>
          </a:prstGeom>
        </p:spPr>
      </p:pic>
      <p:sp>
        <p:nvSpPr>
          <p:cNvPr id="4" name="Slide Number Placeholder 3"/>
          <p:cNvSpPr>
            <a:spLocks noGrp="1"/>
          </p:cNvSpPr>
          <p:nvPr>
            <p:ph type="sldNum" sz="quarter" idx="12"/>
          </p:nvPr>
        </p:nvSpPr>
        <p:spPr/>
        <p:txBody>
          <a:bodyPr/>
          <a:lstStyle/>
          <a:p>
            <a:fld id="{57CE0218-5BF3-4401-950C-89FBB7008F1B}" type="slidenum">
              <a:rPr lang="en-US" smtClean="0"/>
              <a:t>5</a:t>
            </a:fld>
            <a:endParaRPr lang="en-US"/>
          </a:p>
        </p:txBody>
      </p:sp>
    </p:spTree>
    <p:extLst>
      <p:ext uri="{BB962C8B-B14F-4D97-AF65-F5344CB8AC3E}">
        <p14:creationId xmlns:p14="http://schemas.microsoft.com/office/powerpoint/2010/main" val="621842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84369"/>
          </a:xfrm>
          <a:prstGeom prst="rect">
            <a:avLst/>
          </a:prstGeom>
        </p:spPr>
      </p:pic>
      <p:sp>
        <p:nvSpPr>
          <p:cNvPr id="4" name="Rectangle 3"/>
          <p:cNvSpPr/>
          <p:nvPr/>
        </p:nvSpPr>
        <p:spPr>
          <a:xfrm>
            <a:off x="0" y="5877169"/>
            <a:ext cx="9144000" cy="9808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02301" y="5271852"/>
            <a:ext cx="8739398" cy="1384995"/>
          </a:xfrm>
          <a:prstGeom prst="rect">
            <a:avLst/>
          </a:prstGeom>
          <a:noFill/>
        </p:spPr>
        <p:txBody>
          <a:bodyPr wrap="square" rtlCol="0">
            <a:spAutoFit/>
          </a:bodyPr>
          <a:lstStyle/>
          <a:p>
            <a:pPr marL="112713" indent="-112713"/>
            <a:r>
              <a:rPr lang="en-US" sz="2400" dirty="0" smtClean="0">
                <a:solidFill>
                  <a:schemeClr val="bg1"/>
                </a:solidFill>
                <a:latin typeface="Century Gothic" panose="020B0502020202020204" pitchFamily="34" charset="0"/>
              </a:rPr>
              <a:t>“It </a:t>
            </a:r>
            <a:r>
              <a:rPr lang="en-US" sz="2400" dirty="0">
                <a:solidFill>
                  <a:schemeClr val="bg1"/>
                </a:solidFill>
                <a:latin typeface="Century Gothic" panose="020B0502020202020204" pitchFamily="34" charset="0"/>
              </a:rPr>
              <a:t>is an arms race between the criminal element and the people trying to protect health data</a:t>
            </a:r>
            <a:r>
              <a:rPr lang="en-US" sz="2400" dirty="0" smtClean="0">
                <a:solidFill>
                  <a:schemeClr val="bg1"/>
                </a:solidFill>
                <a:latin typeface="Century Gothic" panose="020B0502020202020204" pitchFamily="34" charset="0"/>
              </a:rPr>
              <a:t>.” – </a:t>
            </a:r>
            <a:r>
              <a:rPr lang="en-US" i="1" dirty="0">
                <a:solidFill>
                  <a:schemeClr val="bg1"/>
                </a:solidFill>
                <a:latin typeface="Century Gothic" panose="020B0502020202020204" pitchFamily="34" charset="0"/>
              </a:rPr>
              <a:t>Robert </a:t>
            </a:r>
            <a:r>
              <a:rPr lang="en-US" i="1" dirty="0" err="1">
                <a:solidFill>
                  <a:schemeClr val="bg1"/>
                </a:solidFill>
                <a:latin typeface="Century Gothic" panose="020B0502020202020204" pitchFamily="34" charset="0"/>
              </a:rPr>
              <a:t>Wah</a:t>
            </a:r>
            <a:r>
              <a:rPr lang="en-US" i="1" dirty="0" smtClean="0">
                <a:solidFill>
                  <a:schemeClr val="bg1"/>
                </a:solidFill>
                <a:latin typeface="Century Gothic" panose="020B0502020202020204" pitchFamily="34" charset="0"/>
              </a:rPr>
              <a:t>, MD, former President, AMA and </a:t>
            </a:r>
            <a:r>
              <a:rPr lang="en-US" i="1" dirty="0">
                <a:solidFill>
                  <a:schemeClr val="bg1"/>
                </a:solidFill>
                <a:latin typeface="Century Gothic" panose="020B0502020202020204" pitchFamily="34" charset="0"/>
              </a:rPr>
              <a:t>first deputy national coordinator in the Office of the National Coordinator for Health Information Technology (ONC</a:t>
            </a:r>
            <a:r>
              <a:rPr lang="en-US" i="1" dirty="0" smtClean="0">
                <a:solidFill>
                  <a:schemeClr val="bg1"/>
                </a:solidFill>
                <a:latin typeface="Century Gothic" panose="020B0502020202020204" pitchFamily="34" charset="0"/>
              </a:rPr>
              <a:t>)</a:t>
            </a:r>
            <a:endParaRPr lang="en-US" i="1" dirty="0">
              <a:solidFill>
                <a:schemeClr val="bg1"/>
              </a:solidFill>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57CE0218-5BF3-4401-950C-89FBB7008F1B}" type="slidenum">
              <a:rPr lang="en-US" smtClean="0"/>
              <a:t>6</a:t>
            </a:fld>
            <a:endParaRPr lang="en-US"/>
          </a:p>
        </p:txBody>
      </p:sp>
    </p:spTree>
    <p:extLst>
      <p:ext uri="{BB962C8B-B14F-4D97-AF65-F5344CB8AC3E}">
        <p14:creationId xmlns:p14="http://schemas.microsoft.com/office/powerpoint/2010/main" val="48305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54227" y="-285468"/>
            <a:ext cx="9852454" cy="7380384"/>
          </a:xfrm>
          <a:prstGeom prst="rect">
            <a:avLst/>
          </a:prstGeom>
        </p:spPr>
      </p:pic>
      <p:sp>
        <p:nvSpPr>
          <p:cNvPr id="2" name="Title 1"/>
          <p:cNvSpPr>
            <a:spLocks noGrp="1"/>
          </p:cNvSpPr>
          <p:nvPr>
            <p:ph type="title"/>
          </p:nvPr>
        </p:nvSpPr>
        <p:spPr>
          <a:xfrm>
            <a:off x="628650" y="211378"/>
            <a:ext cx="7886700" cy="1325563"/>
          </a:xfrm>
        </p:spPr>
        <p:txBody>
          <a:bodyPr>
            <a:normAutofit fontScale="90000"/>
          </a:bodyPr>
          <a:lstStyle/>
          <a:p>
            <a:r>
              <a:rPr lang="en-US" b="1" dirty="0">
                <a:solidFill>
                  <a:schemeClr val="bg1"/>
                </a:solidFill>
                <a:latin typeface="Century Gothic" panose="020B0502020202020204" pitchFamily="34" charset="0"/>
              </a:rPr>
              <a:t>Going Prices for </a:t>
            </a:r>
            <a:r>
              <a:rPr lang="en-US" b="1" dirty="0" smtClean="0">
                <a:solidFill>
                  <a:schemeClr val="bg1"/>
                </a:solidFill>
                <a:latin typeface="Century Gothic" panose="020B0502020202020204" pitchFamily="34" charset="0"/>
              </a:rPr>
              <a:t>Black Market</a:t>
            </a:r>
            <a:br>
              <a:rPr lang="en-US" b="1" dirty="0" smtClean="0">
                <a:solidFill>
                  <a:schemeClr val="bg1"/>
                </a:solidFill>
                <a:latin typeface="Century Gothic" panose="020B0502020202020204" pitchFamily="34" charset="0"/>
              </a:rPr>
            </a:br>
            <a:r>
              <a:rPr lang="en-US" b="1" dirty="0" smtClean="0">
                <a:solidFill>
                  <a:schemeClr val="bg1"/>
                </a:solidFill>
                <a:latin typeface="Century Gothic" panose="020B0502020202020204" pitchFamily="34" charset="0"/>
              </a:rPr>
              <a:t>Medical </a:t>
            </a:r>
            <a:r>
              <a:rPr lang="en-US" b="1" dirty="0">
                <a:solidFill>
                  <a:schemeClr val="bg1"/>
                </a:solidFill>
                <a:latin typeface="Century Gothic" panose="020B0502020202020204" pitchFamily="34" charset="0"/>
              </a:rPr>
              <a:t>Information</a:t>
            </a:r>
            <a:endParaRPr lang="en-US" dirty="0">
              <a:solidFill>
                <a:schemeClr val="bg1"/>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06375907"/>
              </p:ext>
            </p:extLst>
          </p:nvPr>
        </p:nvGraphicFramePr>
        <p:xfrm>
          <a:off x="628650" y="1014459"/>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47500" y="5626141"/>
            <a:ext cx="4088451" cy="969496"/>
          </a:xfrm>
          <a:prstGeom prst="rect">
            <a:avLst/>
          </a:prstGeom>
          <a:solidFill>
            <a:srgbClr val="5B9BD5"/>
          </a:solidFill>
          <a:effectLst>
            <a:outerShdw blurRad="50800" dist="38100" dir="2700000" algn="tl" rotWithShape="0">
              <a:prstClr val="black">
                <a:alpha val="40000"/>
              </a:prstClr>
            </a:outerShdw>
          </a:effectLst>
        </p:spPr>
        <p:txBody>
          <a:bodyPr wrap="square" rtlCol="0">
            <a:spAutoFit/>
          </a:bodyPr>
          <a:lstStyle/>
          <a:p>
            <a:r>
              <a:rPr lang="en-US" sz="1500" dirty="0">
                <a:solidFill>
                  <a:schemeClr val="bg1"/>
                </a:solidFill>
                <a:latin typeface="Century Gothic" panose="020B0502020202020204" pitchFamily="34" charset="0"/>
              </a:rPr>
              <a:t>“The value of personal financial and </a:t>
            </a:r>
            <a:r>
              <a:rPr lang="en-US" sz="1500" dirty="0" smtClean="0">
                <a:solidFill>
                  <a:schemeClr val="bg1"/>
                </a:solidFill>
                <a:latin typeface="Century Gothic" panose="020B0502020202020204" pitchFamily="34" charset="0"/>
              </a:rPr>
              <a:t/>
            </a:r>
            <a:br>
              <a:rPr lang="en-US" sz="1500" dirty="0" smtClean="0">
                <a:solidFill>
                  <a:schemeClr val="bg1"/>
                </a:solidFill>
                <a:latin typeface="Century Gothic" panose="020B0502020202020204" pitchFamily="34" charset="0"/>
              </a:rPr>
            </a:br>
            <a:r>
              <a:rPr lang="en-US" sz="1500" dirty="0" smtClean="0">
                <a:solidFill>
                  <a:schemeClr val="bg1"/>
                </a:solidFill>
                <a:latin typeface="Century Gothic" panose="020B0502020202020204" pitchFamily="34" charset="0"/>
              </a:rPr>
              <a:t>health </a:t>
            </a:r>
            <a:r>
              <a:rPr lang="en-US" sz="1500" dirty="0">
                <a:solidFill>
                  <a:schemeClr val="bg1"/>
                </a:solidFill>
                <a:latin typeface="Century Gothic" panose="020B0502020202020204" pitchFamily="34" charset="0"/>
              </a:rPr>
              <a:t>records is two or three times </a:t>
            </a:r>
            <a:r>
              <a:rPr lang="en-US" sz="1500" dirty="0" smtClean="0">
                <a:solidFill>
                  <a:schemeClr val="bg1"/>
                </a:solidFill>
                <a:latin typeface="Century Gothic" panose="020B0502020202020204" pitchFamily="34" charset="0"/>
              </a:rPr>
              <a:t>[</a:t>
            </a:r>
            <a:r>
              <a:rPr lang="en-US" sz="1500" dirty="0">
                <a:solidFill>
                  <a:schemeClr val="bg1"/>
                </a:solidFill>
                <a:latin typeface="Century Gothic" panose="020B0502020202020204" pitchFamily="34" charset="0"/>
              </a:rPr>
              <a:t>the value of financial information alone</a:t>
            </a:r>
            <a:r>
              <a:rPr lang="en-US" sz="1500" dirty="0" smtClean="0">
                <a:solidFill>
                  <a:schemeClr val="bg1"/>
                </a:solidFill>
                <a:latin typeface="Century Gothic" panose="020B0502020202020204" pitchFamily="34" charset="0"/>
              </a:rPr>
              <a:t>].” – </a:t>
            </a:r>
            <a:r>
              <a:rPr lang="en-US" sz="1200" i="1" dirty="0" smtClean="0">
                <a:solidFill>
                  <a:schemeClr val="bg1"/>
                </a:solidFill>
                <a:latin typeface="Century Gothic" panose="020B0502020202020204" pitchFamily="34" charset="0"/>
              </a:rPr>
              <a:t>David </a:t>
            </a:r>
            <a:r>
              <a:rPr lang="en-US" sz="1200" i="1" dirty="0" err="1">
                <a:solidFill>
                  <a:schemeClr val="bg1"/>
                </a:solidFill>
                <a:latin typeface="Century Gothic" panose="020B0502020202020204" pitchFamily="34" charset="0"/>
              </a:rPr>
              <a:t>Dimond</a:t>
            </a:r>
            <a:r>
              <a:rPr lang="en-US" sz="1200" i="1" dirty="0">
                <a:solidFill>
                  <a:schemeClr val="bg1"/>
                </a:solidFill>
                <a:latin typeface="Century Gothic" panose="020B0502020202020204" pitchFamily="34" charset="0"/>
              </a:rPr>
              <a:t>, </a:t>
            </a:r>
            <a:r>
              <a:rPr lang="en-US" sz="1200" i="1" dirty="0" smtClean="0">
                <a:solidFill>
                  <a:schemeClr val="bg1"/>
                </a:solidFill>
                <a:latin typeface="Century Gothic" panose="020B0502020202020204" pitchFamily="34" charset="0"/>
              </a:rPr>
              <a:t>CTO, EMC Healthcare</a:t>
            </a:r>
            <a:endParaRPr lang="en-US" sz="1500" i="1" dirty="0">
              <a:solidFill>
                <a:schemeClr val="bg1"/>
              </a:solidFill>
              <a:latin typeface="Century Gothic" panose="020B0502020202020204" pitchFamily="34" charset="0"/>
            </a:endParaRPr>
          </a:p>
        </p:txBody>
      </p:sp>
      <p:sp>
        <p:nvSpPr>
          <p:cNvPr id="9" name="TextBox 8"/>
          <p:cNvSpPr txBox="1"/>
          <p:nvPr/>
        </p:nvSpPr>
        <p:spPr>
          <a:xfrm>
            <a:off x="5267915" y="5440025"/>
            <a:ext cx="3649508" cy="738664"/>
          </a:xfrm>
          <a:prstGeom prst="rect">
            <a:avLst/>
          </a:prstGeom>
          <a:solidFill>
            <a:srgbClr val="FD7419"/>
          </a:solidFill>
          <a:effectLst>
            <a:outerShdw blurRad="50800" dist="38100" dir="2700000" algn="tl" rotWithShape="0">
              <a:prstClr val="black">
                <a:alpha val="40000"/>
              </a:prstClr>
            </a:outerShdw>
          </a:effectLst>
        </p:spPr>
        <p:txBody>
          <a:bodyPr wrap="square" rtlCol="0">
            <a:spAutoFit/>
          </a:bodyPr>
          <a:lstStyle/>
          <a:p>
            <a:r>
              <a:rPr lang="en-US" sz="1500" dirty="0" smtClean="0">
                <a:solidFill>
                  <a:schemeClr val="bg1"/>
                </a:solidFill>
                <a:latin typeface="Century Gothic" panose="020B0502020202020204" pitchFamily="34" charset="0"/>
              </a:rPr>
              <a:t>“…10 to 20 times the value of a US credit card number…” – </a:t>
            </a:r>
            <a:r>
              <a:rPr lang="en-US" sz="1200" i="1" dirty="0">
                <a:solidFill>
                  <a:schemeClr val="bg1"/>
                </a:solidFill>
                <a:latin typeface="Century Gothic" panose="020B0502020202020204" pitchFamily="34" charset="0"/>
              </a:rPr>
              <a:t>Don Jackson, director of threat </a:t>
            </a:r>
            <a:r>
              <a:rPr lang="en-US" sz="1200" i="1" dirty="0" smtClean="0">
                <a:solidFill>
                  <a:schemeClr val="bg1"/>
                </a:solidFill>
                <a:latin typeface="Century Gothic" panose="020B0502020202020204" pitchFamily="34" charset="0"/>
              </a:rPr>
              <a:t>intelligence, </a:t>
            </a:r>
            <a:r>
              <a:rPr lang="en-US" sz="1200" i="1" dirty="0" err="1" smtClean="0">
                <a:solidFill>
                  <a:schemeClr val="bg1"/>
                </a:solidFill>
                <a:latin typeface="Century Gothic" panose="020B0502020202020204" pitchFamily="34" charset="0"/>
              </a:rPr>
              <a:t>PhishLabs</a:t>
            </a:r>
            <a:endParaRPr lang="en-US" sz="1200" i="1" dirty="0">
              <a:solidFill>
                <a:schemeClr val="bg1"/>
              </a:solidFill>
              <a:latin typeface="Century Gothic" panose="020B0502020202020204" pitchFamily="34" charset="0"/>
            </a:endParaRPr>
          </a:p>
        </p:txBody>
      </p:sp>
      <p:sp>
        <p:nvSpPr>
          <p:cNvPr id="10" name="TextBox 9"/>
          <p:cNvSpPr txBox="1"/>
          <p:nvPr/>
        </p:nvSpPr>
        <p:spPr>
          <a:xfrm>
            <a:off x="5267915" y="6225112"/>
            <a:ext cx="3649508" cy="553998"/>
          </a:xfrm>
          <a:prstGeom prst="rect">
            <a:avLst/>
          </a:prstGeom>
          <a:solidFill>
            <a:srgbClr val="FD7419"/>
          </a:solidFill>
          <a:effectLst>
            <a:outerShdw blurRad="50800" dist="38100" dir="2700000" algn="tl" rotWithShape="0">
              <a:prstClr val="black">
                <a:alpha val="40000"/>
              </a:prstClr>
            </a:outerShdw>
          </a:effectLst>
        </p:spPr>
        <p:txBody>
          <a:bodyPr wrap="square" rtlCol="0">
            <a:spAutoFit/>
          </a:bodyPr>
          <a:lstStyle/>
          <a:p>
            <a:r>
              <a:rPr lang="en-US" sz="1500" dirty="0" smtClean="0">
                <a:solidFill>
                  <a:schemeClr val="bg1"/>
                </a:solidFill>
                <a:latin typeface="Century Gothic" panose="020B0502020202020204" pitchFamily="34" charset="0"/>
              </a:rPr>
              <a:t>“…black market…rate </a:t>
            </a:r>
            <a:r>
              <a:rPr lang="en-US" sz="1500" dirty="0">
                <a:solidFill>
                  <a:schemeClr val="bg1"/>
                </a:solidFill>
                <a:latin typeface="Century Gothic" panose="020B0502020202020204" pitchFamily="34" charset="0"/>
              </a:rPr>
              <a:t>of $50 for each partial </a:t>
            </a:r>
            <a:r>
              <a:rPr lang="en-US" sz="1500" dirty="0" smtClean="0">
                <a:solidFill>
                  <a:schemeClr val="bg1"/>
                </a:solidFill>
                <a:latin typeface="Century Gothic" panose="020B0502020202020204" pitchFamily="34" charset="0"/>
              </a:rPr>
              <a:t>EHR…” </a:t>
            </a:r>
            <a:r>
              <a:rPr lang="en-US" sz="1500" dirty="0">
                <a:solidFill>
                  <a:schemeClr val="bg1"/>
                </a:solidFill>
                <a:latin typeface="Century Gothic" panose="020B0502020202020204" pitchFamily="34" charset="0"/>
              </a:rPr>
              <a:t>– </a:t>
            </a:r>
            <a:r>
              <a:rPr lang="en-US" sz="1200" i="1" dirty="0" smtClean="0">
                <a:solidFill>
                  <a:schemeClr val="bg1"/>
                </a:solidFill>
                <a:latin typeface="Century Gothic" panose="020B0502020202020204" pitchFamily="34" charset="0"/>
              </a:rPr>
              <a:t>Medscape/FBI</a:t>
            </a:r>
            <a:endParaRPr lang="en-US" sz="1200" i="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128" y="5751239"/>
            <a:ext cx="815608" cy="815608"/>
          </a:xfrm>
          <a:prstGeom prst="rect">
            <a:avLst/>
          </a:prstGeom>
        </p:spPr>
      </p:pic>
    </p:spTree>
    <p:extLst>
      <p:ext uri="{BB962C8B-B14F-4D97-AF65-F5344CB8AC3E}">
        <p14:creationId xmlns:p14="http://schemas.microsoft.com/office/powerpoint/2010/main" val="3583346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6613" y="944418"/>
            <a:ext cx="5289697" cy="2923877"/>
          </a:xfrm>
          <a:prstGeom prst="rect">
            <a:avLst/>
          </a:prstGeom>
          <a:noFill/>
        </p:spPr>
        <p:txBody>
          <a:bodyPr wrap="square" rtlCol="0">
            <a:spAutoFit/>
          </a:bodyPr>
          <a:lstStyle/>
          <a:p>
            <a:pPr marL="457200" indent="-457200">
              <a:spcAft>
                <a:spcPts val="1200"/>
              </a:spcAft>
              <a:buFont typeface="Courier New" panose="02070309020205020404" pitchFamily="49" charset="0"/>
              <a:buChar char="o"/>
            </a:pPr>
            <a:r>
              <a:rPr lang="en-US" sz="2400" dirty="0" smtClean="0">
                <a:latin typeface="Century Gothic" panose="020B0502020202020204" pitchFamily="34" charset="0"/>
              </a:rPr>
              <a:t>open </a:t>
            </a:r>
            <a:r>
              <a:rPr lang="en-US" sz="2400" dirty="0">
                <a:latin typeface="Century Gothic" panose="020B0502020202020204" pitchFamily="34" charset="0"/>
              </a:rPr>
              <a:t>credit accounts</a:t>
            </a:r>
          </a:p>
          <a:p>
            <a:pPr marL="457200" indent="-457200">
              <a:spcAft>
                <a:spcPts val="1200"/>
              </a:spcAft>
              <a:buFont typeface="Courier New" panose="02070309020205020404" pitchFamily="49" charset="0"/>
              <a:buChar char="o"/>
            </a:pPr>
            <a:r>
              <a:rPr lang="en-US" sz="2400" dirty="0">
                <a:latin typeface="Century Gothic" panose="020B0502020202020204" pitchFamily="34" charset="0"/>
              </a:rPr>
              <a:t>bill insurers or the government for fictitious medical care</a:t>
            </a:r>
          </a:p>
          <a:p>
            <a:pPr marL="457200" indent="-457200">
              <a:spcAft>
                <a:spcPts val="1200"/>
              </a:spcAft>
              <a:buFont typeface="Courier New" panose="02070309020205020404" pitchFamily="49" charset="0"/>
              <a:buChar char="o"/>
            </a:pPr>
            <a:r>
              <a:rPr lang="en-US" sz="2400" dirty="0">
                <a:latin typeface="Century Gothic" panose="020B0502020202020204" pitchFamily="34" charset="0"/>
              </a:rPr>
              <a:t>obtain prescription medication</a:t>
            </a:r>
          </a:p>
          <a:p>
            <a:pPr marL="457200" indent="-457200">
              <a:spcAft>
                <a:spcPts val="1200"/>
              </a:spcAft>
              <a:buFont typeface="Courier New" panose="02070309020205020404" pitchFamily="49" charset="0"/>
              <a:buChar char="o"/>
            </a:pPr>
            <a:r>
              <a:rPr lang="en-US" sz="2400" dirty="0">
                <a:latin typeface="Century Gothic" panose="020B0502020202020204" pitchFamily="34" charset="0"/>
              </a:rPr>
              <a:t>advance identity theft</a:t>
            </a:r>
          </a:p>
          <a:p>
            <a:pPr marL="457200" indent="-457200">
              <a:spcAft>
                <a:spcPts val="1200"/>
              </a:spcAft>
              <a:buFont typeface="Courier New" panose="02070309020205020404" pitchFamily="49" charset="0"/>
              <a:buChar char="o"/>
            </a:pPr>
            <a:r>
              <a:rPr lang="en-US" sz="2400" dirty="0">
                <a:latin typeface="Century Gothic" panose="020B0502020202020204" pitchFamily="34" charset="0"/>
              </a:rPr>
              <a:t>ransomware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8706"/>
          <a:stretch/>
        </p:blipFill>
        <p:spPr>
          <a:xfrm>
            <a:off x="0" y="4353724"/>
            <a:ext cx="9144000" cy="2556874"/>
          </a:xfrm>
          <a:prstGeom prst="rect">
            <a:avLst/>
          </a:prstGeom>
        </p:spPr>
      </p:pic>
      <p:sp>
        <p:nvSpPr>
          <p:cNvPr id="5" name="Title 1"/>
          <p:cNvSpPr txBox="1">
            <a:spLocks/>
          </p:cNvSpPr>
          <p:nvPr/>
        </p:nvSpPr>
        <p:spPr>
          <a:xfrm>
            <a:off x="0" y="4338302"/>
            <a:ext cx="4194203"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Monetization</a:t>
            </a:r>
            <a:endParaRPr lang="en-US" sz="48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961826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119" y="3511328"/>
            <a:ext cx="2217562" cy="1341267"/>
          </a:xfrm>
          <a:prstGeom prst="rect">
            <a:avLst/>
          </a:prstGeom>
        </p:spPr>
      </p:pic>
      <p:sp>
        <p:nvSpPr>
          <p:cNvPr id="5" name="TextBox 4"/>
          <p:cNvSpPr txBox="1"/>
          <p:nvPr/>
        </p:nvSpPr>
        <p:spPr>
          <a:xfrm>
            <a:off x="3042843" y="3511328"/>
            <a:ext cx="5970525" cy="1646605"/>
          </a:xfrm>
          <a:prstGeom prst="rect">
            <a:avLst/>
          </a:prstGeom>
          <a:noFill/>
        </p:spPr>
        <p:txBody>
          <a:bodyPr wrap="square" rtlCol="0">
            <a:spAutoFit/>
          </a:bodyPr>
          <a:lstStyle/>
          <a:p>
            <a:pPr>
              <a:spcAft>
                <a:spcPts val="600"/>
              </a:spcAft>
            </a:pPr>
            <a:r>
              <a:rPr lang="en-US" sz="2000" i="1" dirty="0">
                <a:latin typeface="Century Gothic" panose="020B0502020202020204" pitchFamily="34" charset="0"/>
              </a:rPr>
              <a:t>Sony Settles Over Hack </a:t>
            </a:r>
            <a:r>
              <a:rPr lang="en-US" sz="2000" i="1" dirty="0" smtClean="0">
                <a:latin typeface="Century Gothic" panose="020B0502020202020204" pitchFamily="34" charset="0"/>
              </a:rPr>
              <a:t>Attack </a:t>
            </a:r>
            <a:br>
              <a:rPr lang="en-US" sz="2000" i="1" dirty="0" smtClean="0">
                <a:latin typeface="Century Gothic" panose="020B0502020202020204" pitchFamily="34" charset="0"/>
              </a:rPr>
            </a:br>
            <a:r>
              <a:rPr lang="en-US" sz="2000" dirty="0" smtClean="0">
                <a:latin typeface="Century Gothic" panose="020B0502020202020204" pitchFamily="34" charset="0"/>
              </a:rPr>
              <a:t>September 3, 2015</a:t>
            </a:r>
          </a:p>
          <a:p>
            <a:r>
              <a:rPr lang="en-US" sz="1400" dirty="0">
                <a:solidFill>
                  <a:srgbClr val="0076C1"/>
                </a:solidFill>
                <a:latin typeface="Century Gothic" panose="020B0502020202020204" pitchFamily="34" charset="0"/>
              </a:rPr>
              <a:t>Sony Pictures Entertainment has reached a tentative deal to settle a class-action lawsuit filed against it, stemming from its 2014 data breach, which resulted in the leak of personal information for up to 50,000 employees.</a:t>
            </a:r>
          </a:p>
        </p:txBody>
      </p:sp>
      <p:sp>
        <p:nvSpPr>
          <p:cNvPr id="6" name="Title 1"/>
          <p:cNvSpPr txBox="1">
            <a:spLocks/>
          </p:cNvSpPr>
          <p:nvPr/>
        </p:nvSpPr>
        <p:spPr>
          <a:xfrm>
            <a:off x="62865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Century Gothic" panose="020B0502020202020204" pitchFamily="34" charset="0"/>
              </a:rPr>
              <a:t>Legal Matters: The Good, The Bad and The Ugly</a:t>
            </a:r>
            <a:endParaRPr lang="en-US" dirty="0">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15" y="1872743"/>
            <a:ext cx="2219970" cy="1342307"/>
          </a:xfrm>
          <a:prstGeom prst="rect">
            <a:avLst/>
          </a:prstGeom>
        </p:spPr>
      </p:pic>
      <p:sp>
        <p:nvSpPr>
          <p:cNvPr id="10" name="TextBox 9"/>
          <p:cNvSpPr txBox="1"/>
          <p:nvPr/>
        </p:nvSpPr>
        <p:spPr>
          <a:xfrm>
            <a:off x="3042843" y="1872743"/>
            <a:ext cx="5970525" cy="1646605"/>
          </a:xfrm>
          <a:prstGeom prst="rect">
            <a:avLst/>
          </a:prstGeom>
          <a:noFill/>
        </p:spPr>
        <p:txBody>
          <a:bodyPr wrap="square" rtlCol="0">
            <a:spAutoFit/>
          </a:bodyPr>
          <a:lstStyle/>
          <a:p>
            <a:pPr>
              <a:spcAft>
                <a:spcPts val="600"/>
              </a:spcAft>
            </a:pPr>
            <a:r>
              <a:rPr lang="en-US" sz="2000" i="1" dirty="0">
                <a:latin typeface="Century Gothic" panose="020B0502020202020204" pitchFamily="34" charset="0"/>
              </a:rPr>
              <a:t>Advocate Health Ruling: The </a:t>
            </a:r>
            <a:r>
              <a:rPr lang="en-US" sz="2000" i="1" dirty="0" smtClean="0">
                <a:latin typeface="Century Gothic" panose="020B0502020202020204" pitchFamily="34" charset="0"/>
              </a:rPr>
              <a:t>Impact </a:t>
            </a:r>
            <a:br>
              <a:rPr lang="en-US" sz="2000" i="1" dirty="0" smtClean="0">
                <a:latin typeface="Century Gothic" panose="020B0502020202020204" pitchFamily="34" charset="0"/>
              </a:rPr>
            </a:br>
            <a:r>
              <a:rPr lang="en-US" sz="2000" dirty="0" smtClean="0">
                <a:latin typeface="Century Gothic" panose="020B0502020202020204" pitchFamily="34" charset="0"/>
              </a:rPr>
              <a:t>August 19, 2015</a:t>
            </a:r>
          </a:p>
          <a:p>
            <a:r>
              <a:rPr lang="en-US" sz="1400" dirty="0" smtClean="0">
                <a:solidFill>
                  <a:srgbClr val="0076C1"/>
                </a:solidFill>
                <a:latin typeface="Century Gothic" panose="020B0502020202020204" pitchFamily="34" charset="0"/>
              </a:rPr>
              <a:t>Appellate </a:t>
            </a:r>
            <a:r>
              <a:rPr lang="en-US" sz="1400" dirty="0">
                <a:solidFill>
                  <a:srgbClr val="0076C1"/>
                </a:solidFill>
                <a:latin typeface="Century Gothic" panose="020B0502020202020204" pitchFamily="34" charset="0"/>
              </a:rPr>
              <a:t>court ruling upholding dismissal of two lawsuits against Advocate </a:t>
            </a:r>
            <a:r>
              <a:rPr lang="en-US" sz="1400" dirty="0" smtClean="0">
                <a:solidFill>
                  <a:srgbClr val="0076C1"/>
                </a:solidFill>
                <a:latin typeface="Century Gothic" panose="020B0502020202020204" pitchFamily="34" charset="0"/>
              </a:rPr>
              <a:t>filed </a:t>
            </a:r>
            <a:r>
              <a:rPr lang="en-US" sz="1400" dirty="0">
                <a:solidFill>
                  <a:srgbClr val="0076C1"/>
                </a:solidFill>
                <a:latin typeface="Century Gothic" panose="020B0502020202020204" pitchFamily="34" charset="0"/>
              </a:rPr>
              <a:t>in the wake of a 2013 breach is </a:t>
            </a:r>
            <a:r>
              <a:rPr lang="en-US" sz="1400" dirty="0" smtClean="0">
                <a:solidFill>
                  <a:srgbClr val="0076C1"/>
                </a:solidFill>
                <a:latin typeface="Century Gothic" panose="020B0502020202020204" pitchFamily="34" charset="0"/>
              </a:rPr>
              <a:t>a reminder </a:t>
            </a:r>
            <a:r>
              <a:rPr lang="en-US" sz="1400" dirty="0">
                <a:solidFill>
                  <a:srgbClr val="0076C1"/>
                </a:solidFill>
                <a:latin typeface="Century Gothic" panose="020B0502020202020204" pitchFamily="34" charset="0"/>
              </a:rPr>
              <a:t>of the challenges plaintiffs face when solid evidence of harm stemming from breaches is lacking.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19" y="5148873"/>
            <a:ext cx="2217562" cy="1340851"/>
          </a:xfrm>
          <a:prstGeom prst="rect">
            <a:avLst/>
          </a:prstGeom>
        </p:spPr>
      </p:pic>
      <p:sp>
        <p:nvSpPr>
          <p:cNvPr id="12" name="TextBox 11"/>
          <p:cNvSpPr txBox="1"/>
          <p:nvPr/>
        </p:nvSpPr>
        <p:spPr>
          <a:xfrm>
            <a:off x="3042843" y="5148873"/>
            <a:ext cx="5970525" cy="1431161"/>
          </a:xfrm>
          <a:prstGeom prst="rect">
            <a:avLst/>
          </a:prstGeom>
          <a:noFill/>
        </p:spPr>
        <p:txBody>
          <a:bodyPr wrap="square" rtlCol="0">
            <a:spAutoFit/>
          </a:bodyPr>
          <a:lstStyle/>
          <a:p>
            <a:pPr>
              <a:spcAft>
                <a:spcPts val="600"/>
              </a:spcAft>
            </a:pPr>
            <a:r>
              <a:rPr lang="en-US" sz="2000" i="1" dirty="0">
                <a:latin typeface="Century Gothic" panose="020B0502020202020204" pitchFamily="34" charset="0"/>
              </a:rPr>
              <a:t>Is Neiman Marcus Case a Game-Changer</a:t>
            </a:r>
            <a:r>
              <a:rPr lang="en-US" sz="2000" i="1" dirty="0" smtClean="0">
                <a:latin typeface="Century Gothic" panose="020B0502020202020204" pitchFamily="34" charset="0"/>
              </a:rPr>
              <a:t>?</a:t>
            </a:r>
            <a:br>
              <a:rPr lang="en-US" sz="2000" i="1" dirty="0" smtClean="0">
                <a:latin typeface="Century Gothic" panose="020B0502020202020204" pitchFamily="34" charset="0"/>
              </a:rPr>
            </a:br>
            <a:r>
              <a:rPr lang="en-US" sz="2000" dirty="0" smtClean="0">
                <a:latin typeface="Century Gothic" panose="020B0502020202020204" pitchFamily="34" charset="0"/>
              </a:rPr>
              <a:t>August 10, 2015</a:t>
            </a:r>
          </a:p>
          <a:p>
            <a:r>
              <a:rPr lang="en-US" sz="1400" dirty="0">
                <a:solidFill>
                  <a:srgbClr val="0076C1"/>
                </a:solidFill>
                <a:latin typeface="Century Gothic" panose="020B0502020202020204" pitchFamily="34" charset="0"/>
              </a:rPr>
              <a:t>Neiman Marcus has asked a federal appeals court to reconsider its decision to allow a consumer class-action suit filed against the luxury retailer to move forward. </a:t>
            </a:r>
          </a:p>
        </p:txBody>
      </p:sp>
      <p:sp>
        <p:nvSpPr>
          <p:cNvPr id="13" name="Slide Number Placeholder 12"/>
          <p:cNvSpPr>
            <a:spLocks noGrp="1"/>
          </p:cNvSpPr>
          <p:nvPr>
            <p:ph type="sldNum" sz="quarter" idx="12"/>
          </p:nvPr>
        </p:nvSpPr>
        <p:spPr/>
        <p:txBody>
          <a:bodyPr/>
          <a:lstStyle/>
          <a:p>
            <a:fld id="{57CE0218-5BF3-4401-950C-89FBB7008F1B}" type="slidenum">
              <a:rPr lang="en-US" smtClean="0"/>
              <a:t>9</a:t>
            </a:fld>
            <a:endParaRPr lang="en-US"/>
          </a:p>
        </p:txBody>
      </p:sp>
    </p:spTree>
    <p:extLst>
      <p:ext uri="{BB962C8B-B14F-4D97-AF65-F5344CB8AC3E}">
        <p14:creationId xmlns:p14="http://schemas.microsoft.com/office/powerpoint/2010/main" val="2426010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TotalTime>
  <Words>1293</Words>
  <Application>Microsoft Office PowerPoint</Application>
  <PresentationFormat>On-screen Show (4:3)</PresentationFormat>
  <Paragraphs>174</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Courier New</vt:lpstr>
      <vt:lpstr>Office Theme</vt:lpstr>
      <vt:lpstr>Cyber Security and Patient Privacy</vt:lpstr>
      <vt:lpstr>PowerPoint Presentation</vt:lpstr>
      <vt:lpstr>PowerPoint Presentation</vt:lpstr>
      <vt:lpstr>“There are two types of companies: those who have been hacked,  and those who don’t yet know  they have been hacked.”</vt:lpstr>
      <vt:lpstr>PowerPoint Presentation</vt:lpstr>
      <vt:lpstr>PowerPoint Presentation</vt:lpstr>
      <vt:lpstr>Going Prices for Black Market Medical Information</vt:lpstr>
      <vt:lpstr>PowerPoint Presentation</vt:lpstr>
      <vt:lpstr>PowerPoint Presentation</vt:lpstr>
      <vt:lpstr>Common Sense Advice to Avoid Data Breach Liability</vt:lpstr>
      <vt:lpstr>Highly effective mitigations against adversaries using unsophisticated techniques</vt:lpstr>
      <vt:lpstr>PowerPoint Presentation</vt:lpstr>
      <vt:lpstr>PowerPoint Presentation</vt:lpstr>
      <vt:lpstr>PowerPoint Presentation</vt:lpstr>
      <vt:lpstr>PowerPoint Presentation</vt:lpstr>
    </vt:vector>
  </TitlesOfParts>
  <Company>USI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 and Patient Privacy</dc:title>
  <dc:creator>Seth Shapiro</dc:creator>
  <cp:lastModifiedBy>Seth Shapiro</cp:lastModifiedBy>
  <cp:revision>42</cp:revision>
  <dcterms:created xsi:type="dcterms:W3CDTF">2015-09-01T21:04:16Z</dcterms:created>
  <dcterms:modified xsi:type="dcterms:W3CDTF">2015-09-11T22:41:53Z</dcterms:modified>
</cp:coreProperties>
</file>