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13" r:id="rId3"/>
    <p:sldId id="308" r:id="rId4"/>
    <p:sldId id="296" r:id="rId5"/>
    <p:sldId id="261" r:id="rId6"/>
    <p:sldId id="265" r:id="rId7"/>
    <p:sldId id="266" r:id="rId8"/>
    <p:sldId id="315" r:id="rId9"/>
    <p:sldId id="268" r:id="rId10"/>
    <p:sldId id="317" r:id="rId11"/>
    <p:sldId id="274" r:id="rId12"/>
    <p:sldId id="299" r:id="rId13"/>
    <p:sldId id="300" r:id="rId14"/>
    <p:sldId id="275" r:id="rId15"/>
    <p:sldId id="318" r:id="rId16"/>
    <p:sldId id="277" r:id="rId17"/>
    <p:sldId id="278" r:id="rId18"/>
    <p:sldId id="320" r:id="rId19"/>
    <p:sldId id="319" r:id="rId20"/>
    <p:sldId id="295"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FF"/>
    <a:srgbClr val="AAA38E"/>
    <a:srgbClr val="FF9900"/>
    <a:srgbClr val="00CC99"/>
    <a:srgbClr val="21578A"/>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741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741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741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B71C9047-1420-4A7E-B596-E2DB059D6829}" type="slidenum">
              <a:rPr lang="en-US"/>
              <a:pPr/>
              <a:t>‹#›</a:t>
            </a:fld>
            <a:endParaRPr lang="en-US"/>
          </a:p>
        </p:txBody>
      </p:sp>
    </p:spTree>
    <p:extLst>
      <p:ext uri="{BB962C8B-B14F-4D97-AF65-F5344CB8AC3E}">
        <p14:creationId xmlns="" xmlns:p14="http://schemas.microsoft.com/office/powerpoint/2010/main" val="1808086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ADE22D-6E7B-4299-A026-9768E76B3BFE}" type="datetimeFigureOut">
              <a:rPr lang="en-US" smtClean="0"/>
              <a:pPr/>
              <a:t>9/23/2013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2A47768-8672-4E2A-BCD9-A31A43E37400}" type="slidenum">
              <a:rPr lang="en-US" smtClean="0"/>
              <a:pPr/>
              <a:t>‹#›</a:t>
            </a:fld>
            <a:endParaRPr lang="en-US"/>
          </a:p>
        </p:txBody>
      </p:sp>
    </p:spTree>
    <p:extLst>
      <p:ext uri="{BB962C8B-B14F-4D97-AF65-F5344CB8AC3E}">
        <p14:creationId xmlns="" xmlns:p14="http://schemas.microsoft.com/office/powerpoint/2010/main" val="170133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47768-8672-4E2A-BCD9-A31A43E37400}" type="slidenum">
              <a:rPr lang="en-US" smtClean="0"/>
              <a:pPr/>
              <a:t>4</a:t>
            </a:fld>
            <a:endParaRPr lang="en-US"/>
          </a:p>
        </p:txBody>
      </p:sp>
    </p:spTree>
    <p:extLst>
      <p:ext uri="{BB962C8B-B14F-4D97-AF65-F5344CB8AC3E}">
        <p14:creationId xmlns="" xmlns:p14="http://schemas.microsoft.com/office/powerpoint/2010/main" val="329798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exchange can either accept all insurers/plans that meet the guidelines, or be an “active purchaser” of coverage and negotiate with insurers who wish to participate in an exchange</a:t>
            </a:r>
            <a:endParaRPr lang="en-US" dirty="0"/>
          </a:p>
        </p:txBody>
      </p:sp>
      <p:sp>
        <p:nvSpPr>
          <p:cNvPr id="4" name="Slide Number Placeholder 3"/>
          <p:cNvSpPr>
            <a:spLocks noGrp="1"/>
          </p:cNvSpPr>
          <p:nvPr>
            <p:ph type="sldNum" sz="quarter" idx="10"/>
          </p:nvPr>
        </p:nvSpPr>
        <p:spPr/>
        <p:txBody>
          <a:bodyPr/>
          <a:lstStyle/>
          <a:p>
            <a:fld id="{12A47768-8672-4E2A-BCD9-A31A43E37400}" type="slidenum">
              <a:rPr lang="en-US" smtClean="0"/>
              <a:pPr/>
              <a:t>11</a:t>
            </a:fld>
            <a:endParaRPr lang="en-US"/>
          </a:p>
        </p:txBody>
      </p:sp>
    </p:spTree>
    <p:extLst>
      <p:ext uri="{BB962C8B-B14F-4D97-AF65-F5344CB8AC3E}">
        <p14:creationId xmlns="" xmlns:p14="http://schemas.microsoft.com/office/powerpoint/2010/main" val="14298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amounts are indexed</a:t>
            </a:r>
            <a:endParaRPr lang="en-US" dirty="0"/>
          </a:p>
        </p:txBody>
      </p:sp>
      <p:sp>
        <p:nvSpPr>
          <p:cNvPr id="4" name="Slide Number Placeholder 3"/>
          <p:cNvSpPr>
            <a:spLocks noGrp="1"/>
          </p:cNvSpPr>
          <p:nvPr>
            <p:ph type="sldNum" sz="quarter" idx="10"/>
          </p:nvPr>
        </p:nvSpPr>
        <p:spPr/>
        <p:txBody>
          <a:bodyPr/>
          <a:lstStyle/>
          <a:p>
            <a:fld id="{12A47768-8672-4E2A-BCD9-A31A43E37400}" type="slidenum">
              <a:rPr lang="en-US" smtClean="0"/>
              <a:pPr/>
              <a:t>12</a:t>
            </a:fld>
            <a:endParaRPr lang="en-US"/>
          </a:p>
        </p:txBody>
      </p:sp>
    </p:spTree>
    <p:extLst>
      <p:ext uri="{BB962C8B-B14F-4D97-AF65-F5344CB8AC3E}">
        <p14:creationId xmlns="" xmlns:p14="http://schemas.microsoft.com/office/powerpoint/2010/main" val="370367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Rehabilitative and </a:t>
            </a:r>
            <a:r>
              <a:rPr lang="en-US" dirty="0" err="1" smtClean="0"/>
              <a:t>habilitative</a:t>
            </a:r>
            <a:r>
              <a:rPr lang="en-US" dirty="0" smtClean="0"/>
              <a:t> services are things like speech, physical and occupational therapy.  It’s rehab if the person could do it before, and lost the ability due to illness or an accident.  </a:t>
            </a:r>
            <a:r>
              <a:rPr lang="en-US" dirty="0" err="1" smtClean="0"/>
              <a:t>Habiitative</a:t>
            </a:r>
            <a:r>
              <a:rPr lang="en-US" dirty="0" smtClean="0"/>
              <a:t> is if the person never could, for instance, speak.  This means coverage for developmental delays would be covered.</a:t>
            </a:r>
            <a:endParaRPr lang="en-US" dirty="0"/>
          </a:p>
        </p:txBody>
      </p:sp>
      <p:sp>
        <p:nvSpPr>
          <p:cNvPr id="4" name="Slide Number Placeholder 3"/>
          <p:cNvSpPr>
            <a:spLocks noGrp="1"/>
          </p:cNvSpPr>
          <p:nvPr>
            <p:ph type="sldNum" sz="quarter" idx="10"/>
          </p:nvPr>
        </p:nvSpPr>
        <p:spPr/>
        <p:txBody>
          <a:bodyPr/>
          <a:lstStyle/>
          <a:p>
            <a:fld id="{12A47768-8672-4E2A-BCD9-A31A43E37400}" type="slidenum">
              <a:rPr lang="en-US" smtClean="0"/>
              <a:pPr/>
              <a:t>13</a:t>
            </a:fld>
            <a:endParaRPr lang="en-US"/>
          </a:p>
        </p:txBody>
      </p:sp>
    </p:spTree>
    <p:extLst>
      <p:ext uri="{BB962C8B-B14F-4D97-AF65-F5344CB8AC3E}">
        <p14:creationId xmlns="" xmlns:p14="http://schemas.microsoft.com/office/powerpoint/2010/main" val="65814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to employer coverage may mean cannot get a premium tax credit</a:t>
            </a:r>
            <a:endParaRPr lang="en-US" dirty="0"/>
          </a:p>
        </p:txBody>
      </p:sp>
      <p:sp>
        <p:nvSpPr>
          <p:cNvPr id="4" name="Slide Number Placeholder 3"/>
          <p:cNvSpPr>
            <a:spLocks noGrp="1"/>
          </p:cNvSpPr>
          <p:nvPr>
            <p:ph type="sldNum" sz="quarter" idx="10"/>
          </p:nvPr>
        </p:nvSpPr>
        <p:spPr/>
        <p:txBody>
          <a:bodyPr/>
          <a:lstStyle/>
          <a:p>
            <a:fld id="{12A47768-8672-4E2A-BCD9-A31A43E37400}" type="slidenum">
              <a:rPr lang="en-US" smtClean="0"/>
              <a:pPr/>
              <a:t>16</a:t>
            </a:fld>
            <a:endParaRPr lang="en-US"/>
          </a:p>
        </p:txBody>
      </p:sp>
    </p:spTree>
    <p:extLst>
      <p:ext uri="{BB962C8B-B14F-4D97-AF65-F5344CB8AC3E}">
        <p14:creationId xmlns="" xmlns:p14="http://schemas.microsoft.com/office/powerpoint/2010/main" val="2912342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9948" name="Picture 12" descr="2009_PPT_Backgroun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9954" name="Group 18"/>
          <p:cNvGrpSpPr>
            <a:grpSpLocks/>
          </p:cNvGrpSpPr>
          <p:nvPr/>
        </p:nvGrpSpPr>
        <p:grpSpPr bwMode="auto">
          <a:xfrm>
            <a:off x="352425" y="1238250"/>
            <a:ext cx="8458200" cy="5267325"/>
            <a:chOff x="222" y="780"/>
            <a:chExt cx="5328" cy="3318"/>
          </a:xfrm>
        </p:grpSpPr>
        <p:sp>
          <p:nvSpPr>
            <p:cNvPr id="39951" name="Rectangle 15"/>
            <p:cNvSpPr>
              <a:spLocks noChangeArrowheads="1"/>
            </p:cNvSpPr>
            <p:nvPr userDrawn="1"/>
          </p:nvSpPr>
          <p:spPr bwMode="auto">
            <a:xfrm>
              <a:off x="222" y="780"/>
              <a:ext cx="5328" cy="3156"/>
            </a:xfrm>
            <a:prstGeom prst="rect">
              <a:avLst/>
            </a:prstGeom>
            <a:solidFill>
              <a:schemeClr val="accent1"/>
            </a:solidFill>
            <a:ln>
              <a:noFill/>
            </a:ln>
            <a:effectLst/>
            <a:extLst>
              <a:ext uri="{91240B29-F687-4F45-9708-019B960494DF}">
                <a14:hiddenLine xmlns="" xmlns:a14="http://schemas.microsoft.com/office/drawing/2010/main" w="12700" cap="sq" algn="ctr">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2" name="AutoShape 16"/>
            <p:cNvSpPr>
              <a:spLocks noChangeArrowheads="1"/>
            </p:cNvSpPr>
            <p:nvPr userDrawn="1"/>
          </p:nvSpPr>
          <p:spPr bwMode="auto">
            <a:xfrm>
              <a:off x="222" y="3522"/>
              <a:ext cx="5328" cy="576"/>
            </a:xfrm>
            <a:prstGeom prst="roundRect">
              <a:avLst>
                <a:gd name="adj" fmla="val 16667"/>
              </a:avLst>
            </a:prstGeom>
            <a:solidFill>
              <a:schemeClr val="accent1"/>
            </a:solidFill>
            <a:ln>
              <a:noFill/>
            </a:ln>
            <a:effectLst/>
            <a:extLst>
              <a:ext uri="{91240B29-F687-4F45-9708-019B960494DF}">
                <a14:hiddenLine xmlns="" xmlns:a14="http://schemas.microsoft.com/office/drawing/2010/main" w="12700" cap="sq" algn="ctr">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41" name="Rectangle 5"/>
          <p:cNvSpPr>
            <a:spLocks noGrp="1" noChangeArrowheads="1"/>
          </p:cNvSpPr>
          <p:nvPr>
            <p:ph type="ctrTitle"/>
          </p:nvPr>
        </p:nvSpPr>
        <p:spPr>
          <a:xfrm>
            <a:off x="685800" y="2362200"/>
            <a:ext cx="7772400" cy="2667000"/>
          </a:xfrm>
        </p:spPr>
        <p:txBody>
          <a:bodyPr anchor="ctr"/>
          <a:lstStyle>
            <a:lvl1pPr>
              <a:defRPr sz="3600">
                <a:solidFill>
                  <a:schemeClr val="bg1"/>
                </a:solidFill>
              </a:defRPr>
            </a:lvl1pPr>
          </a:lstStyle>
          <a:p>
            <a:pPr lvl="0"/>
            <a:r>
              <a:rPr lang="en-US" noProof="0" smtClean="0"/>
              <a:t>Click to edit Master title style</a:t>
            </a:r>
          </a:p>
        </p:txBody>
      </p:sp>
      <p:pic>
        <p:nvPicPr>
          <p:cNvPr id="39949" name="Picture 13" descr="2009_PPT_Border"/>
          <p:cNvPicPr>
            <a:picLocks noChangeAspect="1" noChangeArrowheads="1"/>
          </p:cNvPicPr>
          <p:nvPr/>
        </p:nvPicPr>
        <p:blipFill>
          <a:blip r:embed="rId3" cstate="print">
            <a:extLst>
              <a:ext uri="{28A0092B-C50C-407E-A947-70E740481C1C}">
                <a14:useLocalDpi xmlns="" xmlns:a14="http://schemas.microsoft.com/office/drawing/2010/main" val="0"/>
              </a:ext>
            </a:extLst>
          </a:blip>
          <a:srcRect l="3999" t="39999" r="3000" b="45000"/>
          <a:stretch>
            <a:fillRect/>
          </a:stretch>
        </p:blipFill>
        <p:spPr bwMode="auto">
          <a:xfrm>
            <a:off x="317500" y="1076325"/>
            <a:ext cx="8502650" cy="136525"/>
          </a:xfrm>
          <a:prstGeom prst="rect">
            <a:avLst/>
          </a:prstGeom>
          <a:noFill/>
          <a:extLst>
            <a:ext uri="{909E8E84-426E-40DD-AFC4-6F175D3DCCD1}">
              <a14:hiddenFill xmlns="" xmlns:a14="http://schemas.microsoft.com/office/drawing/2010/main">
                <a:solidFill>
                  <a:srgbClr val="FFFFFF"/>
                </a:solidFill>
              </a14:hiddenFill>
            </a:ext>
          </a:extLst>
        </p:spPr>
      </p:pic>
      <p:sp>
        <p:nvSpPr>
          <p:cNvPr id="39945" name="Rectangle 9"/>
          <p:cNvSpPr>
            <a:spLocks noChangeArrowheads="1"/>
          </p:cNvSpPr>
          <p:nvPr/>
        </p:nvSpPr>
        <p:spPr bwMode="auto">
          <a:xfrm>
            <a:off x="5334000" y="6640513"/>
            <a:ext cx="38163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800" dirty="0">
                <a:solidFill>
                  <a:schemeClr val="folHlink"/>
                </a:solidFill>
              </a:rPr>
              <a:t> Copyright © </a:t>
            </a:r>
            <a:r>
              <a:rPr lang="en-US" sz="800" dirty="0" smtClean="0">
                <a:solidFill>
                  <a:schemeClr val="folHlink"/>
                </a:solidFill>
              </a:rPr>
              <a:t>2012 </a:t>
            </a:r>
            <a:r>
              <a:rPr lang="en-US" sz="800" dirty="0">
                <a:solidFill>
                  <a:schemeClr val="folHlink"/>
                </a:solidFill>
              </a:rPr>
              <a:t>United Benefit Advisors, LLC.  All Rights Reserved.</a:t>
            </a:r>
          </a:p>
        </p:txBody>
      </p:sp>
      <p:pic>
        <p:nvPicPr>
          <p:cNvPr id="39950" name="Picture 14" descr="UBALogo _Signature_Blue_300ppi_400pix_wid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6925" y="295275"/>
            <a:ext cx="2860675" cy="7842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7028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1745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598247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9748250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86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86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6356578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1650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40290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60957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63501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752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2009_PPT_Background"/>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524000"/>
            <a:ext cx="7924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Insert program subheading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Rectangle 2"/>
          <p:cNvSpPr>
            <a:spLocks noGrp="1" noChangeArrowheads="1"/>
          </p:cNvSpPr>
          <p:nvPr>
            <p:ph type="title"/>
          </p:nvPr>
        </p:nvSpPr>
        <p:spPr bwMode="auto">
          <a:xfrm>
            <a:off x="609600" y="304800"/>
            <a:ext cx="7924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Insert Program Name or Heading </a:t>
            </a:r>
          </a:p>
        </p:txBody>
      </p:sp>
      <p:pic>
        <p:nvPicPr>
          <p:cNvPr id="1035" name="Picture 11" descr="2009_PPT_Border"/>
          <p:cNvPicPr>
            <a:picLocks noChangeAspect="1" noChangeArrowheads="1"/>
          </p:cNvPicPr>
          <p:nvPr/>
        </p:nvPicPr>
        <p:blipFill>
          <a:blip r:embed="rId14" cstate="print">
            <a:extLst>
              <a:ext uri="{28A0092B-C50C-407E-A947-70E740481C1C}">
                <a14:useLocalDpi xmlns="" xmlns:a14="http://schemas.microsoft.com/office/drawing/2010/main" val="0"/>
              </a:ext>
            </a:extLst>
          </a:blip>
          <a:srcRect l="3999" t="39999" r="3000" b="39999"/>
          <a:stretch>
            <a:fillRect/>
          </a:stretch>
        </p:blipFill>
        <p:spPr bwMode="auto">
          <a:xfrm>
            <a:off x="317500" y="1076325"/>
            <a:ext cx="8502650" cy="182563"/>
          </a:xfrm>
          <a:prstGeom prst="rect">
            <a:avLst/>
          </a:prstGeom>
          <a:noFill/>
          <a:extLst>
            <a:ext uri="{909E8E84-426E-40DD-AFC4-6F175D3DCCD1}">
              <a14:hiddenFill xmlns="" xmlns:a14="http://schemas.microsoft.com/office/drawing/2010/main">
                <a:solidFill>
                  <a:srgbClr val="FFFFFF"/>
                </a:solidFill>
              </a14:hiddenFill>
            </a:ext>
          </a:extLst>
        </p:spPr>
      </p:pic>
      <p:sp>
        <p:nvSpPr>
          <p:cNvPr id="1036" name="Rectangle 12"/>
          <p:cNvSpPr>
            <a:spLocks noChangeArrowheads="1"/>
          </p:cNvSpPr>
          <p:nvPr/>
        </p:nvSpPr>
        <p:spPr bwMode="auto">
          <a:xfrm>
            <a:off x="5334000" y="6640513"/>
            <a:ext cx="381635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sz="800" dirty="0">
                <a:solidFill>
                  <a:schemeClr val="folHlink"/>
                </a:solidFill>
              </a:rPr>
              <a:t> Copyright © </a:t>
            </a:r>
            <a:r>
              <a:rPr lang="en-US" sz="800" dirty="0" smtClean="0">
                <a:solidFill>
                  <a:schemeClr val="folHlink"/>
                </a:solidFill>
              </a:rPr>
              <a:t>2012 </a:t>
            </a:r>
            <a:r>
              <a:rPr lang="en-US" sz="800" dirty="0">
                <a:solidFill>
                  <a:schemeClr val="folHlink"/>
                </a:solidFill>
              </a:rPr>
              <a:t>United Benefit Advisors, LLC.  All Rights Reserved.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folHlink"/>
          </a:solidFill>
          <a:latin typeface="+mj-lt"/>
          <a:ea typeface="+mj-ea"/>
          <a:cs typeface="+mj-cs"/>
        </a:defRPr>
      </a:lvl1pPr>
      <a:lvl2pPr algn="l" rtl="0" eaLnBrk="1" fontAlgn="base" hangingPunct="1">
        <a:spcBef>
          <a:spcPct val="0"/>
        </a:spcBef>
        <a:spcAft>
          <a:spcPct val="0"/>
        </a:spcAft>
        <a:defRPr sz="3200">
          <a:solidFill>
            <a:schemeClr val="folHlink"/>
          </a:solidFill>
          <a:latin typeface="Arial Black" pitchFamily="34" charset="0"/>
        </a:defRPr>
      </a:lvl2pPr>
      <a:lvl3pPr algn="l" rtl="0" eaLnBrk="1" fontAlgn="base" hangingPunct="1">
        <a:spcBef>
          <a:spcPct val="0"/>
        </a:spcBef>
        <a:spcAft>
          <a:spcPct val="0"/>
        </a:spcAft>
        <a:defRPr sz="3200">
          <a:solidFill>
            <a:schemeClr val="folHlink"/>
          </a:solidFill>
          <a:latin typeface="Arial Black" pitchFamily="34" charset="0"/>
        </a:defRPr>
      </a:lvl3pPr>
      <a:lvl4pPr algn="l" rtl="0" eaLnBrk="1" fontAlgn="base" hangingPunct="1">
        <a:spcBef>
          <a:spcPct val="0"/>
        </a:spcBef>
        <a:spcAft>
          <a:spcPct val="0"/>
        </a:spcAft>
        <a:defRPr sz="3200">
          <a:solidFill>
            <a:schemeClr val="folHlink"/>
          </a:solidFill>
          <a:latin typeface="Arial Black" pitchFamily="34" charset="0"/>
        </a:defRPr>
      </a:lvl4pPr>
      <a:lvl5pPr algn="l" rtl="0" eaLnBrk="1" fontAlgn="base" hangingPunct="1">
        <a:spcBef>
          <a:spcPct val="0"/>
        </a:spcBef>
        <a:spcAft>
          <a:spcPct val="0"/>
        </a:spcAft>
        <a:defRPr sz="3200">
          <a:solidFill>
            <a:schemeClr val="folHlink"/>
          </a:solidFill>
          <a:latin typeface="Arial Black" pitchFamily="34" charset="0"/>
        </a:defRPr>
      </a:lvl5pPr>
      <a:lvl6pPr marL="457200" algn="l" rtl="0" eaLnBrk="1" fontAlgn="base" hangingPunct="1">
        <a:spcBef>
          <a:spcPct val="0"/>
        </a:spcBef>
        <a:spcAft>
          <a:spcPct val="0"/>
        </a:spcAft>
        <a:defRPr sz="3200">
          <a:solidFill>
            <a:schemeClr val="folHlink"/>
          </a:solidFill>
          <a:latin typeface="Arial Black" pitchFamily="34" charset="0"/>
        </a:defRPr>
      </a:lvl6pPr>
      <a:lvl7pPr marL="914400" algn="l" rtl="0" eaLnBrk="1" fontAlgn="base" hangingPunct="1">
        <a:spcBef>
          <a:spcPct val="0"/>
        </a:spcBef>
        <a:spcAft>
          <a:spcPct val="0"/>
        </a:spcAft>
        <a:defRPr sz="3200">
          <a:solidFill>
            <a:schemeClr val="folHlink"/>
          </a:solidFill>
          <a:latin typeface="Arial Black" pitchFamily="34" charset="0"/>
        </a:defRPr>
      </a:lvl7pPr>
      <a:lvl8pPr marL="1371600" algn="l" rtl="0" eaLnBrk="1" fontAlgn="base" hangingPunct="1">
        <a:spcBef>
          <a:spcPct val="0"/>
        </a:spcBef>
        <a:spcAft>
          <a:spcPct val="0"/>
        </a:spcAft>
        <a:defRPr sz="3200">
          <a:solidFill>
            <a:schemeClr val="folHlink"/>
          </a:solidFill>
          <a:latin typeface="Arial Black" pitchFamily="34" charset="0"/>
        </a:defRPr>
      </a:lvl8pPr>
      <a:lvl9pPr marL="1828800" algn="l" rtl="0" eaLnBrk="1" fontAlgn="base" hangingPunct="1">
        <a:spcBef>
          <a:spcPct val="0"/>
        </a:spcBef>
        <a:spcAft>
          <a:spcPct val="0"/>
        </a:spcAft>
        <a:defRPr sz="3200">
          <a:solidFill>
            <a:schemeClr val="folHlink"/>
          </a:solidFill>
          <a:latin typeface="Arial Black" pitchFamily="34" charset="0"/>
        </a:defRPr>
      </a:lvl9pPr>
    </p:titleStyle>
    <p:bodyStyle>
      <a:lvl1pPr marL="342900" indent="-342900" algn="l" rtl="0" eaLnBrk="1" fontAlgn="base" hangingPunct="1">
        <a:spcBef>
          <a:spcPct val="20000"/>
        </a:spcBef>
        <a:spcAft>
          <a:spcPct val="0"/>
        </a:spcAft>
        <a:defRPr sz="3600">
          <a:solidFill>
            <a:schemeClr val="accent1"/>
          </a:solidFill>
          <a:latin typeface="+mn-lt"/>
          <a:ea typeface="+mn-ea"/>
          <a:cs typeface="+mn-cs"/>
        </a:defRPr>
      </a:lvl1pPr>
      <a:lvl2pPr marL="742950" indent="-285750" algn="l" rtl="0" eaLnBrk="1" fontAlgn="base" hangingPunct="1">
        <a:spcBef>
          <a:spcPct val="20000"/>
        </a:spcBef>
        <a:spcAft>
          <a:spcPct val="0"/>
        </a:spcAft>
        <a:buClr>
          <a:srgbClr val="21578A"/>
        </a:buClr>
        <a:buSzPct val="80000"/>
        <a:buFont typeface="Wingdings 3" pitchFamily="18" charset="2"/>
        <a:buBlip>
          <a:blip r:embed="rId15"/>
        </a:buBlip>
        <a:defRPr sz="3200">
          <a:solidFill>
            <a:schemeClr val="folHlink"/>
          </a:solidFill>
          <a:latin typeface="+mn-lt"/>
        </a:defRPr>
      </a:lvl2pPr>
      <a:lvl3pPr marL="1143000" indent="-228600" algn="l" rtl="0" eaLnBrk="1" fontAlgn="base" hangingPunct="1">
        <a:spcBef>
          <a:spcPct val="20000"/>
        </a:spcBef>
        <a:spcAft>
          <a:spcPct val="0"/>
        </a:spcAft>
        <a:buFont typeface="Arial" charset="0"/>
        <a:buChar char="–"/>
        <a:defRPr sz="2800">
          <a:solidFill>
            <a:schemeClr val="tx1"/>
          </a:solidFill>
          <a:latin typeface="+mn-lt"/>
        </a:defRPr>
      </a:lvl3pPr>
      <a:lvl4pPr marL="1600200" indent="-228600" algn="l" rtl="0" eaLnBrk="1" fontAlgn="base" hangingPunct="1">
        <a:spcBef>
          <a:spcPct val="20000"/>
        </a:spcBef>
        <a:spcAft>
          <a:spcPct val="0"/>
        </a:spcAft>
        <a:buClr>
          <a:srgbClr val="AAA38E"/>
        </a:buClr>
        <a:buFont typeface="Wingdings 2" pitchFamily="18" charset="2"/>
        <a:buChar char="¡"/>
        <a:defRPr sz="2400">
          <a:solidFill>
            <a:schemeClr val="folHlink"/>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Grp="1" noChangeArrowheads="1"/>
          </p:cNvSpPr>
          <p:nvPr>
            <p:ph type="ctrTitle"/>
          </p:nvPr>
        </p:nvSpPr>
        <p:spPr>
          <a:noFill/>
          <a:ln/>
        </p:spPr>
        <p:txBody>
          <a:bodyPr/>
          <a:lstStyle/>
          <a:p>
            <a:pPr algn="ctr"/>
            <a:r>
              <a:rPr lang="en-US" dirty="0" smtClean="0"/>
              <a:t/>
            </a:r>
            <a:br>
              <a:rPr lang="en-US"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800" dirty="0" smtClean="0"/>
              <a:t> EMPLOYER STRATEGIES FOR ACA  </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1800" dirty="0" smtClean="0"/>
              <a:t>Presented by Terry Allard, CEBS</a:t>
            </a:r>
            <a:br>
              <a:rPr lang="en-US" sz="1800" dirty="0" smtClean="0"/>
            </a:br>
            <a:r>
              <a:rPr lang="en-US" sz="1800" dirty="0" smtClean="0"/>
              <a:t>Senior Benefits Advisor</a:t>
            </a:r>
            <a:r>
              <a:rPr lang="en-US" sz="3200" dirty="0" smtClean="0"/>
              <a:t/>
            </a:r>
            <a:br>
              <a:rPr lang="en-US" sz="3200" dirty="0" smtClean="0"/>
            </a:br>
            <a:r>
              <a:rPr lang="en-US" sz="3200" dirty="0" smtClean="0"/>
              <a:t/>
            </a:r>
            <a:br>
              <a:rPr lang="en-US" sz="3200" dirty="0" smtClean="0"/>
            </a:br>
            <a:endParaRPr lang="en-US" sz="3200"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19800" y="443981"/>
            <a:ext cx="2861734" cy="498496"/>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51420" y="236520"/>
            <a:ext cx="2468380" cy="7059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l_fi" descr="http://dakiniland.files.wordpress.com/2010/12/obama-health-plan.jpg"/>
          <p:cNvPicPr>
            <a:picLocks noGrp="1"/>
          </p:cNvPicPr>
          <p:nvPr>
            <p:ph idx="1"/>
          </p:nvPr>
        </p:nvPicPr>
        <p:blipFill>
          <a:blip r:embed="rId2" cstate="print"/>
          <a:srcRect/>
          <a:stretch>
            <a:fillRect/>
          </a:stretch>
        </p:blipFill>
        <p:spPr bwMode="auto">
          <a:xfrm>
            <a:off x="1447800" y="1752600"/>
            <a:ext cx="533400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Exchanges</a:t>
            </a:r>
            <a:endParaRPr lang="en-US" dirty="0"/>
          </a:p>
        </p:txBody>
      </p:sp>
      <p:sp>
        <p:nvSpPr>
          <p:cNvPr id="20487" name="Rectangle 7"/>
          <p:cNvSpPr>
            <a:spLocks noGrp="1" noChangeArrowheads="1"/>
          </p:cNvSpPr>
          <p:nvPr>
            <p:ph idx="1"/>
          </p:nvPr>
        </p:nvSpPr>
        <p:spPr/>
        <p:txBody>
          <a:bodyPr/>
          <a:lstStyle/>
          <a:p>
            <a:r>
              <a:rPr lang="en-US" b="1" dirty="0" smtClean="0"/>
              <a:t>Exchange is somewhat </a:t>
            </a:r>
            <a:r>
              <a:rPr lang="en-US" b="1" dirty="0" smtClean="0">
                <a:solidFill>
                  <a:schemeClr val="bg1">
                    <a:lumMod val="75000"/>
                  </a:schemeClr>
                </a:solidFill>
              </a:rPr>
              <a:t>like </a:t>
            </a:r>
            <a:r>
              <a:rPr lang="en-US" b="1" dirty="0" err="1" smtClean="0">
                <a:solidFill>
                  <a:schemeClr val="bg1">
                    <a:lumMod val="75000"/>
                  </a:schemeClr>
                </a:solidFill>
              </a:rPr>
              <a:t>Orbitz</a:t>
            </a:r>
            <a:r>
              <a:rPr lang="en-US" b="1" dirty="0" smtClean="0">
                <a:solidFill>
                  <a:schemeClr val="bg1">
                    <a:lumMod val="75000"/>
                  </a:schemeClr>
                </a:solidFill>
              </a:rPr>
              <a:t> or Expedia</a:t>
            </a:r>
          </a:p>
          <a:p>
            <a:pPr lvl="1"/>
            <a:r>
              <a:rPr lang="en-US" dirty="0" smtClean="0">
                <a:solidFill>
                  <a:srgbClr val="21578A"/>
                </a:solidFill>
              </a:rPr>
              <a:t>Will provide information on plan benefits and costs to make comparing options easier</a:t>
            </a:r>
          </a:p>
          <a:p>
            <a:pPr lvl="1"/>
            <a:r>
              <a:rPr lang="en-US" dirty="0" smtClean="0">
                <a:solidFill>
                  <a:srgbClr val="21578A"/>
                </a:solidFill>
              </a:rPr>
              <a:t>Will</a:t>
            </a:r>
            <a:r>
              <a:rPr lang="en-US" b="1" dirty="0" smtClean="0"/>
              <a:t> </a:t>
            </a:r>
            <a:r>
              <a:rPr lang="en-US" dirty="0" smtClean="0"/>
              <a:t>oversee  the plans health insurers offer through the exchange</a:t>
            </a:r>
            <a:endParaRPr lang="en-US" dirty="0"/>
          </a:p>
        </p:txBody>
      </p:sp>
    </p:spTree>
    <p:extLst>
      <p:ext uri="{BB962C8B-B14F-4D97-AF65-F5344CB8AC3E}">
        <p14:creationId xmlns="" xmlns:p14="http://schemas.microsoft.com/office/powerpoint/2010/main" val="2035038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Exchanges </a:t>
            </a:r>
            <a:endParaRPr lang="en-US" dirty="0"/>
          </a:p>
        </p:txBody>
      </p:sp>
      <p:sp>
        <p:nvSpPr>
          <p:cNvPr id="20487" name="Rectangle 7"/>
          <p:cNvSpPr>
            <a:spLocks noGrp="1" noChangeArrowheads="1"/>
          </p:cNvSpPr>
          <p:nvPr>
            <p:ph idx="1"/>
          </p:nvPr>
        </p:nvSpPr>
        <p:spPr/>
        <p:txBody>
          <a:bodyPr/>
          <a:lstStyle/>
          <a:p>
            <a:r>
              <a:rPr lang="en-US" dirty="0" smtClean="0"/>
              <a:t>Plans must </a:t>
            </a:r>
            <a:r>
              <a:rPr lang="en-US" dirty="0"/>
              <a:t>meet “cost sharing” </a:t>
            </a:r>
            <a:r>
              <a:rPr lang="en-US" dirty="0" smtClean="0"/>
              <a:t>requirements and provide “essential health benefits”</a:t>
            </a:r>
          </a:p>
          <a:p>
            <a:pPr lvl="1"/>
            <a:r>
              <a:rPr lang="en-US" dirty="0" smtClean="0"/>
              <a:t>Deductible may not exceed $2,000 for single or $4,000 for family coverage</a:t>
            </a:r>
          </a:p>
          <a:p>
            <a:pPr lvl="1"/>
            <a:r>
              <a:rPr lang="en-US" dirty="0" smtClean="0"/>
              <a:t>Out-of-pocket cannot exceed $6,250 for single or $12,500 for family coverage</a:t>
            </a:r>
            <a:endParaRPr lang="en-US" dirty="0" smtClean="0">
              <a:solidFill>
                <a:srgbClr val="21578A"/>
              </a:solidFill>
            </a:endParaRPr>
          </a:p>
          <a:p>
            <a:pPr lvl="0"/>
            <a:endParaRPr lang="en-US" dirty="0" smtClean="0"/>
          </a:p>
        </p:txBody>
      </p:sp>
    </p:spTree>
    <p:extLst>
      <p:ext uri="{BB962C8B-B14F-4D97-AF65-F5344CB8AC3E}">
        <p14:creationId xmlns="" xmlns:p14="http://schemas.microsoft.com/office/powerpoint/2010/main" val="241687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Exchanges </a:t>
            </a:r>
            <a:endParaRPr lang="en-US" dirty="0"/>
          </a:p>
        </p:txBody>
      </p:sp>
      <p:sp>
        <p:nvSpPr>
          <p:cNvPr id="20487" name="Rectangle 7"/>
          <p:cNvSpPr>
            <a:spLocks noGrp="1" noChangeArrowheads="1"/>
          </p:cNvSpPr>
          <p:nvPr>
            <p:ph idx="1"/>
          </p:nvPr>
        </p:nvSpPr>
        <p:spPr/>
        <p:txBody>
          <a:bodyPr/>
          <a:lstStyle/>
          <a:p>
            <a:pPr lvl="1"/>
            <a:r>
              <a:rPr lang="en-US" dirty="0" smtClean="0">
                <a:solidFill>
                  <a:srgbClr val="21578A"/>
                </a:solidFill>
              </a:rPr>
              <a:t>Essential health benefits are:</a:t>
            </a:r>
          </a:p>
          <a:p>
            <a:pPr lvl="2"/>
            <a:r>
              <a:rPr lang="en-US" sz="2000" dirty="0" smtClean="0"/>
              <a:t>Ambulatory (outpatient) care</a:t>
            </a:r>
          </a:p>
          <a:p>
            <a:pPr lvl="2"/>
            <a:r>
              <a:rPr lang="en-US" sz="2000" dirty="0" smtClean="0"/>
              <a:t>Emergency services</a:t>
            </a:r>
          </a:p>
          <a:p>
            <a:pPr lvl="2"/>
            <a:r>
              <a:rPr lang="en-US" sz="2000" dirty="0" smtClean="0"/>
              <a:t>Hospitalization</a:t>
            </a:r>
          </a:p>
          <a:p>
            <a:pPr lvl="2"/>
            <a:r>
              <a:rPr lang="en-US" sz="2000" dirty="0" smtClean="0"/>
              <a:t>Maternity and newborn care</a:t>
            </a:r>
          </a:p>
          <a:p>
            <a:pPr lvl="2"/>
            <a:r>
              <a:rPr lang="en-US" sz="2000" dirty="0" smtClean="0"/>
              <a:t>Mental health and substance abuse</a:t>
            </a:r>
          </a:p>
          <a:p>
            <a:pPr lvl="2"/>
            <a:r>
              <a:rPr lang="en-US" sz="2000" dirty="0" smtClean="0"/>
              <a:t>Prescription drugs</a:t>
            </a:r>
          </a:p>
          <a:p>
            <a:pPr lvl="2"/>
            <a:r>
              <a:rPr lang="en-US" sz="2000" dirty="0" smtClean="0"/>
              <a:t>Rehabilitative and </a:t>
            </a:r>
            <a:r>
              <a:rPr lang="en-US" sz="2000" dirty="0" err="1" smtClean="0"/>
              <a:t>habilitative</a:t>
            </a:r>
            <a:r>
              <a:rPr lang="en-US" sz="2000" dirty="0" smtClean="0"/>
              <a:t> services</a:t>
            </a:r>
          </a:p>
          <a:p>
            <a:pPr lvl="2"/>
            <a:r>
              <a:rPr lang="en-US" sz="2000" dirty="0" smtClean="0"/>
              <a:t>Laboratory services</a:t>
            </a:r>
          </a:p>
          <a:p>
            <a:pPr lvl="2"/>
            <a:r>
              <a:rPr lang="en-US" sz="2000" dirty="0" smtClean="0"/>
              <a:t>Preventive and wellness care, including chronic disease management</a:t>
            </a:r>
          </a:p>
          <a:p>
            <a:pPr lvl="2"/>
            <a:r>
              <a:rPr lang="en-US" sz="2000" dirty="0" smtClean="0"/>
              <a:t>Pediatric care</a:t>
            </a:r>
            <a:endParaRPr lang="en-US" sz="2000" b="1" dirty="0" smtClean="0"/>
          </a:p>
          <a:p>
            <a:pPr lvl="2"/>
            <a:endParaRPr lang="en-US" sz="2000" dirty="0"/>
          </a:p>
        </p:txBody>
      </p:sp>
    </p:spTree>
    <p:extLst>
      <p:ext uri="{BB962C8B-B14F-4D97-AF65-F5344CB8AC3E}">
        <p14:creationId xmlns="" xmlns:p14="http://schemas.microsoft.com/office/powerpoint/2010/main" val="610251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Exchanges </a:t>
            </a:r>
            <a:endParaRPr lang="en-US" dirty="0"/>
          </a:p>
        </p:txBody>
      </p:sp>
      <p:sp>
        <p:nvSpPr>
          <p:cNvPr id="20487" name="Rectangle 7"/>
          <p:cNvSpPr>
            <a:spLocks noGrp="1" noChangeArrowheads="1"/>
          </p:cNvSpPr>
          <p:nvPr>
            <p:ph idx="1"/>
          </p:nvPr>
        </p:nvSpPr>
        <p:spPr/>
        <p:txBody>
          <a:bodyPr/>
          <a:lstStyle/>
          <a:p>
            <a:r>
              <a:rPr lang="en-US" b="1" dirty="0" smtClean="0"/>
              <a:t>Coverage to be available at several actuarial levels:</a:t>
            </a:r>
            <a:r>
              <a:rPr lang="en-US" dirty="0" smtClean="0"/>
              <a:t> </a:t>
            </a:r>
          </a:p>
          <a:p>
            <a:pPr lvl="1"/>
            <a:r>
              <a:rPr lang="en-US" dirty="0" smtClean="0"/>
              <a:t>Platinum – cover 90% of costs</a:t>
            </a:r>
          </a:p>
          <a:p>
            <a:pPr lvl="1"/>
            <a:r>
              <a:rPr lang="en-US" dirty="0" smtClean="0"/>
              <a:t>Gold – cover 80% of costs</a:t>
            </a:r>
          </a:p>
          <a:p>
            <a:pPr lvl="1"/>
            <a:r>
              <a:rPr lang="en-US" dirty="0" smtClean="0"/>
              <a:t>Silver – cover 70% of costs</a:t>
            </a:r>
          </a:p>
          <a:p>
            <a:pPr lvl="1"/>
            <a:r>
              <a:rPr lang="en-US" dirty="0" smtClean="0"/>
              <a:t>Bronze – cover 60% of costs</a:t>
            </a:r>
            <a:endParaRPr lang="en-US" dirty="0"/>
          </a:p>
          <a:p>
            <a:endParaRPr lang="en-US" dirty="0"/>
          </a:p>
        </p:txBody>
      </p:sp>
    </p:spTree>
    <p:extLst>
      <p:ext uri="{BB962C8B-B14F-4D97-AF65-F5344CB8AC3E}">
        <p14:creationId xmlns="" xmlns:p14="http://schemas.microsoft.com/office/powerpoint/2010/main" val="215286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Exchanges </a:t>
            </a:r>
            <a:endParaRPr lang="en-US" dirty="0"/>
          </a:p>
        </p:txBody>
      </p:sp>
      <p:sp>
        <p:nvSpPr>
          <p:cNvPr id="3" name="Content Placeholder 2"/>
          <p:cNvSpPr>
            <a:spLocks noGrp="1"/>
          </p:cNvSpPr>
          <p:nvPr>
            <p:ph idx="1"/>
          </p:nvPr>
        </p:nvSpPr>
        <p:spPr/>
        <p:txBody>
          <a:bodyPr/>
          <a:lstStyle/>
          <a:p>
            <a:r>
              <a:rPr lang="en-US" sz="2400" dirty="0" smtClean="0"/>
              <a:t>Small Business Health Options Program (SHOP) exchange to be provided for small employers</a:t>
            </a:r>
          </a:p>
          <a:p>
            <a:pPr lvl="1"/>
            <a:r>
              <a:rPr lang="en-US" sz="2400" dirty="0" smtClean="0">
                <a:solidFill>
                  <a:srgbClr val="21578A"/>
                </a:solidFill>
              </a:rPr>
              <a:t>Employer selects coverage level (e.g. a Silver plan)</a:t>
            </a:r>
          </a:p>
          <a:p>
            <a:pPr lvl="1"/>
            <a:r>
              <a:rPr lang="en-US" sz="2400" dirty="0" smtClean="0">
                <a:solidFill>
                  <a:srgbClr val="21578A"/>
                </a:solidFill>
              </a:rPr>
              <a:t>Each employee selects own plan within the selected coverage level (delayed to 2015)</a:t>
            </a:r>
          </a:p>
          <a:p>
            <a:pPr lvl="1"/>
            <a:r>
              <a:rPr lang="en-US" sz="2400" dirty="0" smtClean="0">
                <a:solidFill>
                  <a:srgbClr val="21578A"/>
                </a:solidFill>
              </a:rPr>
              <a:t>States may allow additional options</a:t>
            </a:r>
          </a:p>
          <a:p>
            <a:pPr lvl="1"/>
            <a:r>
              <a:rPr lang="en-US" sz="2400" dirty="0" smtClean="0">
                <a:solidFill>
                  <a:srgbClr val="21578A"/>
                </a:solidFill>
              </a:rPr>
              <a:t>Exchange provides consolidated bill to employer</a:t>
            </a:r>
          </a:p>
          <a:p>
            <a:pPr lvl="1"/>
            <a:r>
              <a:rPr lang="en-US" sz="2400" dirty="0" smtClean="0">
                <a:solidFill>
                  <a:srgbClr val="21578A"/>
                </a:solidFill>
              </a:rPr>
              <a:t>Employer must offer exchange coverage to all full-time employees</a:t>
            </a:r>
          </a:p>
          <a:p>
            <a:pPr lvl="1"/>
            <a:r>
              <a:rPr lang="en-US" sz="2400" dirty="0" smtClean="0">
                <a:solidFill>
                  <a:srgbClr val="21578A"/>
                </a:solidFill>
              </a:rPr>
              <a:t>No specific employer contribution required</a:t>
            </a:r>
            <a:endParaRPr lang="en-US" sz="2400" dirty="0">
              <a:solidFill>
                <a:srgbClr val="21578A"/>
              </a:solidFill>
            </a:endParaRPr>
          </a:p>
          <a:p>
            <a:endParaRPr lang="en-US" dirty="0"/>
          </a:p>
        </p:txBody>
      </p:sp>
    </p:spTree>
    <p:extLst>
      <p:ext uri="{BB962C8B-B14F-4D97-AF65-F5344CB8AC3E}">
        <p14:creationId xmlns="" xmlns:p14="http://schemas.microsoft.com/office/powerpoint/2010/main" val="911660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Exchanges </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smtClean="0"/>
              <a:t>Alaska will have a Federally Facilitated Exchange </a:t>
            </a:r>
          </a:p>
          <a:p>
            <a:pPr>
              <a:buFont typeface="Arial" pitchFamily="34" charset="0"/>
              <a:buChar char="•"/>
            </a:pPr>
            <a:r>
              <a:rPr lang="en-US" sz="2800" dirty="0" smtClean="0"/>
              <a:t>A person may enroll in the exchange even if they have access to employer-provided coverage </a:t>
            </a:r>
          </a:p>
          <a:p>
            <a:pPr>
              <a:buFont typeface="Arial" pitchFamily="34" charset="0"/>
              <a:buChar char="•"/>
            </a:pPr>
            <a:r>
              <a:rPr lang="en-US" sz="2800" dirty="0" smtClean="0"/>
              <a:t>Annual open enrollment each fall for a January 1 coverage date </a:t>
            </a:r>
          </a:p>
          <a:p>
            <a:pPr>
              <a:buFont typeface="Arial" pitchFamily="34" charset="0"/>
              <a:buChar char="•"/>
            </a:pPr>
            <a:r>
              <a:rPr lang="en-US" sz="2800" dirty="0" smtClean="0"/>
              <a:t>Special enrollment required mid-year with life events</a:t>
            </a:r>
          </a:p>
        </p:txBody>
      </p:sp>
    </p:spTree>
    <p:extLst>
      <p:ext uri="{BB962C8B-B14F-4D97-AF65-F5344CB8AC3E}">
        <p14:creationId xmlns="" xmlns:p14="http://schemas.microsoft.com/office/powerpoint/2010/main" val="349875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Exchanges</a:t>
            </a:r>
            <a:endParaRPr lang="en-US" dirty="0"/>
          </a:p>
        </p:txBody>
      </p:sp>
      <p:sp>
        <p:nvSpPr>
          <p:cNvPr id="3" name="Content Placeholder 2"/>
          <p:cNvSpPr>
            <a:spLocks noGrp="1"/>
          </p:cNvSpPr>
          <p:nvPr>
            <p:ph idx="1"/>
          </p:nvPr>
        </p:nvSpPr>
        <p:spPr/>
        <p:txBody>
          <a:bodyPr/>
          <a:lstStyle/>
          <a:p>
            <a:pPr lvl="0"/>
            <a:r>
              <a:rPr lang="en-US" sz="3200" dirty="0" smtClean="0">
                <a:solidFill>
                  <a:srgbClr val="AAA38E"/>
                </a:solidFill>
              </a:rPr>
              <a:t>Individuals are eligible for </a:t>
            </a:r>
            <a:r>
              <a:rPr lang="en-US" sz="3200" dirty="0">
                <a:solidFill>
                  <a:srgbClr val="AAA38E"/>
                </a:solidFill>
              </a:rPr>
              <a:t>a premium tax credit </a:t>
            </a:r>
            <a:r>
              <a:rPr lang="en-US" sz="3200" dirty="0" smtClean="0">
                <a:solidFill>
                  <a:srgbClr val="AAA38E"/>
                </a:solidFill>
              </a:rPr>
              <a:t>(subsidy) if certain conditions are met</a:t>
            </a:r>
            <a:r>
              <a:rPr lang="en-US" dirty="0" smtClean="0">
                <a:solidFill>
                  <a:srgbClr val="AAA38E"/>
                </a:solidFill>
              </a:rPr>
              <a:t>:</a:t>
            </a:r>
          </a:p>
          <a:p>
            <a:pPr lvl="1"/>
            <a:r>
              <a:rPr lang="en-US" sz="2400" dirty="0" smtClean="0">
                <a:solidFill>
                  <a:srgbClr val="21578A"/>
                </a:solidFill>
              </a:rPr>
              <a:t>Income is between 100% and 400% of Federal Poverty Line</a:t>
            </a:r>
          </a:p>
          <a:p>
            <a:pPr lvl="2"/>
            <a:r>
              <a:rPr lang="en-US" sz="2400" dirty="0" smtClean="0"/>
              <a:t>For 2013, FPL for Alaska:</a:t>
            </a:r>
          </a:p>
          <a:p>
            <a:pPr lvl="3"/>
            <a:r>
              <a:rPr lang="en-US" dirty="0" smtClean="0">
                <a:solidFill>
                  <a:srgbClr val="21578A"/>
                </a:solidFill>
              </a:rPr>
              <a:t>Single person is $14,350 - $57,400</a:t>
            </a:r>
          </a:p>
          <a:p>
            <a:pPr lvl="3"/>
            <a:r>
              <a:rPr lang="en-US" dirty="0" smtClean="0">
                <a:solidFill>
                  <a:srgbClr val="21578A"/>
                </a:solidFill>
              </a:rPr>
              <a:t>Family of four is $29,440 - $117,760</a:t>
            </a:r>
          </a:p>
          <a:p>
            <a:pPr lvl="2"/>
            <a:r>
              <a:rPr lang="en-US" sz="2400" dirty="0" smtClean="0"/>
              <a:t>Amount of subsidy reduces as income approaches 400% of FPL</a:t>
            </a:r>
            <a:endParaRPr lang="en-US" sz="2400" dirty="0"/>
          </a:p>
          <a:p>
            <a:pPr lvl="0"/>
            <a:r>
              <a:rPr lang="en-US" dirty="0" smtClean="0">
                <a:solidFill>
                  <a:srgbClr val="AAA38E"/>
                </a:solidFill>
              </a:rPr>
              <a:t>	</a:t>
            </a:r>
            <a:endParaRPr lang="en-US" dirty="0">
              <a:solidFill>
                <a:srgbClr val="AAA38E"/>
              </a:solidFill>
            </a:endParaRPr>
          </a:p>
        </p:txBody>
      </p:sp>
    </p:spTree>
    <p:extLst>
      <p:ext uri="{BB962C8B-B14F-4D97-AF65-F5344CB8AC3E}">
        <p14:creationId xmlns="" xmlns:p14="http://schemas.microsoft.com/office/powerpoint/2010/main" val="117041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Exchanges </a:t>
            </a:r>
            <a:endParaRPr lang="en-US" dirty="0"/>
          </a:p>
        </p:txBody>
      </p:sp>
      <p:sp>
        <p:nvSpPr>
          <p:cNvPr id="20487" name="Rectangle 7"/>
          <p:cNvSpPr>
            <a:spLocks noGrp="1" noChangeArrowheads="1"/>
          </p:cNvSpPr>
          <p:nvPr>
            <p:ph idx="1"/>
          </p:nvPr>
        </p:nvSpPr>
        <p:spPr/>
        <p:txBody>
          <a:bodyPr/>
          <a:lstStyle/>
          <a:p>
            <a:r>
              <a:rPr lang="en-US" b="1" dirty="0" smtClean="0"/>
              <a:t>Exchanges also responsible for:</a:t>
            </a:r>
            <a:r>
              <a:rPr lang="en-US" dirty="0" smtClean="0"/>
              <a:t> </a:t>
            </a:r>
          </a:p>
          <a:p>
            <a:pPr lvl="1"/>
            <a:r>
              <a:rPr lang="en-US" dirty="0" smtClean="0"/>
              <a:t>Providing website, navigators and other enrollment assistance to individuals</a:t>
            </a:r>
          </a:p>
          <a:p>
            <a:pPr lvl="1"/>
            <a:r>
              <a:rPr lang="en-US" dirty="0" smtClean="0"/>
              <a:t>Determining eligibility for premium tax credits (subsidy)</a:t>
            </a:r>
          </a:p>
          <a:p>
            <a:pPr lvl="1"/>
            <a:endParaRPr lang="en-US" dirty="0"/>
          </a:p>
          <a:p>
            <a:endParaRPr lang="en-US" dirty="0"/>
          </a:p>
        </p:txBody>
      </p:sp>
    </p:spTree>
    <p:extLst>
      <p:ext uri="{BB962C8B-B14F-4D97-AF65-F5344CB8AC3E}">
        <p14:creationId xmlns="" xmlns:p14="http://schemas.microsoft.com/office/powerpoint/2010/main" val="3448972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Employer Considerations</a:t>
            </a:r>
            <a:endParaRPr lang="en-US" dirty="0"/>
          </a:p>
        </p:txBody>
      </p:sp>
      <p:sp>
        <p:nvSpPr>
          <p:cNvPr id="20487" name="Rectangle 7"/>
          <p:cNvSpPr>
            <a:spLocks noGrp="1" noChangeArrowheads="1"/>
          </p:cNvSpPr>
          <p:nvPr>
            <p:ph idx="1"/>
          </p:nvPr>
        </p:nvSpPr>
        <p:spPr/>
        <p:txBody>
          <a:bodyPr/>
          <a:lstStyle/>
          <a:p>
            <a:r>
              <a:rPr lang="en-US" b="1" dirty="0" smtClean="0"/>
              <a:t>Discontinue coverage</a:t>
            </a:r>
            <a:r>
              <a:rPr lang="en-US" dirty="0" smtClean="0"/>
              <a:t> </a:t>
            </a:r>
            <a:r>
              <a:rPr lang="en-US" b="1" dirty="0" smtClean="0"/>
              <a:t>and rely on the exchanges</a:t>
            </a:r>
            <a:endParaRPr lang="en-US" b="1" dirty="0"/>
          </a:p>
          <a:p>
            <a:pPr lvl="1"/>
            <a:r>
              <a:rPr lang="en-US" dirty="0" smtClean="0"/>
              <a:t>Will that cause employees to demand additional, less tax-advantaged compensation?</a:t>
            </a:r>
          </a:p>
          <a:p>
            <a:pPr lvl="2">
              <a:buFont typeface="Wingdings" pitchFamily="2" charset="2"/>
              <a:buChar char="v"/>
            </a:pPr>
            <a:r>
              <a:rPr lang="en-US" dirty="0" smtClean="0">
                <a:solidFill>
                  <a:srgbClr val="0033CC"/>
                </a:solidFill>
              </a:rPr>
              <a:t>Defined contribution strategy</a:t>
            </a:r>
          </a:p>
          <a:p>
            <a:pPr lvl="2">
              <a:buFont typeface="Wingdings" pitchFamily="2" charset="2"/>
              <a:buChar char="v"/>
            </a:pPr>
            <a:r>
              <a:rPr lang="en-US" dirty="0" smtClean="0">
                <a:solidFill>
                  <a:srgbClr val="0033CC"/>
                </a:solidFill>
              </a:rPr>
              <a:t>More control over costs  </a:t>
            </a:r>
          </a:p>
          <a:p>
            <a:pPr marL="1828800" lvl="4" indent="0">
              <a:buNone/>
            </a:pPr>
            <a:endParaRPr lang="en-US" dirty="0"/>
          </a:p>
          <a:p>
            <a:endParaRPr lang="en-US" dirty="0"/>
          </a:p>
        </p:txBody>
      </p:sp>
    </p:spTree>
    <p:extLst>
      <p:ext uri="{BB962C8B-B14F-4D97-AF65-F5344CB8AC3E}">
        <p14:creationId xmlns="" xmlns:p14="http://schemas.microsoft.com/office/powerpoint/2010/main" val="147404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Key Parts of PPACA</a:t>
            </a:r>
            <a:endParaRPr lang="en-US" dirty="0"/>
          </a:p>
        </p:txBody>
      </p:sp>
      <p:sp>
        <p:nvSpPr>
          <p:cNvPr id="20487" name="Rectangle 7"/>
          <p:cNvSpPr>
            <a:spLocks noGrp="1" noChangeArrowheads="1"/>
          </p:cNvSpPr>
          <p:nvPr>
            <p:ph idx="1"/>
          </p:nvPr>
        </p:nvSpPr>
        <p:spPr/>
        <p:txBody>
          <a:bodyPr/>
          <a:lstStyle/>
          <a:p>
            <a:r>
              <a:rPr lang="en-US" b="1" dirty="0" smtClean="0"/>
              <a:t>Intended to increase number of Americans with health coverage</a:t>
            </a:r>
            <a:r>
              <a:rPr lang="en-US" dirty="0" smtClean="0"/>
              <a:t> </a:t>
            </a:r>
          </a:p>
          <a:p>
            <a:pPr lvl="1"/>
            <a:r>
              <a:rPr lang="en-US" dirty="0" smtClean="0"/>
              <a:t>Penalties for individuals without coverage</a:t>
            </a:r>
          </a:p>
          <a:p>
            <a:pPr lvl="1"/>
            <a:r>
              <a:rPr lang="en-US" dirty="0" smtClean="0"/>
              <a:t>Encouragement for employers to offer coverage</a:t>
            </a:r>
          </a:p>
          <a:p>
            <a:pPr lvl="1"/>
            <a:r>
              <a:rPr lang="en-US" dirty="0" smtClean="0"/>
              <a:t>Market reforms to improve access</a:t>
            </a:r>
          </a:p>
          <a:p>
            <a:pPr lvl="1"/>
            <a:r>
              <a:rPr lang="en-US" dirty="0" smtClean="0"/>
              <a:t>Expanded Medicaid eligibility</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Questions???</a:t>
            </a:r>
            <a:endParaRPr lang="en-US" dirty="0"/>
          </a:p>
        </p:txBody>
      </p:sp>
      <p:sp>
        <p:nvSpPr>
          <p:cNvPr id="20487" name="Rectangle 7"/>
          <p:cNvSpPr>
            <a:spLocks noGrp="1" noChangeArrowheads="1"/>
          </p:cNvSpPr>
          <p:nvPr>
            <p:ph idx="1"/>
          </p:nvPr>
        </p:nvSpPr>
        <p:spPr/>
        <p:txBody>
          <a:bodyPr/>
          <a:lstStyle/>
          <a:p>
            <a:r>
              <a:rPr lang="en-US" b="1" dirty="0" smtClean="0"/>
              <a:t>Contact:</a:t>
            </a:r>
            <a:endParaRPr lang="en-US" b="1" dirty="0"/>
          </a:p>
        </p:txBody>
      </p:sp>
      <p:sp>
        <p:nvSpPr>
          <p:cNvPr id="2" name="Rectangle 1"/>
          <p:cNvSpPr/>
          <p:nvPr/>
        </p:nvSpPr>
        <p:spPr>
          <a:xfrm>
            <a:off x="838200" y="2274838"/>
            <a:ext cx="7620000" cy="3416320"/>
          </a:xfrm>
          <a:prstGeom prst="rect">
            <a:avLst/>
          </a:prstGeom>
        </p:spPr>
        <p:txBody>
          <a:bodyPr wrap="square">
            <a:spAutoFit/>
          </a:bodyPr>
          <a:lstStyle/>
          <a:p>
            <a:r>
              <a:rPr lang="en-US" dirty="0" smtClean="0"/>
              <a:t>We are happy to answer your questions.</a:t>
            </a:r>
          </a:p>
          <a:p>
            <a:endParaRPr lang="en-US" dirty="0"/>
          </a:p>
          <a:p>
            <a:r>
              <a:rPr lang="en-US" dirty="0" smtClean="0"/>
              <a:t>Call The Wilson Agency at 907-277-1616</a:t>
            </a:r>
          </a:p>
          <a:p>
            <a:r>
              <a:rPr lang="en-US" dirty="0" smtClean="0"/>
              <a:t>Or email terrya@thewilsonagency.com</a:t>
            </a:r>
          </a:p>
          <a:p>
            <a:endParaRPr lang="en-US" dirty="0"/>
          </a:p>
          <a:p>
            <a:endParaRPr lang="en-US" dirty="0" smtClean="0"/>
          </a:p>
          <a:p>
            <a:endParaRPr lang="en-US" dirty="0"/>
          </a:p>
          <a:p>
            <a:r>
              <a:rPr lang="en-US" dirty="0" smtClean="0"/>
              <a:t>This </a:t>
            </a:r>
            <a:r>
              <a:rPr lang="en-US" dirty="0"/>
              <a:t>information is general and is provided for educational purposes only. It reflects UBA's understanding of the available guidance as of the date shown and is subject to change. It is not intended to provide legal advice. You should not act on this information without consulting legal counsel or other knowledgeable advisors.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6800" y="152400"/>
            <a:ext cx="3581400" cy="1024280"/>
          </a:xfrm>
          <a:prstGeom prst="rect">
            <a:avLst/>
          </a:prstGeom>
        </p:spPr>
      </p:pic>
    </p:spTree>
    <p:extLst>
      <p:ext uri="{BB962C8B-B14F-4D97-AF65-F5344CB8AC3E}">
        <p14:creationId xmlns="" xmlns:p14="http://schemas.microsoft.com/office/powerpoint/2010/main" val="272545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tough pill to swallow?</a:t>
            </a:r>
            <a:endParaRPr lang="en-US" dirty="0"/>
          </a:p>
        </p:txBody>
      </p:sp>
      <p:pic>
        <p:nvPicPr>
          <p:cNvPr id="4" name="il_fi" descr="http://cagle.com/working/100317/fairrington.jpg"/>
          <p:cNvPicPr>
            <a:picLocks noGrp="1"/>
          </p:cNvPicPr>
          <p:nvPr>
            <p:ph idx="1"/>
          </p:nvPr>
        </p:nvPicPr>
        <p:blipFill>
          <a:blip r:embed="rId2" cstate="print"/>
          <a:srcRect/>
          <a:stretch>
            <a:fillRect/>
          </a:stretch>
        </p:blipFill>
        <p:spPr bwMode="auto">
          <a:xfrm>
            <a:off x="2133600" y="1981200"/>
            <a:ext cx="4343400" cy="3276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Employer Encouragement</a:t>
            </a:r>
            <a:endParaRPr lang="en-US" dirty="0"/>
          </a:p>
        </p:txBody>
      </p:sp>
      <p:sp>
        <p:nvSpPr>
          <p:cNvPr id="20487" name="Rectangle 7"/>
          <p:cNvSpPr>
            <a:spLocks noGrp="1" noChangeArrowheads="1"/>
          </p:cNvSpPr>
          <p:nvPr>
            <p:ph idx="1"/>
          </p:nvPr>
        </p:nvSpPr>
        <p:spPr/>
        <p:txBody>
          <a:bodyPr/>
          <a:lstStyle/>
          <a:p>
            <a:r>
              <a:rPr lang="en-US" b="1" dirty="0" smtClean="0"/>
              <a:t>Tax credits may be available </a:t>
            </a:r>
          </a:p>
          <a:p>
            <a:endParaRPr lang="en-US" b="1" dirty="0" smtClean="0"/>
          </a:p>
          <a:p>
            <a:r>
              <a:rPr lang="en-US" b="1" dirty="0" smtClean="0"/>
              <a:t>Small </a:t>
            </a:r>
            <a:r>
              <a:rPr lang="en-US" b="1" dirty="0"/>
              <a:t>employers (100 or fewer employees in most states) may enroll in an exchange for small businesses</a:t>
            </a:r>
          </a:p>
          <a:p>
            <a:endParaRPr lang="en-US" dirty="0"/>
          </a:p>
          <a:p>
            <a:endParaRPr lang="en-US" b="1" dirty="0" smtClean="0"/>
          </a:p>
        </p:txBody>
      </p:sp>
    </p:spTree>
    <p:extLst>
      <p:ext uri="{BB962C8B-B14F-4D97-AF65-F5344CB8AC3E}">
        <p14:creationId xmlns="" xmlns:p14="http://schemas.microsoft.com/office/powerpoint/2010/main" val="3159510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Employer Encouragement</a:t>
            </a:r>
            <a:endParaRPr lang="en-US" dirty="0"/>
          </a:p>
        </p:txBody>
      </p:sp>
      <p:sp>
        <p:nvSpPr>
          <p:cNvPr id="20487" name="Rectangle 7"/>
          <p:cNvSpPr>
            <a:spLocks noGrp="1" noChangeArrowheads="1"/>
          </p:cNvSpPr>
          <p:nvPr>
            <p:ph idx="1"/>
          </p:nvPr>
        </p:nvSpPr>
        <p:spPr/>
        <p:txBody>
          <a:bodyPr/>
          <a:lstStyle/>
          <a:p>
            <a:r>
              <a:rPr lang="en-US" b="1" dirty="0" smtClean="0"/>
              <a:t>Employers are not required to offer medical coverage</a:t>
            </a:r>
          </a:p>
          <a:p>
            <a:pPr>
              <a:buFont typeface="Arial" pitchFamily="34" charset="0"/>
              <a:buChar char="•"/>
            </a:pPr>
            <a:r>
              <a:rPr lang="en-US" b="1" dirty="0" smtClean="0"/>
              <a:t> </a:t>
            </a:r>
            <a:r>
              <a:rPr lang="en-US" sz="3200" b="1" dirty="0" smtClean="0"/>
              <a:t>penalty applies to employers with 50 or more employees who do not offer “minimum essential” coverage, or who offer coverage but the coverage does not provide “minimum value” or is not “affordable”</a:t>
            </a:r>
          </a:p>
          <a:p>
            <a:endParaRPr lang="en-US" b="1" dirty="0" smtClean="0"/>
          </a:p>
          <a:p>
            <a:endParaRPr lang="en-US" dirty="0"/>
          </a:p>
        </p:txBody>
      </p:sp>
    </p:spTree>
    <p:extLst>
      <p:ext uri="{BB962C8B-B14F-4D97-AF65-F5344CB8AC3E}">
        <p14:creationId xmlns="" xmlns:p14="http://schemas.microsoft.com/office/powerpoint/2010/main" val="1732610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Employer Requirements</a:t>
            </a:r>
            <a:endParaRPr lang="en-US" dirty="0"/>
          </a:p>
        </p:txBody>
      </p:sp>
      <p:sp>
        <p:nvSpPr>
          <p:cNvPr id="20487" name="Rectangle 7"/>
          <p:cNvSpPr>
            <a:spLocks noGrp="1" noChangeArrowheads="1"/>
          </p:cNvSpPr>
          <p:nvPr>
            <p:ph idx="1"/>
          </p:nvPr>
        </p:nvSpPr>
        <p:spPr/>
        <p:txBody>
          <a:bodyPr/>
          <a:lstStyle/>
          <a:p>
            <a:r>
              <a:rPr lang="en-US" sz="2800" b="1" dirty="0" smtClean="0"/>
              <a:t>Coverage provided must meet “minimum value”</a:t>
            </a:r>
            <a:endParaRPr lang="en-US" sz="2800" dirty="0"/>
          </a:p>
          <a:p>
            <a:pPr lvl="1"/>
            <a:r>
              <a:rPr lang="en-US" sz="2800" dirty="0" smtClean="0"/>
              <a:t>60% considers employee’s cost share (deductible, co-pays, coinsurance)</a:t>
            </a:r>
          </a:p>
          <a:p>
            <a:pPr lvl="1"/>
            <a:r>
              <a:rPr lang="en-US" sz="2800" dirty="0" smtClean="0"/>
              <a:t>60% does not consider premium costs</a:t>
            </a:r>
          </a:p>
          <a:p>
            <a:endParaRPr lang="en-US" sz="2800" b="1" dirty="0" smtClean="0"/>
          </a:p>
          <a:p>
            <a:r>
              <a:rPr lang="en-US" sz="2800" b="1" dirty="0" smtClean="0"/>
              <a:t>Must offer to full time employees - 30 hours</a:t>
            </a:r>
          </a:p>
          <a:p>
            <a:endParaRPr lang="en-US" sz="2800" b="1" dirty="0" smtClean="0"/>
          </a:p>
          <a:p>
            <a:r>
              <a:rPr lang="en-US" sz="2800" b="1" dirty="0" smtClean="0"/>
              <a:t>Must provide after 90 days </a:t>
            </a:r>
          </a:p>
          <a:p>
            <a:endParaRPr lang="en-US" sz="2800" b="1" dirty="0" smtClean="0"/>
          </a:p>
          <a:p>
            <a:endParaRPr lang="en-US" b="1" dirty="0" smtClean="0"/>
          </a:p>
          <a:p>
            <a:endParaRPr lang="en-US" b="1" dirty="0"/>
          </a:p>
          <a:p>
            <a:endParaRPr lang="en-US" dirty="0"/>
          </a:p>
        </p:txBody>
      </p:sp>
    </p:spTree>
    <p:extLst>
      <p:ext uri="{BB962C8B-B14F-4D97-AF65-F5344CB8AC3E}">
        <p14:creationId xmlns="" xmlns:p14="http://schemas.microsoft.com/office/powerpoint/2010/main" val="128665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Employer Strategies </a:t>
            </a:r>
            <a:endParaRPr lang="en-US" dirty="0"/>
          </a:p>
        </p:txBody>
      </p:sp>
      <p:sp>
        <p:nvSpPr>
          <p:cNvPr id="20487" name="Rectangle 7"/>
          <p:cNvSpPr>
            <a:spLocks noGrp="1" noChangeArrowheads="1"/>
          </p:cNvSpPr>
          <p:nvPr>
            <p:ph idx="1"/>
          </p:nvPr>
        </p:nvSpPr>
        <p:spPr/>
        <p:txBody>
          <a:bodyPr/>
          <a:lstStyle/>
          <a:p>
            <a:r>
              <a:rPr lang="en-US" b="1" dirty="0" smtClean="0"/>
              <a:t>Strategies include:</a:t>
            </a:r>
            <a:r>
              <a:rPr lang="en-US" dirty="0" smtClean="0"/>
              <a:t> </a:t>
            </a:r>
            <a:endParaRPr lang="en-US" dirty="0"/>
          </a:p>
          <a:p>
            <a:pPr lvl="1"/>
            <a:r>
              <a:rPr lang="en-US" dirty="0" smtClean="0"/>
              <a:t>Maintain current program </a:t>
            </a:r>
          </a:p>
          <a:p>
            <a:pPr lvl="2"/>
            <a:r>
              <a:rPr lang="en-US" dirty="0" smtClean="0"/>
              <a:t>Reduce employee hours</a:t>
            </a:r>
          </a:p>
          <a:p>
            <a:pPr lvl="2"/>
            <a:r>
              <a:rPr lang="en-US" dirty="0" smtClean="0"/>
              <a:t>Restructure employer contribution </a:t>
            </a:r>
          </a:p>
          <a:p>
            <a:pPr lvl="2"/>
            <a:r>
              <a:rPr lang="en-US" dirty="0" smtClean="0"/>
              <a:t>Eliminate spouse coverage</a:t>
            </a:r>
          </a:p>
          <a:p>
            <a:pPr lvl="1"/>
            <a:r>
              <a:rPr lang="en-US" dirty="0" smtClean="0"/>
              <a:t>Reduce benefits to minimum value</a:t>
            </a:r>
          </a:p>
          <a:p>
            <a:pPr lvl="1"/>
            <a:r>
              <a:rPr lang="en-US" dirty="0" smtClean="0"/>
              <a:t>Move to self funding </a:t>
            </a:r>
          </a:p>
          <a:p>
            <a:pPr lvl="1"/>
            <a:endParaRPr lang="en-US" dirty="0" smtClean="0"/>
          </a:p>
          <a:p>
            <a:endParaRPr lang="en-US" dirty="0"/>
          </a:p>
        </p:txBody>
      </p:sp>
    </p:spTree>
    <p:extLst>
      <p:ext uri="{BB962C8B-B14F-4D97-AF65-F5344CB8AC3E}">
        <p14:creationId xmlns="" xmlns:p14="http://schemas.microsoft.com/office/powerpoint/2010/main" val="3545360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Strategies</a:t>
            </a:r>
            <a:endParaRPr lang="en-US" dirty="0"/>
          </a:p>
        </p:txBody>
      </p:sp>
      <p:sp>
        <p:nvSpPr>
          <p:cNvPr id="3" name="Content Placeholder 2"/>
          <p:cNvSpPr>
            <a:spLocks noGrp="1"/>
          </p:cNvSpPr>
          <p:nvPr>
            <p:ph idx="1"/>
          </p:nvPr>
        </p:nvSpPr>
        <p:spPr/>
        <p:txBody>
          <a:bodyPr/>
          <a:lstStyle/>
          <a:p>
            <a:pPr lvl="1"/>
            <a:r>
              <a:rPr lang="en-US" dirty="0" smtClean="0"/>
              <a:t>SHOP exchange</a:t>
            </a:r>
          </a:p>
          <a:p>
            <a:pPr lvl="1"/>
            <a:r>
              <a:rPr lang="en-US" dirty="0" smtClean="0"/>
              <a:t>Private exchange </a:t>
            </a:r>
          </a:p>
          <a:p>
            <a:pPr lvl="1"/>
            <a:r>
              <a:rPr lang="en-US" dirty="0" smtClean="0"/>
              <a:t>Terminate plan and send employees to the marketplace/exchange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p:txBody>
          <a:bodyPr/>
          <a:lstStyle/>
          <a:p>
            <a:r>
              <a:rPr lang="en-US" dirty="0" smtClean="0"/>
              <a:t>Exchanges</a:t>
            </a:r>
            <a:endParaRPr lang="en-US" dirty="0"/>
          </a:p>
        </p:txBody>
      </p:sp>
      <p:sp>
        <p:nvSpPr>
          <p:cNvPr id="20487" name="Rectangle 7"/>
          <p:cNvSpPr>
            <a:spLocks noGrp="1" noChangeArrowheads="1"/>
          </p:cNvSpPr>
          <p:nvPr>
            <p:ph idx="1"/>
          </p:nvPr>
        </p:nvSpPr>
        <p:spPr/>
        <p:txBody>
          <a:bodyPr/>
          <a:lstStyle/>
          <a:p>
            <a:pPr>
              <a:buFont typeface="Arial" pitchFamily="34" charset="0"/>
              <a:buChar char="•"/>
            </a:pPr>
            <a:r>
              <a:rPr lang="en-US" b="1" dirty="0" smtClean="0"/>
              <a:t>Intended to make it simpler for individuals and small employers to purchase health insurance</a:t>
            </a:r>
          </a:p>
          <a:p>
            <a:pPr>
              <a:buFont typeface="Arial" pitchFamily="34" charset="0"/>
              <a:buChar char="•"/>
            </a:pPr>
            <a:r>
              <a:rPr lang="en-US" b="1" dirty="0" smtClean="0"/>
              <a:t>Exchange will not provide insurance</a:t>
            </a:r>
          </a:p>
          <a:p>
            <a:pPr>
              <a:buFont typeface="Arial" pitchFamily="34" charset="0"/>
              <a:buChar char="•"/>
            </a:pPr>
            <a:endParaRPr lang="en-US" dirty="0"/>
          </a:p>
        </p:txBody>
      </p:sp>
    </p:spTree>
    <p:extLst>
      <p:ext uri="{BB962C8B-B14F-4D97-AF65-F5344CB8AC3E}">
        <p14:creationId xmlns="" xmlns:p14="http://schemas.microsoft.com/office/powerpoint/2010/main" val="1753075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UBAPPT">
  <a:themeElements>
    <a:clrScheme name="UBA 2010 PP Template 13">
      <a:dk1>
        <a:srgbClr val="000000"/>
      </a:dk1>
      <a:lt1>
        <a:srgbClr val="FFFFFF"/>
      </a:lt1>
      <a:dk2>
        <a:srgbClr val="6A4061"/>
      </a:dk2>
      <a:lt2>
        <a:srgbClr val="156570"/>
      </a:lt2>
      <a:accent1>
        <a:srgbClr val="AAA38E"/>
      </a:accent1>
      <a:accent2>
        <a:srgbClr val="9E7C0C"/>
      </a:accent2>
      <a:accent3>
        <a:srgbClr val="FFFFFF"/>
      </a:accent3>
      <a:accent4>
        <a:srgbClr val="000000"/>
      </a:accent4>
      <a:accent5>
        <a:srgbClr val="D2CEC6"/>
      </a:accent5>
      <a:accent6>
        <a:srgbClr val="8F700A"/>
      </a:accent6>
      <a:hlink>
        <a:srgbClr val="6A7029"/>
      </a:hlink>
      <a:folHlink>
        <a:srgbClr val="21578A"/>
      </a:folHlink>
    </a:clrScheme>
    <a:fontScheme name="UBA 2010 PP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BA 2010 P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A 2010 P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BA 2010 P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BA 2010 P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BA 2010 P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BA 2010 P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BA 2010 P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BA 2010 P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BA 2010 P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BA 2010 P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BA 2010 P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BA 2010 P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BA 2010 PP Template 13">
        <a:dk1>
          <a:srgbClr val="000000"/>
        </a:dk1>
        <a:lt1>
          <a:srgbClr val="FFFFFF"/>
        </a:lt1>
        <a:dk2>
          <a:srgbClr val="6A4061"/>
        </a:dk2>
        <a:lt2>
          <a:srgbClr val="156570"/>
        </a:lt2>
        <a:accent1>
          <a:srgbClr val="AAA38E"/>
        </a:accent1>
        <a:accent2>
          <a:srgbClr val="9E7C0C"/>
        </a:accent2>
        <a:accent3>
          <a:srgbClr val="FFFFFF"/>
        </a:accent3>
        <a:accent4>
          <a:srgbClr val="000000"/>
        </a:accent4>
        <a:accent5>
          <a:srgbClr val="D2CEC6"/>
        </a:accent5>
        <a:accent6>
          <a:srgbClr val="8F700A"/>
        </a:accent6>
        <a:hlink>
          <a:srgbClr val="6A7029"/>
        </a:hlink>
        <a:folHlink>
          <a:srgbClr val="2157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2012UBAPPT</Template>
  <TotalTime>2141</TotalTime>
  <Words>786</Words>
  <Application>Microsoft Office PowerPoint</Application>
  <PresentationFormat>On-screen Show (4:3)</PresentationFormat>
  <Paragraphs>115</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2012UBAPPT</vt:lpstr>
      <vt:lpstr>     EMPLOYER STRATEGIES FOR ACA     Presented by Terry Allard, CEBS Senior Benefits Advisor  </vt:lpstr>
      <vt:lpstr>Key Parts of PPACA</vt:lpstr>
      <vt:lpstr>A tough pill to swallow?</vt:lpstr>
      <vt:lpstr>Employer Encouragement</vt:lpstr>
      <vt:lpstr>Employer Encouragement</vt:lpstr>
      <vt:lpstr>Employer Requirements</vt:lpstr>
      <vt:lpstr>Employer Strategies </vt:lpstr>
      <vt:lpstr>Employer Strategies</vt:lpstr>
      <vt:lpstr>Exchanges</vt:lpstr>
      <vt:lpstr>Slide 10</vt:lpstr>
      <vt:lpstr>Exchanges</vt:lpstr>
      <vt:lpstr>Exchanges </vt:lpstr>
      <vt:lpstr>Exchanges </vt:lpstr>
      <vt:lpstr>Exchanges </vt:lpstr>
      <vt:lpstr>Exchanges </vt:lpstr>
      <vt:lpstr>Exchanges </vt:lpstr>
      <vt:lpstr>Exchanges</vt:lpstr>
      <vt:lpstr>Exchanges </vt:lpstr>
      <vt:lpstr>Employer Considerations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your title. Retain the text box size, font and color for consistency. (Also use the background or consider inserting a photograph or graphic instead of the UBA Taupe background for a dramatic effect)</dc:title>
  <dc:creator>Linda Rowings</dc:creator>
  <cp:lastModifiedBy>terry</cp:lastModifiedBy>
  <cp:revision>160</cp:revision>
  <dcterms:created xsi:type="dcterms:W3CDTF">2012-08-29T13:44:26Z</dcterms:created>
  <dcterms:modified xsi:type="dcterms:W3CDTF">2013-09-24T00:03:23Z</dcterms:modified>
</cp:coreProperties>
</file>