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2" r:id="rId1"/>
  </p:sldMasterIdLst>
  <p:notesMasterIdLst>
    <p:notesMasterId r:id="rId18"/>
  </p:notesMasterIdLst>
  <p:sldIdLst>
    <p:sldId id="256" r:id="rId2"/>
    <p:sldId id="257" r:id="rId3"/>
    <p:sldId id="352" r:id="rId4"/>
    <p:sldId id="281" r:id="rId5"/>
    <p:sldId id="282" r:id="rId6"/>
    <p:sldId id="290" r:id="rId7"/>
    <p:sldId id="349" r:id="rId8"/>
    <p:sldId id="280" r:id="rId9"/>
    <p:sldId id="350" r:id="rId10"/>
    <p:sldId id="304" r:id="rId11"/>
    <p:sldId id="305" r:id="rId12"/>
    <p:sldId id="318" r:id="rId13"/>
    <p:sldId id="353" r:id="rId14"/>
    <p:sldId id="351" r:id="rId15"/>
    <p:sldId id="354" r:id="rId16"/>
    <p:sldId id="34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EAFF"/>
    <a:srgbClr val="E7F2FF"/>
    <a:srgbClr val="C9E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90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-1410" y="-96"/>
      </p:cViewPr>
      <p:guideLst>
        <p:guide orient="horz" pos="384"/>
        <p:guide pos="2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EE8031-19CF-4127-8F2A-71A97AC53B13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BB0813-19AD-45A6-AE76-1F1ED839A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010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2F4FF-A11D-4189-8C45-5FA96DEAF59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863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2F4FF-A11D-4189-8C45-5FA96DEAF59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863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2F4FF-A11D-4189-8C45-5FA96DEAF59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863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2F4FF-A11D-4189-8C45-5FA96DEAF59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8635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2F4FF-A11D-4189-8C45-5FA96DEAF59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8635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1731" indent="-28143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5741" indent="-22514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76037" indent="-22514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26333" indent="-22514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76630" indent="-2251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26926" indent="-2251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77222" indent="-2251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27518" indent="-2251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C331444-DC1A-4850-9490-132243B4D95B}" type="slidenum">
              <a:rPr lang="en-US" smtClean="0"/>
              <a:pPr eaLnBrk="1" hangingPunct="1"/>
              <a:t>16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8C54-1132-44AC-896E-AC59CF2CCA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967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8C54-1132-44AC-896E-AC59CF2CC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652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8C54-1132-44AC-896E-AC59CF2CC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195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" y="1097280"/>
            <a:ext cx="8961120" cy="502920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9144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latin typeface="Calibri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92191" y="6182592"/>
            <a:ext cx="2092036" cy="424584"/>
          </a:xfrm>
          <a:prstGeom prst="rect">
            <a:avLst/>
          </a:prstGeom>
        </p:spPr>
        <p:txBody>
          <a:bodyPr/>
          <a:lstStyle/>
          <a:p>
            <a:fld id="{234B1DA1-4BB0-4ED1-B793-8124C1A62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226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92191" y="6210878"/>
            <a:ext cx="2102427" cy="365125"/>
          </a:xfrm>
          <a:prstGeom prst="rect">
            <a:avLst/>
          </a:prstGeom>
        </p:spPr>
        <p:txBody>
          <a:bodyPr/>
          <a:lstStyle/>
          <a:p>
            <a:fld id="{234B1DA1-4BB0-4ED1-B793-8124C1A629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50627" y="619009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F93620-FFCE-4E71-9270-B646F25157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94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40237" y="616931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F93620-FFCE-4E71-9270-B646F25157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94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2976" y="608727"/>
            <a:ext cx="8229600" cy="7097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20980" y="61969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1FE8C54-1132-44AC-896E-AC59CF2CCA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756" y="224713"/>
            <a:ext cx="1551963" cy="312979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352338" y="6241409"/>
            <a:ext cx="8514825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09" b="14265"/>
          <a:stretch/>
        </p:blipFill>
        <p:spPr>
          <a:xfrm>
            <a:off x="315702" y="6278294"/>
            <a:ext cx="1647322" cy="30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361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7" r:id="rId4"/>
    <p:sldLayoutId id="2147483688" r:id="rId5"/>
    <p:sldLayoutId id="2147483690" r:id="rId6"/>
    <p:sldLayoutId id="2147483691" r:id="rId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90000"/>
              <a:lumOff val="10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90000"/>
              <a:lumOff val="10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90000"/>
              <a:lumOff val="10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90000"/>
              <a:lumOff val="10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90000"/>
              <a:lumOff val="10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8.jpeg"/><Relationship Id="rId7" Type="http://schemas.openxmlformats.org/officeDocument/2006/relationships/image" Target="../media/image13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Hospitals Role in The </a:t>
            </a:r>
            <a:r>
              <a:rPr lang="en-US" sz="4400" dirty="0" smtClean="0"/>
              <a:t>Accountable Marketplace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4656" y="4140442"/>
            <a:ext cx="6400800" cy="1752600"/>
          </a:xfrm>
        </p:spPr>
        <p:txBody>
          <a:bodyPr>
            <a:noAutofit/>
          </a:bodyPr>
          <a:lstStyle/>
          <a:p>
            <a:pPr algn="l"/>
            <a:endParaRPr lang="en-US" sz="2800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algn="l"/>
            <a:r>
              <a:rPr lang="en-US" sz="2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October </a:t>
            </a:r>
            <a:r>
              <a:rPr lang="en-US" sz="2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9</a:t>
            </a:r>
            <a:r>
              <a:rPr lang="en-US" sz="2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, </a:t>
            </a:r>
            <a:r>
              <a:rPr lang="en-US" sz="2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2013</a:t>
            </a:r>
            <a:br>
              <a:rPr lang="en-US" sz="2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2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State of Reform </a:t>
            </a:r>
            <a:endParaRPr lang="en-US" sz="28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44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6" t="5881" r="4274" b="271"/>
          <a:stretch/>
        </p:blipFill>
        <p:spPr>
          <a:xfrm>
            <a:off x="715880" y="1214605"/>
            <a:ext cx="3245224" cy="46482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135915" y="1760923"/>
            <a:ext cx="3962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eople assemble a “care package” 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on their own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to solve their healthcare need.</a:t>
            </a:r>
            <a:endParaRPr lang="en-US" sz="28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itle 1"/>
          <p:cNvSpPr>
            <a:spLocks noGrp="1"/>
          </p:cNvSpPr>
          <p:nvPr>
            <p:ph type="title" idx="4294967295"/>
          </p:nvPr>
        </p:nvSpPr>
        <p:spPr>
          <a:xfrm>
            <a:off x="242194" y="366171"/>
            <a:ext cx="7481888" cy="808038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2"/>
                </a:solidFill>
              </a:rPr>
              <a:t>Fee-for-service Market</a:t>
            </a:r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06915" y="4110204"/>
            <a:ext cx="8229600" cy="1981201"/>
            <a:chOff x="762000" y="4572000"/>
            <a:chExt cx="8229600" cy="1981201"/>
          </a:xfrm>
        </p:grpSpPr>
        <p:grpSp>
          <p:nvGrpSpPr>
            <p:cNvPr id="5" name="Group 4"/>
            <p:cNvGrpSpPr/>
            <p:nvPr/>
          </p:nvGrpSpPr>
          <p:grpSpPr>
            <a:xfrm>
              <a:off x="762000" y="4572000"/>
              <a:ext cx="8229600" cy="1981201"/>
              <a:chOff x="762000" y="4558844"/>
              <a:chExt cx="8229600" cy="1981201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762000" y="4558844"/>
                <a:ext cx="8077656" cy="1981201"/>
                <a:chOff x="914400" y="4716194"/>
                <a:chExt cx="8077656" cy="2136762"/>
              </a:xfrm>
            </p:grpSpPr>
            <p:sp>
              <p:nvSpPr>
                <p:cNvPr id="12" name="Rectangle 11"/>
                <p:cNvSpPr/>
                <p:nvPr/>
              </p:nvSpPr>
              <p:spPr>
                <a:xfrm>
                  <a:off x="914400" y="4716194"/>
                  <a:ext cx="8077200" cy="2136762"/>
                </a:xfrm>
                <a:prstGeom prst="rect">
                  <a:avLst/>
                </a:prstGeom>
                <a:solidFill>
                  <a:schemeClr val="bg1">
                    <a:alpha val="7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Rectangle 58"/>
                <p:cNvSpPr/>
                <p:nvPr/>
              </p:nvSpPr>
              <p:spPr>
                <a:xfrm>
                  <a:off x="914400" y="6158345"/>
                  <a:ext cx="8077656" cy="694610"/>
                </a:xfrm>
                <a:prstGeom prst="rect">
                  <a:avLst/>
                </a:prstGeom>
                <a:solidFill>
                  <a:srgbClr val="DEE1E6">
                    <a:alpha val="8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25" name="Rectangle 24"/>
              <p:cNvSpPr/>
              <p:nvPr/>
            </p:nvSpPr>
            <p:spPr>
              <a:xfrm>
                <a:off x="762000" y="4558844"/>
                <a:ext cx="8077200" cy="609600"/>
              </a:xfrm>
              <a:prstGeom prst="rect">
                <a:avLst/>
              </a:prstGeom>
              <a:solidFill>
                <a:srgbClr val="DEE1E6">
                  <a:alpha val="8470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2362200" y="4722912"/>
                <a:ext cx="24873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2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o</a:t>
                </a:r>
                <a:r>
                  <a:rPr lang="en-US" dirty="0" smtClean="0">
                    <a:solidFill>
                      <a:schemeClr val="bg2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ver-utilization</a:t>
                </a:r>
                <a:endParaRPr lang="en-US" dirty="0">
                  <a:solidFill>
                    <a:schemeClr val="bg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365425" y="5942112"/>
                <a:ext cx="25804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2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u</a:t>
                </a:r>
                <a:r>
                  <a:rPr lang="en-US" dirty="0" smtClean="0">
                    <a:solidFill>
                      <a:schemeClr val="bg2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nder-utilization</a:t>
                </a:r>
                <a:endParaRPr lang="en-US" dirty="0">
                  <a:solidFill>
                    <a:schemeClr val="bg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7848600" y="6159044"/>
                <a:ext cx="838200" cy="338554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800" b="1" dirty="0">
                    <a:solidFill>
                      <a:schemeClr val="tx2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P</a:t>
                </a:r>
                <a:r>
                  <a:rPr lang="en-US" sz="800" b="1" dirty="0" smtClean="0">
                    <a:solidFill>
                      <a:schemeClr val="tx2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ost-op </a:t>
                </a:r>
                <a:r>
                  <a:rPr lang="en-US" sz="800" b="1" dirty="0">
                    <a:solidFill>
                      <a:schemeClr val="tx2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F</a:t>
                </a:r>
                <a:r>
                  <a:rPr lang="en-US" sz="800" b="1" dirty="0" smtClean="0">
                    <a:solidFill>
                      <a:schemeClr val="tx2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ollow up</a:t>
                </a:r>
                <a:endParaRPr lang="en-US" sz="800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5361432" y="6125290"/>
                <a:ext cx="990600" cy="338554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800" b="1" dirty="0">
                    <a:solidFill>
                      <a:schemeClr val="tx2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C</a:t>
                </a:r>
                <a:r>
                  <a:rPr lang="en-US" sz="800" b="1" dirty="0" smtClean="0">
                    <a:solidFill>
                      <a:schemeClr val="tx2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are </a:t>
                </a:r>
                <a:r>
                  <a:rPr lang="en-US" sz="800" b="1" dirty="0">
                    <a:solidFill>
                      <a:schemeClr val="tx2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M</a:t>
                </a:r>
                <a:r>
                  <a:rPr lang="en-US" sz="800" b="1" dirty="0" smtClean="0">
                    <a:solidFill>
                      <a:schemeClr val="tx2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anagement</a:t>
                </a:r>
                <a:endParaRPr lang="en-US" sz="800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>
                <a:off x="762000" y="5168444"/>
                <a:ext cx="8053360" cy="0"/>
              </a:xfrm>
              <a:prstGeom prst="line">
                <a:avLst/>
              </a:prstGeom>
              <a:ln w="28575">
                <a:solidFill>
                  <a:srgbClr val="E9781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V="1">
                <a:off x="762000" y="5887772"/>
                <a:ext cx="8053360" cy="2"/>
              </a:xfrm>
              <a:prstGeom prst="line">
                <a:avLst/>
              </a:prstGeom>
              <a:ln w="28575">
                <a:solidFill>
                  <a:schemeClr val="bg2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0400" y="5244644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95928" y="5244644"/>
                <a:ext cx="457200" cy="457200"/>
              </a:xfrm>
              <a:prstGeom prst="rect">
                <a:avLst/>
              </a:prstGeom>
            </p:spPr>
          </p:pic>
          <p:sp>
            <p:nvSpPr>
              <p:cNvPr id="32" name="TextBox 31"/>
              <p:cNvSpPr txBox="1"/>
              <p:nvPr/>
            </p:nvSpPr>
            <p:spPr>
              <a:xfrm>
                <a:off x="4419600" y="6069688"/>
                <a:ext cx="914400" cy="338554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tx2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Patient Education</a:t>
                </a:r>
                <a:endParaRPr lang="en-US" sz="800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8000" y="5244644"/>
                <a:ext cx="457200" cy="457200"/>
              </a:xfrm>
              <a:prstGeom prst="rect">
                <a:avLst/>
              </a:prstGeom>
            </p:spPr>
          </p:pic>
          <p:sp>
            <p:nvSpPr>
              <p:cNvPr id="38" name="TextBox 37"/>
              <p:cNvSpPr txBox="1"/>
              <p:nvPr/>
            </p:nvSpPr>
            <p:spPr>
              <a:xfrm>
                <a:off x="6748272" y="5671364"/>
                <a:ext cx="685800" cy="215444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tx2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Imaging</a:t>
                </a:r>
                <a:endParaRPr lang="en-US" sz="800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8400" y="5244644"/>
                <a:ext cx="457200" cy="457200"/>
              </a:xfrm>
              <a:prstGeom prst="rect">
                <a:avLst/>
              </a:prstGeom>
            </p:spPr>
          </p:pic>
          <p:sp>
            <p:nvSpPr>
              <p:cNvPr id="39" name="TextBox 38"/>
              <p:cNvSpPr txBox="1"/>
              <p:nvPr/>
            </p:nvSpPr>
            <p:spPr>
              <a:xfrm>
                <a:off x="6172200" y="5671364"/>
                <a:ext cx="685800" cy="215444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tx2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Surgery</a:t>
                </a:r>
                <a:endParaRPr lang="en-US" sz="800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67600" y="5244644"/>
                <a:ext cx="457200" cy="457200"/>
              </a:xfrm>
              <a:prstGeom prst="rect">
                <a:avLst/>
              </a:prstGeom>
            </p:spPr>
          </p:pic>
          <p:sp>
            <p:nvSpPr>
              <p:cNvPr id="43" name="TextBox 42"/>
              <p:cNvSpPr txBox="1"/>
              <p:nvPr/>
            </p:nvSpPr>
            <p:spPr>
              <a:xfrm>
                <a:off x="7391400" y="5671364"/>
                <a:ext cx="685800" cy="215444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tx2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Lab</a:t>
                </a:r>
                <a:endParaRPr lang="en-US" sz="800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8001000" y="5181600"/>
                <a:ext cx="990600" cy="215444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tx2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Re-admission</a:t>
                </a:r>
                <a:endParaRPr lang="en-US" sz="800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32832" y="4876800"/>
                <a:ext cx="457200" cy="457200"/>
              </a:xfrm>
              <a:prstGeom prst="rect">
                <a:avLst/>
              </a:prstGeom>
            </p:spPr>
          </p:pic>
          <p:sp>
            <p:nvSpPr>
              <p:cNvPr id="36" name="TextBox 35"/>
              <p:cNvSpPr txBox="1"/>
              <p:nvPr/>
            </p:nvSpPr>
            <p:spPr>
              <a:xfrm>
                <a:off x="5029200" y="5305604"/>
                <a:ext cx="685800" cy="215444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800" b="1" dirty="0" smtClean="0">
                    <a:solidFill>
                      <a:schemeClr val="tx2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Imaging</a:t>
                </a:r>
                <a:endParaRPr lang="en-US" sz="800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37576" y="57150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2704" y="57150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29600" y="4737556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48200" y="5625644"/>
                <a:ext cx="457200" cy="457200"/>
              </a:xfrm>
              <a:prstGeom prst="rect">
                <a:avLst/>
              </a:prstGeom>
            </p:spPr>
          </p:pic>
        </p:grpSp>
        <p:sp>
          <p:nvSpPr>
            <p:cNvPr id="30" name="TextBox 29"/>
            <p:cNvSpPr txBox="1"/>
            <p:nvPr/>
          </p:nvSpPr>
          <p:spPr>
            <a:xfrm>
              <a:off x="2852928" y="5681246"/>
              <a:ext cx="1143000" cy="21544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800" b="1" dirty="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Physician Visit</a:t>
              </a:r>
              <a:endParaRPr lang="en-US" sz="8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886200" y="5684520"/>
              <a:ext cx="685800" cy="21544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800" b="1" dirty="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Imaging</a:t>
              </a:r>
              <a:endParaRPr lang="en-US" sz="8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17" name="Rounded Rectangle 16"/>
          <p:cNvSpPr/>
          <p:nvPr/>
        </p:nvSpPr>
        <p:spPr>
          <a:xfrm>
            <a:off x="533400" y="4208169"/>
            <a:ext cx="1752600" cy="1676400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r>
              <a:rPr lang="en-US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patient journey for a total </a:t>
            </a:r>
            <a:r>
              <a:rPr lang="en-US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joint replacement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F93620-FFCE-4E71-9270-B646F25157B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43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:\6. Department (Carol)\Design\Images\Provided by System Office Communications 2012-10-1\Medical\7865569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6" t="3056" r="306" b="8432"/>
          <a:stretch/>
        </p:blipFill>
        <p:spPr bwMode="auto">
          <a:xfrm>
            <a:off x="767160" y="1324775"/>
            <a:ext cx="327144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F93620-FFCE-4E71-9270-B646F25157B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27" name="Title 1"/>
          <p:cNvSpPr>
            <a:spLocks noGrp="1"/>
          </p:cNvSpPr>
          <p:nvPr>
            <p:ph type="title" idx="4294967295"/>
          </p:nvPr>
        </p:nvSpPr>
        <p:spPr>
          <a:xfrm>
            <a:off x="271703" y="364338"/>
            <a:ext cx="8229600" cy="808037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2"/>
                </a:solidFill>
              </a:rPr>
              <a:t>Accountable Market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67200" y="1668806"/>
            <a:ext cx="3733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We deliver “care packages” that create 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 connected experience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&amp; 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lower the price 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of care.</a:t>
            </a:r>
            <a:endParaRPr lang="en-US" sz="28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62000" y="4525175"/>
            <a:ext cx="8305800" cy="1371600"/>
            <a:chOff x="762000" y="4953000"/>
            <a:chExt cx="8305800" cy="1371600"/>
          </a:xfrm>
        </p:grpSpPr>
        <p:sp>
          <p:nvSpPr>
            <p:cNvPr id="28" name="Rectangle 27"/>
            <p:cNvSpPr/>
            <p:nvPr/>
          </p:nvSpPr>
          <p:spPr>
            <a:xfrm>
              <a:off x="762000" y="4953000"/>
              <a:ext cx="8305800" cy="1371600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812280" y="5715000"/>
              <a:ext cx="685800" cy="21852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800" b="1" dirty="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Pharmacy</a:t>
              </a:r>
              <a:endParaRPr lang="en-US" sz="8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110728" y="5715000"/>
              <a:ext cx="712644" cy="46166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800" b="1" dirty="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Spiritual/ Emotional  Care</a:t>
              </a:r>
              <a:endParaRPr lang="en-US" sz="8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762000" y="4953000"/>
              <a:ext cx="8077200" cy="0"/>
            </a:xfrm>
            <a:prstGeom prst="line">
              <a:avLst/>
            </a:prstGeom>
            <a:ln w="28575">
              <a:solidFill>
                <a:srgbClr val="E97811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762000" y="6324600"/>
              <a:ext cx="8077200" cy="0"/>
            </a:xfrm>
            <a:prstGeom prst="line">
              <a:avLst/>
            </a:prstGeom>
            <a:ln w="28575">
              <a:solidFill>
                <a:schemeClr val="bg2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3081528" y="5715000"/>
              <a:ext cx="685800" cy="33855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800" b="1" dirty="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Patient Education</a:t>
              </a:r>
              <a:endParaRPr lang="en-US" sz="8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0400" y="5257800"/>
              <a:ext cx="457200" cy="457200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3694176" y="5715000"/>
              <a:ext cx="838200" cy="33855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800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C</a:t>
              </a:r>
              <a:r>
                <a:rPr lang="en-US" sz="800" b="1" dirty="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are </a:t>
              </a:r>
              <a:r>
                <a:rPr lang="en-US" sz="800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M</a:t>
              </a:r>
              <a:r>
                <a:rPr lang="en-US" sz="800" b="1" dirty="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anagement</a:t>
              </a:r>
              <a:endParaRPr lang="en-US" sz="8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6200" y="5257800"/>
              <a:ext cx="457200" cy="457200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5257800"/>
              <a:ext cx="457200" cy="457200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4462272" y="5715000"/>
              <a:ext cx="685800" cy="21544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800" b="1" dirty="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Imaging</a:t>
              </a:r>
              <a:endParaRPr lang="en-US" sz="8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1200" y="5257800"/>
              <a:ext cx="457200" cy="457200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5687568" y="5715000"/>
              <a:ext cx="685800" cy="21544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800" b="1" dirty="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Surgery</a:t>
              </a:r>
              <a:endParaRPr lang="en-US" sz="8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1600" y="5270956"/>
              <a:ext cx="457200" cy="457200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5074920" y="5728156"/>
              <a:ext cx="685800" cy="21544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800" b="1" dirty="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Lab</a:t>
              </a:r>
              <a:endParaRPr lang="en-US" sz="8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4199" y="5257800"/>
              <a:ext cx="457200" cy="4572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2648" y="5257800"/>
              <a:ext cx="457200" cy="457200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7434072" y="5715000"/>
              <a:ext cx="685800" cy="33855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800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P</a:t>
              </a:r>
              <a:r>
                <a:rPr lang="en-US" sz="800" b="1" dirty="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ost-op Follow up</a:t>
              </a:r>
              <a:endParaRPr lang="en-US" sz="8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3800" y="5257800"/>
              <a:ext cx="457200" cy="4572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4600" y="5257800"/>
              <a:ext cx="457200" cy="457200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6217920" y="5715000"/>
              <a:ext cx="685800" cy="33855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800" b="1" dirty="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Physical Therapy</a:t>
              </a:r>
              <a:endParaRPr lang="en-US" sz="8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4600" y="5257800"/>
              <a:ext cx="457200" cy="457200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2404872" y="5715000"/>
              <a:ext cx="685800" cy="33855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800" b="1" dirty="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Physician Visit</a:t>
              </a:r>
              <a:endParaRPr lang="en-US" sz="8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53" name="Rounded Rectangle 52"/>
          <p:cNvSpPr/>
          <p:nvPr/>
        </p:nvSpPr>
        <p:spPr>
          <a:xfrm>
            <a:off x="533400" y="4372775"/>
            <a:ext cx="1752600" cy="1676400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r>
              <a:rPr lang="en-US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Coordinated total joint replacement journey</a:t>
            </a:r>
            <a:endParaRPr lang="en-US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87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F93620-FFCE-4E71-9270-B646F25157B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27" name="Title 1"/>
          <p:cNvSpPr>
            <a:spLocks noGrp="1"/>
          </p:cNvSpPr>
          <p:nvPr>
            <p:ph type="title" idx="4294967295"/>
          </p:nvPr>
        </p:nvSpPr>
        <p:spPr>
          <a:xfrm>
            <a:off x="242371" y="353323"/>
            <a:ext cx="8229600" cy="808037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2"/>
                </a:solidFill>
              </a:rPr>
              <a:t>An </a:t>
            </a:r>
            <a:r>
              <a:rPr lang="en-US" dirty="0" smtClean="0">
                <a:solidFill>
                  <a:schemeClr val="tx2"/>
                </a:solidFill>
              </a:rPr>
              <a:t>Example…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787" y="1391576"/>
            <a:ext cx="6951825" cy="4250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876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F93620-FFCE-4E71-9270-B646F25157B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27" name="Title 1"/>
          <p:cNvSpPr>
            <a:spLocks noGrp="1"/>
          </p:cNvSpPr>
          <p:nvPr>
            <p:ph type="title" idx="4294967295"/>
          </p:nvPr>
        </p:nvSpPr>
        <p:spPr>
          <a:xfrm>
            <a:off x="242371" y="353323"/>
            <a:ext cx="8229600" cy="808037"/>
          </a:xfrm>
        </p:spPr>
        <p:txBody>
          <a:bodyPr/>
          <a:lstStyle/>
          <a:p>
            <a:pPr algn="l"/>
            <a:r>
              <a:rPr lang="en-US" dirty="0" smtClean="0"/>
              <a:t>Less use of hospitals.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5" name="Object 1" descr="image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447800"/>
            <a:ext cx="8153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661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698" y="410423"/>
            <a:ext cx="8229600" cy="709714"/>
          </a:xfrm>
        </p:spPr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7619" y="1600201"/>
            <a:ext cx="7629180" cy="2442990"/>
          </a:xfrm>
        </p:spPr>
        <p:txBody>
          <a:bodyPr/>
          <a:lstStyle/>
          <a:p>
            <a:r>
              <a:rPr lang="en-US" dirty="0" smtClean="0"/>
              <a:t>The Accountable Marketplace</a:t>
            </a:r>
          </a:p>
          <a:p>
            <a:r>
              <a:rPr lang="en-US" dirty="0" smtClean="0"/>
              <a:t>Defining Value</a:t>
            </a:r>
          </a:p>
          <a:p>
            <a:r>
              <a:rPr lang="en-US" dirty="0" smtClean="0"/>
              <a:t>Providence Response </a:t>
            </a:r>
          </a:p>
        </p:txBody>
      </p:sp>
      <p:sp>
        <p:nvSpPr>
          <p:cNvPr id="4" name="Right Arrow 3"/>
          <p:cNvSpPr/>
          <p:nvPr/>
        </p:nvSpPr>
        <p:spPr>
          <a:xfrm>
            <a:off x="763334" y="2830207"/>
            <a:ext cx="676706" cy="479650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8C54-1132-44AC-896E-AC59CF2CCA4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74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698" y="410423"/>
            <a:ext cx="8229600" cy="709714"/>
          </a:xfrm>
        </p:spPr>
        <p:txBody>
          <a:bodyPr/>
          <a:lstStyle/>
          <a:p>
            <a:r>
              <a:rPr lang="en-US" dirty="0" smtClean="0"/>
              <a:t>Accountable Hospital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8036" y="1496291"/>
            <a:ext cx="8118763" cy="4627418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Hospital Physicians</a:t>
            </a:r>
          </a:p>
          <a:p>
            <a:pPr lvl="1"/>
            <a:r>
              <a:rPr lang="en-US" sz="1400" dirty="0"/>
              <a:t>Standardized </a:t>
            </a:r>
            <a:r>
              <a:rPr lang="en-US" sz="1400" dirty="0" smtClean="0"/>
              <a:t>credentialing/reference checking</a:t>
            </a:r>
            <a:endParaRPr lang="en-US" sz="1400" dirty="0"/>
          </a:p>
          <a:p>
            <a:pPr lvl="1"/>
            <a:r>
              <a:rPr lang="en-US" sz="1400" dirty="0"/>
              <a:t>Peer review</a:t>
            </a:r>
          </a:p>
          <a:p>
            <a:pPr lvl="1"/>
            <a:r>
              <a:rPr lang="en-US" sz="1400" dirty="0" smtClean="0"/>
              <a:t>Engagement </a:t>
            </a:r>
            <a:r>
              <a:rPr lang="en-US" sz="1400" dirty="0"/>
              <a:t>around patient </a:t>
            </a:r>
            <a:r>
              <a:rPr lang="en-US" sz="1400" dirty="0" smtClean="0"/>
              <a:t>experience</a:t>
            </a:r>
            <a:endParaRPr lang="en-US" sz="1400" dirty="0"/>
          </a:p>
          <a:p>
            <a:pPr lvl="1"/>
            <a:r>
              <a:rPr lang="en-US" sz="1400" dirty="0"/>
              <a:t>Culture of communication - preferred mode with medical group </a:t>
            </a:r>
            <a:endParaRPr lang="en-US" sz="1400" dirty="0" smtClean="0"/>
          </a:p>
          <a:p>
            <a:r>
              <a:rPr lang="en-US" sz="2400" dirty="0" smtClean="0"/>
              <a:t>Quality and Safety Practices</a:t>
            </a:r>
          </a:p>
          <a:p>
            <a:pPr lvl="1"/>
            <a:r>
              <a:rPr lang="en-US" sz="1400" dirty="0"/>
              <a:t>Transparency </a:t>
            </a:r>
            <a:r>
              <a:rPr lang="en-US" sz="1400" dirty="0" smtClean="0"/>
              <a:t>necessary (Much </a:t>
            </a:r>
            <a:r>
              <a:rPr lang="en-US" sz="1400" dirty="0"/>
              <a:t>data is already publicly </a:t>
            </a:r>
            <a:r>
              <a:rPr lang="en-US" sz="1400" dirty="0" smtClean="0"/>
              <a:t>available)</a:t>
            </a:r>
            <a:endParaRPr lang="en-US" sz="1400" dirty="0"/>
          </a:p>
          <a:p>
            <a:pPr lvl="1"/>
            <a:r>
              <a:rPr lang="en-US" sz="1400" dirty="0"/>
              <a:t>Global trigger tools</a:t>
            </a:r>
          </a:p>
          <a:p>
            <a:pPr lvl="1"/>
            <a:r>
              <a:rPr lang="en-US" sz="1400" dirty="0"/>
              <a:t>Unusual occurrence reporting</a:t>
            </a:r>
          </a:p>
          <a:p>
            <a:pPr lvl="1"/>
            <a:r>
              <a:rPr lang="en-US" sz="1400" dirty="0"/>
              <a:t>Central line bundles</a:t>
            </a:r>
          </a:p>
          <a:p>
            <a:pPr lvl="1"/>
            <a:r>
              <a:rPr lang="en-US" sz="1400" dirty="0"/>
              <a:t>Safe surgery </a:t>
            </a:r>
            <a:r>
              <a:rPr lang="en-US" sz="1400" dirty="0" smtClean="0"/>
              <a:t>checklists</a:t>
            </a:r>
            <a:endParaRPr lang="en-US" sz="1400" dirty="0" smtClean="0"/>
          </a:p>
          <a:p>
            <a:r>
              <a:rPr lang="en-US" sz="2400" dirty="0" smtClean="0"/>
              <a:t>Care Management</a:t>
            </a:r>
          </a:p>
          <a:p>
            <a:r>
              <a:rPr lang="en-US" sz="2400" dirty="0" smtClean="0"/>
              <a:t>Nurses</a:t>
            </a:r>
          </a:p>
          <a:p>
            <a:r>
              <a:rPr lang="en-US" sz="2400" dirty="0" smtClean="0"/>
              <a:t>Service Line Management</a:t>
            </a:r>
          </a:p>
          <a:p>
            <a:r>
              <a:rPr lang="en-US" sz="2400" dirty="0" smtClean="0"/>
              <a:t>Trusted Brand</a:t>
            </a:r>
            <a:endParaRPr lang="en-US" sz="2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8C54-1132-44AC-896E-AC59CF2CCA4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05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7" name="Rectangle 5"/>
          <p:cNvSpPr>
            <a:spLocks noChangeArrowheads="1"/>
          </p:cNvSpPr>
          <p:nvPr/>
        </p:nvSpPr>
        <p:spPr bwMode="blackWhite">
          <a:xfrm>
            <a:off x="432835" y="1164175"/>
            <a:ext cx="8470233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50000"/>
              </a:spcBef>
              <a:buClr>
                <a:schemeClr val="tx2"/>
              </a:buClr>
            </a:pPr>
            <a:endParaRPr kumimoji="1" lang="en-US" sz="2400" b="1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5585788" y="1651302"/>
            <a:ext cx="1522413" cy="685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7228291" y="1651302"/>
            <a:ext cx="1524000" cy="685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1568B3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2194963" y="1651301"/>
            <a:ext cx="1676401" cy="685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282431" y="1641254"/>
            <a:ext cx="1802061" cy="685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105" name="Rectangle 16"/>
          <p:cNvSpPr>
            <a:spLocks noChangeArrowheads="1"/>
          </p:cNvSpPr>
          <p:nvPr/>
        </p:nvSpPr>
        <p:spPr bwMode="blackWhite">
          <a:xfrm>
            <a:off x="272384" y="1661350"/>
            <a:ext cx="1806076" cy="63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77800" indent="-177800" algn="ctr">
              <a:spcBef>
                <a:spcPct val="20000"/>
              </a:spcBef>
              <a:buClr>
                <a:schemeClr val="tx2"/>
              </a:buClr>
            </a:pPr>
            <a:r>
              <a:rPr kumimoji="1" lang="en-US" sz="16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Channel</a:t>
            </a:r>
            <a:endParaRPr kumimoji="1" lang="en-US" sz="16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7800" indent="-177800" algn="ctr">
              <a:spcBef>
                <a:spcPct val="20000"/>
              </a:spcBef>
              <a:buClr>
                <a:schemeClr val="tx2"/>
              </a:buClr>
            </a:pPr>
            <a:r>
              <a:rPr kumimoji="1" lang="en-US" sz="1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Potential</a:t>
            </a:r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blackWhite">
          <a:xfrm>
            <a:off x="292480" y="2326736"/>
            <a:ext cx="1792012" cy="283923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lvl="1" algn="ctr">
              <a:buClr>
                <a:schemeClr val="tx2"/>
              </a:buClr>
              <a:defRPr/>
            </a:pPr>
            <a:r>
              <a:rPr kumimoji="1" lang="en-US" sz="1050" b="1" dirty="0" smtClean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Identify Payer or Channel</a:t>
            </a:r>
          </a:p>
          <a:p>
            <a:pPr marL="0" lvl="1" algn="ctr">
              <a:buClr>
                <a:schemeClr val="tx2"/>
              </a:buClr>
              <a:defRPr/>
            </a:pPr>
            <a:endParaRPr kumimoji="1" lang="en-US" sz="1050" b="1" dirty="0" smtClean="0">
              <a:solidFill>
                <a:schemeClr val="accent3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1"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kumimoji="1" lang="en-US" sz="1050" dirty="0" smtClean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Medicare</a:t>
            </a:r>
          </a:p>
          <a:p>
            <a:pPr marL="0" lvl="1"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kumimoji="1" lang="en-US" sz="1050" dirty="0" smtClean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Medicaid</a:t>
            </a:r>
          </a:p>
          <a:p>
            <a:pPr marL="0" lvl="1"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kumimoji="1" lang="en-US" sz="1050" dirty="0" smtClean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Commercial</a:t>
            </a:r>
          </a:p>
          <a:p>
            <a:pPr marL="0" lvl="1"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kumimoji="1" lang="en-US" sz="1050" dirty="0" smtClean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Providers</a:t>
            </a:r>
          </a:p>
          <a:p>
            <a:pPr marL="0" lvl="1"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kumimoji="1" lang="en-US" sz="1050" dirty="0" smtClean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Employers</a:t>
            </a:r>
          </a:p>
          <a:p>
            <a:pPr marL="0" lvl="1"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kumimoji="1" lang="en-US" sz="1050" dirty="0" smtClean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Direct to consumer</a:t>
            </a:r>
          </a:p>
          <a:p>
            <a:pPr marL="0" lvl="1">
              <a:buClr>
                <a:schemeClr val="tx2"/>
              </a:buClr>
              <a:buFont typeface="Arial" pitchFamily="34" charset="0"/>
              <a:buChar char="•"/>
              <a:defRPr/>
            </a:pPr>
            <a:endParaRPr kumimoji="1" lang="en-US" sz="1050" dirty="0" smtClean="0">
              <a:solidFill>
                <a:schemeClr val="accent3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1" algn="ctr">
              <a:buClr>
                <a:schemeClr val="tx2"/>
              </a:buClr>
              <a:defRPr/>
            </a:pPr>
            <a:r>
              <a:rPr kumimoji="1" lang="en-US" sz="1050" b="1" dirty="0" smtClean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Level of Risk</a:t>
            </a:r>
          </a:p>
          <a:p>
            <a:pPr marL="0" lvl="1"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kumimoji="1" lang="en-US" sz="1050" dirty="0" smtClean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Full Risk</a:t>
            </a:r>
          </a:p>
          <a:p>
            <a:pPr marL="0" lvl="1"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kumimoji="1" lang="en-US" sz="1050" dirty="0" smtClean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Bundle/Sub-cap</a:t>
            </a:r>
          </a:p>
          <a:p>
            <a:pPr marL="0" lvl="1"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kumimoji="1" lang="en-US" sz="1050" dirty="0" smtClean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Value-based FFS/P4P</a:t>
            </a:r>
          </a:p>
          <a:p>
            <a:pPr marL="0" lvl="1">
              <a:buClr>
                <a:schemeClr val="tx2"/>
              </a:buClr>
              <a:buFont typeface="Arial" pitchFamily="34" charset="0"/>
              <a:buChar char="•"/>
              <a:defRPr/>
            </a:pPr>
            <a:endParaRPr kumimoji="1" lang="en-US" sz="1050" dirty="0" smtClean="0">
              <a:solidFill>
                <a:schemeClr val="accent3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1">
              <a:buClr>
                <a:schemeClr val="tx2"/>
              </a:buClr>
              <a:buFont typeface="Arial" pitchFamily="34" charset="0"/>
              <a:buChar char="•"/>
              <a:defRPr/>
            </a:pPr>
            <a:endParaRPr kumimoji="1" lang="en-US" sz="1050" dirty="0" smtClean="0">
              <a:solidFill>
                <a:schemeClr val="accent3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1" algn="ctr">
              <a:buClr>
                <a:schemeClr val="tx2"/>
              </a:buClr>
              <a:defRPr/>
            </a:pPr>
            <a:endParaRPr kumimoji="1" lang="en-US" sz="1050" dirty="0">
              <a:solidFill>
                <a:schemeClr val="accent3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107" name="Rectangle 16"/>
          <p:cNvSpPr>
            <a:spLocks noChangeArrowheads="1"/>
          </p:cNvSpPr>
          <p:nvPr/>
        </p:nvSpPr>
        <p:spPr bwMode="blackWhite">
          <a:xfrm>
            <a:off x="2179134" y="2338785"/>
            <a:ext cx="1688122" cy="30008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tx2"/>
              </a:buClr>
            </a:pPr>
            <a:r>
              <a:rPr kumimoji="1" lang="en-US" sz="1050" b="1" dirty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Create </a:t>
            </a:r>
            <a:r>
              <a:rPr kumimoji="1" lang="en-US" sz="1050" b="1" dirty="0" smtClean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Value</a:t>
            </a:r>
          </a:p>
          <a:p>
            <a:pPr marL="0" lvl="1" algn="ctr">
              <a:spcBef>
                <a:spcPct val="20000"/>
              </a:spcBef>
              <a:buClr>
                <a:schemeClr val="tx2"/>
              </a:buClr>
            </a:pPr>
            <a:endParaRPr kumimoji="1" lang="en-US" sz="1050" dirty="0" smtClean="0">
              <a:solidFill>
                <a:schemeClr val="accent3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1450" lvl="2" indent="-1714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kumimoji="1" lang="en-US" sz="1050" dirty="0" smtClean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Medical </a:t>
            </a:r>
            <a:r>
              <a:rPr kumimoji="1" lang="en-US" sz="1050" dirty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Home/ACO</a:t>
            </a:r>
          </a:p>
          <a:p>
            <a:pPr marL="171450" lvl="2" indent="-1714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kumimoji="1" lang="en-US" sz="1050" dirty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Care Package</a:t>
            </a:r>
          </a:p>
          <a:p>
            <a:pPr marL="171450" lvl="2" indent="-1714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kumimoji="1" lang="en-US" sz="1050" dirty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Specialty Med Home</a:t>
            </a:r>
          </a:p>
          <a:p>
            <a:pPr marL="171450" lvl="2" indent="-1714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kumimoji="1" lang="en-US" sz="1050" dirty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Retail Primary Care</a:t>
            </a:r>
          </a:p>
          <a:p>
            <a:pPr marL="171450" lvl="2" indent="-1714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kumimoji="1" lang="en-US" sz="1050" dirty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Tele-health Primary Care</a:t>
            </a:r>
            <a:br>
              <a:rPr kumimoji="1" lang="en-US" sz="1050" dirty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kumimoji="1" lang="en-US" sz="1050" dirty="0">
              <a:solidFill>
                <a:schemeClr val="accent3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tx2"/>
              </a:buClr>
            </a:pPr>
            <a:r>
              <a:rPr kumimoji="1" lang="en-US" sz="1050" b="1" dirty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Capture Value</a:t>
            </a:r>
          </a:p>
          <a:p>
            <a:pPr marL="171450" lvl="2" indent="-1714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kumimoji="1" lang="en-US" sz="1050" dirty="0" smtClean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Accountable </a:t>
            </a:r>
            <a:r>
              <a:rPr kumimoji="1" lang="en-US" sz="1050" dirty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Pricing </a:t>
            </a:r>
            <a:endParaRPr kumimoji="1" lang="en-US" sz="1050" dirty="0" smtClean="0">
              <a:solidFill>
                <a:schemeClr val="accent3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1450" lvl="2" indent="-1714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kumimoji="1" lang="en-US" sz="1050" dirty="0" smtClean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Defend/grow </a:t>
            </a:r>
            <a:r>
              <a:rPr kumimoji="1" lang="en-US" sz="1050" dirty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market </a:t>
            </a:r>
            <a:r>
              <a:rPr kumimoji="1" lang="en-US" sz="1050" dirty="0" smtClean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share </a:t>
            </a:r>
            <a:r>
              <a:rPr kumimoji="1" lang="en-US" sz="1050" dirty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with </a:t>
            </a:r>
            <a:r>
              <a:rPr kumimoji="1" lang="en-US" sz="1050" dirty="0" smtClean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referring </a:t>
            </a:r>
            <a:r>
              <a:rPr kumimoji="1" lang="en-US" sz="1050" dirty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PCP</a:t>
            </a:r>
          </a:p>
          <a:p>
            <a:pPr marL="171450" lvl="2" indent="-1714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kumimoji="1" lang="en-US" sz="1050" dirty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Lower cost in </a:t>
            </a:r>
            <a:r>
              <a:rPr kumimoji="1" lang="en-US" sz="1050" dirty="0" smtClean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DRG</a:t>
            </a:r>
            <a:endParaRPr kumimoji="1" lang="en-US" sz="1050" dirty="0">
              <a:solidFill>
                <a:schemeClr val="accent3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108" name="Rectangle 16"/>
          <p:cNvSpPr>
            <a:spLocks noChangeArrowheads="1"/>
          </p:cNvSpPr>
          <p:nvPr/>
        </p:nvSpPr>
        <p:spPr bwMode="blackWhite">
          <a:xfrm>
            <a:off x="5585120" y="2333261"/>
            <a:ext cx="1523833" cy="29978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77800" indent="-177800" algn="ctr">
              <a:spcBef>
                <a:spcPct val="20000"/>
              </a:spcBef>
              <a:buClr>
                <a:schemeClr val="tx2"/>
              </a:buClr>
            </a:pPr>
            <a:r>
              <a:rPr kumimoji="1" lang="en-US" sz="1050" b="1" dirty="0" smtClean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Estimated Cost &amp; Margin</a:t>
            </a:r>
            <a:br>
              <a:rPr kumimoji="1" lang="en-US" sz="1050" b="1" dirty="0" smtClean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kumimoji="1" lang="en-US" sz="1050" b="1" dirty="0">
              <a:solidFill>
                <a:schemeClr val="accent3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1450" lvl="1" indent="-1714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kumimoji="1" lang="en-US" sz="1050" dirty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Capacity Optimization</a:t>
            </a:r>
          </a:p>
          <a:p>
            <a:pPr marL="171450" lvl="1" indent="-1714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kumimoji="1" lang="en-US" sz="1050" dirty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Non-Provider Driven </a:t>
            </a:r>
            <a:br>
              <a:rPr kumimoji="1" lang="en-US" sz="1050" dirty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kumimoji="1" lang="en-US" sz="1050" dirty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Direct Variable Costs</a:t>
            </a:r>
          </a:p>
          <a:p>
            <a:pPr marL="171450" lvl="1" indent="-1714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kumimoji="1" lang="en-US" sz="1050" dirty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Overhead Costs</a:t>
            </a:r>
          </a:p>
          <a:p>
            <a:pPr marL="171450" lvl="1" indent="-1714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kumimoji="1" lang="en-US" sz="1050" dirty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Digital Delivery (disruptive </a:t>
            </a:r>
            <a:br>
              <a:rPr kumimoji="1" lang="en-US" sz="1050" dirty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kumimoji="1" lang="en-US" sz="1050" dirty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cost position</a:t>
            </a:r>
            <a:r>
              <a:rPr kumimoji="1" lang="en-US" sz="1050" dirty="0" smtClean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</a:p>
          <a:p>
            <a:pPr marL="171450" lvl="1" indent="-1714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</a:pPr>
            <a:endParaRPr kumimoji="1" lang="en-US" sz="1050" dirty="0" smtClean="0">
              <a:solidFill>
                <a:schemeClr val="accent3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1450" lvl="1" indent="-1714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</a:pPr>
            <a:endParaRPr kumimoji="1" lang="en-US" sz="1050" dirty="0" smtClean="0">
              <a:solidFill>
                <a:schemeClr val="accent3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1450" lvl="1" indent="-1714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</a:pPr>
            <a:endParaRPr kumimoji="1" lang="en-US" sz="1050" dirty="0" smtClean="0">
              <a:solidFill>
                <a:schemeClr val="accent3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109" name="Rectangle 16"/>
          <p:cNvSpPr>
            <a:spLocks noChangeArrowheads="1"/>
          </p:cNvSpPr>
          <p:nvPr/>
        </p:nvSpPr>
        <p:spPr bwMode="blackWhite">
          <a:xfrm>
            <a:off x="7214432" y="2344011"/>
            <a:ext cx="1545479" cy="29823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tx2"/>
              </a:buClr>
            </a:pPr>
            <a:r>
              <a:rPr kumimoji="1" lang="en-US" sz="1050" b="1" dirty="0" smtClean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Support Systems</a:t>
            </a:r>
            <a:endParaRPr kumimoji="1" lang="en-US" sz="1050" b="1" dirty="0">
              <a:solidFill>
                <a:schemeClr val="accent3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1450" lvl="1" indent="-1714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</a:pPr>
            <a:endParaRPr kumimoji="1" lang="en-US" sz="1050" dirty="0" smtClean="0">
              <a:solidFill>
                <a:schemeClr val="accent3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1450" lvl="1" indent="-1714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kumimoji="1" lang="en-US" sz="1050" dirty="0" smtClean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Leadership Roles  &amp; Skills</a:t>
            </a:r>
            <a:endParaRPr kumimoji="1" lang="en-US" sz="1050" dirty="0">
              <a:solidFill>
                <a:schemeClr val="accent3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1450" lvl="1" indent="-1714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kumimoji="1" lang="en-US" sz="1050" dirty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New </a:t>
            </a:r>
            <a:r>
              <a:rPr kumimoji="1" lang="en-US" sz="1050" dirty="0" smtClean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Performance Metrics</a:t>
            </a:r>
            <a:endParaRPr kumimoji="1" lang="en-US" sz="1050" dirty="0">
              <a:solidFill>
                <a:schemeClr val="accent3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1450" lvl="1" indent="-1714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kumimoji="1" lang="en-US" sz="1050" dirty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Population Health Analytics </a:t>
            </a:r>
            <a:br>
              <a:rPr kumimoji="1" lang="en-US" sz="1050" dirty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kumimoji="1" lang="en-US" sz="1050" dirty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(payer neutral claims)</a:t>
            </a:r>
          </a:p>
          <a:p>
            <a:pPr marL="171450" lvl="1" indent="-1714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kumimoji="1" lang="en-US" sz="1050" dirty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Claims processing</a:t>
            </a:r>
          </a:p>
          <a:p>
            <a:pPr marL="171450" lvl="1" indent="-1714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kumimoji="1" lang="en-US" sz="1050" dirty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Bundle payment </a:t>
            </a:r>
            <a:br>
              <a:rPr kumimoji="1" lang="en-US" sz="1050" dirty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kumimoji="1" lang="en-US" sz="1050" dirty="0" smtClean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administration</a:t>
            </a:r>
          </a:p>
          <a:p>
            <a:pPr marL="171450" lvl="1" indent="-1714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</a:pPr>
            <a:endParaRPr kumimoji="1" lang="en-US" sz="1050" dirty="0" smtClean="0">
              <a:solidFill>
                <a:schemeClr val="accent3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1450" lvl="1" indent="-1714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</a:pPr>
            <a:endParaRPr kumimoji="1" lang="en-US" sz="1050" dirty="0">
              <a:solidFill>
                <a:schemeClr val="accent3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110" name="Rectangle 16"/>
          <p:cNvSpPr>
            <a:spLocks noChangeArrowheads="1"/>
          </p:cNvSpPr>
          <p:nvPr/>
        </p:nvSpPr>
        <p:spPr bwMode="blackWhite">
          <a:xfrm>
            <a:off x="3961878" y="2329372"/>
            <a:ext cx="1523833" cy="30065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tx2"/>
              </a:buClr>
            </a:pPr>
            <a:r>
              <a:rPr kumimoji="1" lang="en-US" sz="1050" b="1" dirty="0" smtClean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Proposed Care Delivery Network &amp; Alignment Structures</a:t>
            </a:r>
            <a:r>
              <a:rPr kumimoji="1" lang="en-US" sz="1050" dirty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kumimoji="1" lang="en-US" sz="1050" dirty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kumimoji="1" lang="en-US" sz="1050" dirty="0">
              <a:solidFill>
                <a:schemeClr val="accent3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1450" lvl="1" indent="-1714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kumimoji="1" lang="en-US" sz="1050" dirty="0" smtClean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Employment</a:t>
            </a:r>
          </a:p>
          <a:p>
            <a:pPr marL="171450" lvl="1" indent="-1714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kumimoji="1" lang="en-US" sz="1050" dirty="0" smtClean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ACO</a:t>
            </a:r>
          </a:p>
          <a:p>
            <a:pPr marL="171450" lvl="1" indent="-1714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kumimoji="1" lang="en-US" sz="1050" dirty="0" smtClean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Clinical Integration</a:t>
            </a:r>
            <a:endParaRPr kumimoji="1" lang="en-US" sz="1050" dirty="0">
              <a:solidFill>
                <a:schemeClr val="accent3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1450" lvl="1" indent="-1714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kumimoji="1" lang="en-US" sz="1050" dirty="0" smtClean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Gain sharing</a:t>
            </a:r>
            <a:endParaRPr kumimoji="1" lang="en-US" sz="1050" dirty="0">
              <a:solidFill>
                <a:schemeClr val="accent3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1450" lvl="1" indent="-1714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kumimoji="1" lang="en-US" sz="1050" dirty="0" smtClean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Medical staff</a:t>
            </a:r>
          </a:p>
          <a:p>
            <a:pPr marL="171450" lvl="1" indent="-1714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</a:pPr>
            <a:endParaRPr kumimoji="1" lang="en-US" sz="1050" dirty="0" smtClean="0">
              <a:solidFill>
                <a:schemeClr val="accent3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1450" lvl="1" indent="-1714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</a:pPr>
            <a:endParaRPr kumimoji="1" lang="en-US" sz="1050" dirty="0" smtClean="0">
              <a:solidFill>
                <a:schemeClr val="accent3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1450" lvl="1" indent="-1714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</a:pPr>
            <a:endParaRPr kumimoji="1" lang="en-US" sz="1050" dirty="0" smtClean="0">
              <a:solidFill>
                <a:schemeClr val="accent3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1450" lvl="1" indent="-1714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</a:pPr>
            <a:endParaRPr kumimoji="1" lang="en-US" sz="1050" dirty="0" smtClean="0">
              <a:solidFill>
                <a:schemeClr val="accent3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1450" lvl="1" indent="-1714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</a:pPr>
            <a:endParaRPr kumimoji="1" lang="en-US" sz="1050" dirty="0">
              <a:solidFill>
                <a:schemeClr val="accent3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3971842" y="1641254"/>
            <a:ext cx="1524000" cy="685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114" name="Rectangle 62"/>
          <p:cNvSpPr>
            <a:spLocks noChangeArrowheads="1"/>
          </p:cNvSpPr>
          <p:nvPr/>
        </p:nvSpPr>
        <p:spPr bwMode="blackWhite">
          <a:xfrm>
            <a:off x="3961878" y="1641254"/>
            <a:ext cx="1523833" cy="63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77800" indent="-177800" algn="ctr">
              <a:spcBef>
                <a:spcPct val="20000"/>
              </a:spcBef>
              <a:buClr>
                <a:schemeClr val="tx2"/>
              </a:buClr>
            </a:pPr>
            <a:r>
              <a:rPr kumimoji="1" lang="en-US" sz="1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Provider</a:t>
            </a:r>
          </a:p>
          <a:p>
            <a:pPr marL="177800" indent="-177800" algn="ctr">
              <a:spcBef>
                <a:spcPct val="20000"/>
              </a:spcBef>
              <a:buClr>
                <a:schemeClr val="tx2"/>
              </a:buClr>
            </a:pPr>
            <a:r>
              <a:rPr kumimoji="1" lang="en-US" sz="1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Alignment</a:t>
            </a:r>
          </a:p>
        </p:txBody>
      </p:sp>
      <p:sp>
        <p:nvSpPr>
          <p:cNvPr id="3115" name="Rectangle 63"/>
          <p:cNvSpPr>
            <a:spLocks noChangeArrowheads="1"/>
          </p:cNvSpPr>
          <p:nvPr/>
        </p:nvSpPr>
        <p:spPr bwMode="blackWhite">
          <a:xfrm>
            <a:off x="5577913" y="1649372"/>
            <a:ext cx="1520992" cy="63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77800" indent="-177800" algn="ctr">
              <a:spcBef>
                <a:spcPct val="20000"/>
              </a:spcBef>
              <a:buClr>
                <a:schemeClr val="tx2"/>
              </a:buClr>
            </a:pPr>
            <a:r>
              <a:rPr kumimoji="1" lang="en-US" sz="16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Price</a:t>
            </a:r>
          </a:p>
          <a:p>
            <a:pPr marL="177800" indent="-177800" algn="ctr">
              <a:spcBef>
                <a:spcPct val="20000"/>
              </a:spcBef>
              <a:buClr>
                <a:schemeClr val="tx2"/>
              </a:buClr>
            </a:pPr>
            <a:r>
              <a:rPr kumimoji="1" lang="en-US" sz="16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Position</a:t>
            </a:r>
            <a:endParaRPr kumimoji="1" lang="en-US" sz="16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117" name="Rectangle 66"/>
          <p:cNvSpPr>
            <a:spLocks noChangeArrowheads="1"/>
          </p:cNvSpPr>
          <p:nvPr/>
        </p:nvSpPr>
        <p:spPr bwMode="blackWhite">
          <a:xfrm>
            <a:off x="7228458" y="1641254"/>
            <a:ext cx="1523833" cy="63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>
            <a:spAutoFit/>
          </a:bodyPr>
          <a:lstStyle/>
          <a:p>
            <a:pPr marL="177800" indent="-177800" algn="ctr">
              <a:spcBef>
                <a:spcPct val="20000"/>
              </a:spcBef>
              <a:buClr>
                <a:schemeClr val="tx2"/>
              </a:buClr>
            </a:pPr>
            <a:r>
              <a:rPr kumimoji="1" lang="en-US" sz="1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</a:t>
            </a:r>
          </a:p>
          <a:p>
            <a:pPr marL="177800" indent="-177800" algn="ctr">
              <a:spcBef>
                <a:spcPct val="20000"/>
              </a:spcBef>
              <a:buClr>
                <a:schemeClr val="tx2"/>
              </a:buClr>
            </a:pPr>
            <a:r>
              <a:rPr kumimoji="1" lang="en-US" sz="1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Infrastructure</a:t>
            </a:r>
          </a:p>
        </p:txBody>
      </p:sp>
      <p:sp>
        <p:nvSpPr>
          <p:cNvPr id="3111" name="Rectangle 56"/>
          <p:cNvSpPr>
            <a:spLocks noChangeArrowheads="1"/>
          </p:cNvSpPr>
          <p:nvPr/>
        </p:nvSpPr>
        <p:spPr bwMode="blackWhite">
          <a:xfrm>
            <a:off x="2191610" y="1661353"/>
            <a:ext cx="1650766" cy="63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77800" indent="-177800" algn="ctr">
              <a:spcBef>
                <a:spcPct val="20000"/>
              </a:spcBef>
              <a:buClr>
                <a:schemeClr val="tx2"/>
              </a:buClr>
            </a:pPr>
            <a:r>
              <a:rPr kumimoji="1" lang="en-US" sz="1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Product</a:t>
            </a:r>
          </a:p>
          <a:p>
            <a:pPr marL="177800" indent="-177800" algn="ctr">
              <a:spcBef>
                <a:spcPct val="20000"/>
              </a:spcBef>
              <a:buClr>
                <a:schemeClr val="tx2"/>
              </a:buClr>
            </a:pPr>
            <a:r>
              <a:rPr kumimoji="1" lang="en-US" sz="1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Roadmap</a:t>
            </a:r>
          </a:p>
        </p:txBody>
      </p:sp>
      <p:sp>
        <p:nvSpPr>
          <p:cNvPr id="3095" name="AutoShape 44"/>
          <p:cNvSpPr>
            <a:spLocks noChangeArrowheads="1"/>
          </p:cNvSpPr>
          <p:nvPr/>
        </p:nvSpPr>
        <p:spPr bwMode="auto">
          <a:xfrm>
            <a:off x="2044964" y="3123383"/>
            <a:ext cx="138355" cy="276169"/>
          </a:xfrm>
          <a:prstGeom prst="rightArrow">
            <a:avLst>
              <a:gd name="adj1" fmla="val 50000"/>
              <a:gd name="adj2" fmla="val 58528"/>
            </a:avLst>
          </a:prstGeom>
          <a:solidFill>
            <a:srgbClr val="E9781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96" name="AutoShape 44"/>
          <p:cNvSpPr>
            <a:spLocks noChangeArrowheads="1"/>
          </p:cNvSpPr>
          <p:nvPr/>
        </p:nvSpPr>
        <p:spPr bwMode="auto">
          <a:xfrm>
            <a:off x="5453298" y="3122959"/>
            <a:ext cx="136257" cy="276169"/>
          </a:xfrm>
          <a:prstGeom prst="rightArrow">
            <a:avLst>
              <a:gd name="adj1" fmla="val 50000"/>
              <a:gd name="adj2" fmla="val 58528"/>
            </a:avLst>
          </a:prstGeom>
          <a:solidFill>
            <a:srgbClr val="E9781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97" name="AutoShape 44"/>
          <p:cNvSpPr>
            <a:spLocks noChangeArrowheads="1"/>
          </p:cNvSpPr>
          <p:nvPr/>
        </p:nvSpPr>
        <p:spPr bwMode="auto">
          <a:xfrm>
            <a:off x="7076539" y="3123923"/>
            <a:ext cx="136259" cy="276169"/>
          </a:xfrm>
          <a:prstGeom prst="rightArrow">
            <a:avLst>
              <a:gd name="adj1" fmla="val 50000"/>
              <a:gd name="adj2" fmla="val 58528"/>
            </a:avLst>
          </a:prstGeom>
          <a:solidFill>
            <a:srgbClr val="E9781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98" name="AutoShape 44"/>
          <p:cNvSpPr>
            <a:spLocks noChangeArrowheads="1"/>
          </p:cNvSpPr>
          <p:nvPr/>
        </p:nvSpPr>
        <p:spPr bwMode="auto">
          <a:xfrm>
            <a:off x="3830479" y="3123923"/>
            <a:ext cx="136257" cy="276169"/>
          </a:xfrm>
          <a:prstGeom prst="rightArrow">
            <a:avLst>
              <a:gd name="adj1" fmla="val 50000"/>
              <a:gd name="adj2" fmla="val 58528"/>
            </a:avLst>
          </a:prstGeom>
          <a:solidFill>
            <a:srgbClr val="E9781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2" name="Title 1"/>
          <p:cNvSpPr txBox="1">
            <a:spLocks/>
          </p:cNvSpPr>
          <p:nvPr/>
        </p:nvSpPr>
        <p:spPr>
          <a:xfrm>
            <a:off x="155741" y="366765"/>
            <a:ext cx="8698892" cy="5334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200" b="1" kern="0" dirty="0" smtClean="0">
                <a:solidFill>
                  <a:srgbClr val="003399"/>
                </a:solidFill>
                <a:latin typeface="+mj-lt"/>
                <a:ea typeface="+mj-ea"/>
                <a:cs typeface="+mj-cs"/>
              </a:rPr>
              <a:t>Accountable Market Overview</a:t>
            </a:r>
            <a:endParaRPr lang="en-US" sz="3200" b="1" kern="0" dirty="0">
              <a:solidFill>
                <a:srgbClr val="00339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62F7D-4ECB-48F9-A8F8-23ECE610889C}" type="slidenum">
              <a:rPr lang="en-US" smtClean="0">
                <a:solidFill>
                  <a:schemeClr val="tx1"/>
                </a:solidFill>
              </a:rPr>
              <a:pPr/>
              <a:t>16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2D466C-FC43-4C88-A485-9AD04E75A8EF}" type="datetime1">
              <a:rPr lang="en-US" smtClean="0"/>
              <a:pPr/>
              <a:t>10/7/2013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85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698" y="410423"/>
            <a:ext cx="8229600" cy="709714"/>
          </a:xfrm>
        </p:spPr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7619" y="1600201"/>
            <a:ext cx="7629180" cy="2442990"/>
          </a:xfrm>
        </p:spPr>
        <p:txBody>
          <a:bodyPr/>
          <a:lstStyle/>
          <a:p>
            <a:r>
              <a:rPr lang="en-US" dirty="0" smtClean="0"/>
              <a:t>The Accountable Marketplace</a:t>
            </a:r>
          </a:p>
          <a:p>
            <a:r>
              <a:rPr lang="en-US" dirty="0" smtClean="0"/>
              <a:t>Defining Value</a:t>
            </a:r>
          </a:p>
          <a:p>
            <a:r>
              <a:rPr lang="en-US" dirty="0" smtClean="0"/>
              <a:t>Providence Response </a:t>
            </a:r>
          </a:p>
        </p:txBody>
      </p:sp>
      <p:sp>
        <p:nvSpPr>
          <p:cNvPr id="4" name="Right Arrow 3"/>
          <p:cNvSpPr/>
          <p:nvPr/>
        </p:nvSpPr>
        <p:spPr>
          <a:xfrm>
            <a:off x="763334" y="1652532"/>
            <a:ext cx="676706" cy="479650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8C54-1132-44AC-896E-AC59CF2CCA4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84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781" y="399361"/>
            <a:ext cx="8056418" cy="1295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Can the </a:t>
            </a:r>
            <a:r>
              <a:rPr lang="en-US" sz="3200" dirty="0"/>
              <a:t>h</a:t>
            </a:r>
            <a:r>
              <a:rPr lang="en-US" sz="3200" dirty="0" smtClean="0"/>
              <a:t>ealthcare bubble be popped?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8C54-1132-44AC-896E-AC59CF2CCA43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4" descr="Dot-Com bubble 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064" y="1571291"/>
            <a:ext cx="2527965" cy="1937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South Sea Bubble good grap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234" y="1529059"/>
            <a:ext cx="2407184" cy="2221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4018041"/>
            <a:ext cx="3028003" cy="208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A great graph showing the hc bubb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451" y="3879929"/>
            <a:ext cx="3104096" cy="2187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1698151" y="1415716"/>
            <a:ext cx="1403350" cy="1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rgbClr val="00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4" tIns="9144" rIns="9144" bIns="9144">
            <a:spAutoFit/>
          </a:bodyPr>
          <a:lstStyle/>
          <a:p>
            <a:pPr algn="ctr"/>
            <a:r>
              <a:rPr lang="en-US" sz="900" i="1" dirty="0"/>
              <a:t>South Seas Stock Bubble</a:t>
            </a: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5878513" y="1366155"/>
            <a:ext cx="920750" cy="1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rgbClr val="00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4" tIns="9144" rIns="9144" bIns="9144">
            <a:spAutoFit/>
          </a:bodyPr>
          <a:lstStyle/>
          <a:p>
            <a:pPr algn="ctr"/>
            <a:r>
              <a:rPr lang="en-US" sz="900" i="1" dirty="0"/>
              <a:t>Dot-Com Bubble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6024749" y="3630402"/>
            <a:ext cx="1143000" cy="1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rgbClr val="00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4" tIns="9144" rIns="9144" bIns="9144">
            <a:spAutoFit/>
          </a:bodyPr>
          <a:lstStyle/>
          <a:p>
            <a:pPr algn="ctr"/>
            <a:r>
              <a:rPr lang="en-US" sz="900" i="1" dirty="0"/>
              <a:t>Health Care Bubble?</a:t>
            </a:r>
          </a:p>
        </p:txBody>
      </p:sp>
      <p:cxnSp>
        <p:nvCxnSpPr>
          <p:cNvPr id="17" name="Straight Connector 8"/>
          <p:cNvCxnSpPr>
            <a:cxnSpLocks noChangeShapeType="1"/>
          </p:cNvCxnSpPr>
          <p:nvPr/>
        </p:nvCxnSpPr>
        <p:spPr bwMode="auto">
          <a:xfrm rot="5400000" flipH="1" flipV="1">
            <a:off x="5331965" y="4958527"/>
            <a:ext cx="2428875" cy="30163"/>
          </a:xfrm>
          <a:prstGeom prst="line">
            <a:avLst/>
          </a:prstGeom>
          <a:noFill/>
          <a:ln w="19050" cap="sq">
            <a:solidFill>
              <a:schemeClr val="accent1">
                <a:alpha val="56862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Straight Connector 9"/>
          <p:cNvCxnSpPr>
            <a:cxnSpLocks noChangeShapeType="1"/>
          </p:cNvCxnSpPr>
          <p:nvPr/>
        </p:nvCxnSpPr>
        <p:spPr bwMode="auto">
          <a:xfrm rot="5400000" flipH="1" flipV="1">
            <a:off x="5698677" y="5000627"/>
            <a:ext cx="2428875" cy="30162"/>
          </a:xfrm>
          <a:prstGeom prst="line">
            <a:avLst/>
          </a:prstGeom>
          <a:noFill/>
          <a:ln w="19050" cap="sq">
            <a:solidFill>
              <a:schemeClr val="accent1">
                <a:alpha val="56862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TextBox 10"/>
          <p:cNvSpPr txBox="1">
            <a:spLocks noChangeArrowheads="1"/>
          </p:cNvSpPr>
          <p:nvPr/>
        </p:nvSpPr>
        <p:spPr bwMode="auto">
          <a:xfrm>
            <a:off x="6526559" y="3913983"/>
            <a:ext cx="41116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37931725" indent="-374745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latin typeface="Calibri" pitchFamily="34" charset="0"/>
                <a:ea typeface="ＭＳ Ｐゴシック" pitchFamily="-109" charset="-128"/>
              </a:rPr>
              <a:t>+25%</a:t>
            </a:r>
          </a:p>
        </p:txBody>
      </p:sp>
      <p:sp>
        <p:nvSpPr>
          <p:cNvPr id="20" name="TextBox 11"/>
          <p:cNvSpPr txBox="1">
            <a:spLocks noChangeArrowheads="1"/>
          </p:cNvSpPr>
          <p:nvPr/>
        </p:nvSpPr>
        <p:spPr bwMode="auto">
          <a:xfrm>
            <a:off x="6907559" y="3921920"/>
            <a:ext cx="41116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37931725" indent="-374745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 dirty="0">
                <a:latin typeface="Calibri" pitchFamily="34" charset="0"/>
                <a:ea typeface="ＭＳ Ｐゴシック" pitchFamily="-109" charset="-128"/>
              </a:rPr>
              <a:t>+60%</a:t>
            </a:r>
          </a:p>
        </p:txBody>
      </p:sp>
      <p:sp>
        <p:nvSpPr>
          <p:cNvPr id="21" name="TextBox 12"/>
          <p:cNvSpPr txBox="1">
            <a:spLocks noChangeArrowheads="1"/>
          </p:cNvSpPr>
          <p:nvPr/>
        </p:nvSpPr>
        <p:spPr bwMode="auto">
          <a:xfrm>
            <a:off x="6880571" y="6028587"/>
            <a:ext cx="4191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37931725" indent="-374745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>
                <a:latin typeface="Calibri" pitchFamily="34" charset="0"/>
                <a:ea typeface="ＭＳ Ｐゴシック" pitchFamily="-109" charset="-128"/>
              </a:rPr>
              <a:t>98-05</a:t>
            </a:r>
          </a:p>
        </p:txBody>
      </p:sp>
      <p:sp>
        <p:nvSpPr>
          <p:cNvPr id="22" name="TextBox 15"/>
          <p:cNvSpPr txBox="1">
            <a:spLocks noChangeArrowheads="1"/>
          </p:cNvSpPr>
          <p:nvPr/>
        </p:nvSpPr>
        <p:spPr bwMode="auto">
          <a:xfrm>
            <a:off x="6490046" y="6025412"/>
            <a:ext cx="4191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37931725" indent="-374745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dirty="0">
                <a:latin typeface="Calibri" pitchFamily="34" charset="0"/>
                <a:ea typeface="ＭＳ Ｐゴシック" pitchFamily="-109" charset="-128"/>
              </a:rPr>
              <a:t>91-98</a:t>
            </a:r>
          </a:p>
        </p:txBody>
      </p:sp>
    </p:spTree>
    <p:extLst>
      <p:ext uri="{BB962C8B-B14F-4D97-AF65-F5344CB8AC3E}">
        <p14:creationId xmlns:p14="http://schemas.microsoft.com/office/powerpoint/2010/main" val="321786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781" y="399361"/>
            <a:ext cx="8056418" cy="1295400"/>
          </a:xfrm>
        </p:spPr>
        <p:txBody>
          <a:bodyPr/>
          <a:lstStyle/>
          <a:p>
            <a:r>
              <a:rPr lang="en-US" sz="3600" dirty="0" smtClean="0"/>
              <a:t>Incredible Price Variation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3" t="13646" b="7766"/>
          <a:stretch/>
        </p:blipFill>
        <p:spPr bwMode="auto">
          <a:xfrm>
            <a:off x="1101687" y="1700485"/>
            <a:ext cx="7432713" cy="4380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53298" y="1612349"/>
            <a:ext cx="2478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(</a:t>
            </a:r>
            <a:r>
              <a:rPr lang="en-US" sz="2400" b="1" dirty="0" smtClean="0"/>
              <a:t>$887 to $8,650)</a:t>
            </a:r>
            <a:endParaRPr lang="en-US" sz="24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8C54-1132-44AC-896E-AC59CF2CCA4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98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833" y="399361"/>
            <a:ext cx="8785034" cy="1295400"/>
          </a:xfrm>
        </p:spPr>
        <p:txBody>
          <a:bodyPr>
            <a:noAutofit/>
          </a:bodyPr>
          <a:lstStyle/>
          <a:p>
            <a:r>
              <a:rPr lang="en-US" dirty="0" smtClean="0"/>
              <a:t>Wasteful Utilization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458" y="1628161"/>
            <a:ext cx="6157251" cy="4593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8C54-1132-44AC-896E-AC59CF2CCA4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37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833" y="399360"/>
            <a:ext cx="8056418" cy="1295400"/>
          </a:xfrm>
        </p:spPr>
        <p:txBody>
          <a:bodyPr/>
          <a:lstStyle/>
          <a:p>
            <a:r>
              <a:rPr lang="en-US" sz="3600" dirty="0" smtClean="0"/>
              <a:t>Variation in clinical outcomes/quality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63538" y="5898048"/>
            <a:ext cx="67651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Source: </a:t>
            </a:r>
            <a:r>
              <a:rPr lang="en-US" sz="1400" dirty="0"/>
              <a:t>Catheter-Associated Urinary Tract Infections (CAUTI</a:t>
            </a:r>
            <a:r>
              <a:rPr lang="en-US" sz="1400" dirty="0" smtClean="0"/>
              <a:t>); hospitalcompare.hhs.gov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8C54-1132-44AC-896E-AC59CF2CCA43}" type="slidenum">
              <a:rPr lang="en-US" smtClean="0"/>
              <a:t>6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94" y="1659136"/>
            <a:ext cx="7917007" cy="423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802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F93620-FFCE-4E71-9270-B646F25157B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27" name="Title 1"/>
          <p:cNvSpPr>
            <a:spLocks noGrp="1"/>
          </p:cNvSpPr>
          <p:nvPr>
            <p:ph type="title" idx="4294967295"/>
          </p:nvPr>
        </p:nvSpPr>
        <p:spPr>
          <a:xfrm>
            <a:off x="252534" y="364340"/>
            <a:ext cx="8229600" cy="808037"/>
          </a:xfrm>
        </p:spPr>
        <p:txBody>
          <a:bodyPr/>
          <a:lstStyle/>
          <a:p>
            <a:pPr algn="l"/>
            <a:r>
              <a:rPr lang="en-US" dirty="0" smtClean="0"/>
              <a:t>In a </a:t>
            </a:r>
            <a:r>
              <a:rPr lang="en-US" dirty="0" smtClean="0"/>
              <a:t>transparent </a:t>
            </a:r>
            <a:r>
              <a:rPr lang="en-US" dirty="0" smtClean="0"/>
              <a:t>marketplace…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3538" y="2055145"/>
            <a:ext cx="83067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u="sng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Clinical Outcome + Experience</a:t>
            </a:r>
            <a:endParaRPr lang="en-US" sz="4400" u="sng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58069" y="2976015"/>
            <a:ext cx="63176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Price</a:t>
            </a:r>
            <a:endParaRPr lang="en-US" sz="4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3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484687" y="1699267"/>
            <a:ext cx="4318001" cy="1159275"/>
          </a:xfrm>
          <a:prstGeom prst="roundRect">
            <a:avLst/>
          </a:prstGeom>
          <a:solidFill>
            <a:srgbClr val="E7F2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06776" y="2137270"/>
            <a:ext cx="3227942" cy="3529239"/>
          </a:xfrm>
          <a:prstGeom prst="roundRect">
            <a:avLst/>
          </a:prstGeom>
          <a:solidFill>
            <a:srgbClr val="E7F2FF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875" y="470076"/>
            <a:ext cx="8229600" cy="1143001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The Result: An Accountable </a:t>
            </a:r>
            <a:r>
              <a:rPr lang="en-US" sz="2700" dirty="0" smtClean="0"/>
              <a:t>(or Value Based) </a:t>
            </a:r>
            <a:r>
              <a:rPr lang="en-US" sz="4000" dirty="0" smtClean="0"/>
              <a:t>Marketplace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5927" y="2379641"/>
            <a:ext cx="3040655" cy="315960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1" dirty="0" smtClean="0">
                <a:solidFill>
                  <a:schemeClr val="tx2"/>
                </a:solidFill>
              </a:rPr>
              <a:t>Levers to Create an Value Based Market</a:t>
            </a:r>
          </a:p>
          <a:p>
            <a:pPr marL="0" lvl="1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dirty="0" smtClean="0"/>
              <a:t>VB Benefit Design</a:t>
            </a:r>
          </a:p>
          <a:p>
            <a:pPr marL="0" lvl="1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dirty="0" smtClean="0"/>
              <a:t>Price/quality transparency</a:t>
            </a:r>
          </a:p>
          <a:p>
            <a:pPr marL="0" lvl="1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dirty="0" smtClean="0"/>
              <a:t>Tiered networks</a:t>
            </a:r>
          </a:p>
          <a:p>
            <a:pPr marL="0" lvl="1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dirty="0" smtClean="0"/>
              <a:t>Reference pricing</a:t>
            </a:r>
          </a:p>
          <a:p>
            <a:pPr marL="0" lvl="1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dirty="0" smtClean="0"/>
              <a:t>PCPs incented to lower total cost of care </a:t>
            </a:r>
          </a:p>
          <a:p>
            <a:pPr marL="0" lvl="1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dirty="0" smtClean="0"/>
              <a:t>ACO Networks</a:t>
            </a:r>
            <a:endParaRPr lang="en-US" sz="1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4688" y="1826881"/>
            <a:ext cx="4318000" cy="103166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spcAft>
                <a:spcPts val="1200"/>
              </a:spcAft>
              <a:buNone/>
            </a:pPr>
            <a:r>
              <a:rPr lang="en-US" sz="2400" b="1" dirty="0" smtClean="0">
                <a:solidFill>
                  <a:schemeClr val="tx2"/>
                </a:solidFill>
              </a:rPr>
              <a:t>Single Service (FFS)</a:t>
            </a:r>
          </a:p>
          <a:p>
            <a:pPr marL="0" lvl="1" indent="0" algn="ctr">
              <a:spcAft>
                <a:spcPts val="1200"/>
              </a:spcAft>
              <a:buNone/>
            </a:pPr>
            <a:r>
              <a:rPr lang="en-US" sz="1800" dirty="0" smtClean="0"/>
              <a:t>Demand curve: Price </a:t>
            </a:r>
            <a:r>
              <a:rPr lang="en-US" sz="1800" dirty="0" err="1" smtClean="0"/>
              <a:t>vs</a:t>
            </a:r>
            <a:r>
              <a:rPr lang="en-US" sz="1800" dirty="0" smtClean="0"/>
              <a:t> location; connected data in the “system”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B1DA1-4BB0-4ED1-B793-8124C1A62912}" type="slidenum">
              <a:rPr lang="en-US" smtClean="0"/>
              <a:t>8</a:t>
            </a:fld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3888954" y="2593554"/>
            <a:ext cx="495759" cy="2121665"/>
          </a:xfrm>
          <a:prstGeom prst="rightArrow">
            <a:avLst/>
          </a:prstGeom>
          <a:solidFill>
            <a:srgbClr val="E7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484682" y="3001632"/>
            <a:ext cx="4318001" cy="1159275"/>
          </a:xfrm>
          <a:prstGeom prst="roundRect">
            <a:avLst/>
          </a:prstGeom>
          <a:solidFill>
            <a:srgbClr val="E7F2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3"/>
          <p:cNvSpPr txBox="1">
            <a:spLocks/>
          </p:cNvSpPr>
          <p:nvPr/>
        </p:nvSpPr>
        <p:spPr>
          <a:xfrm>
            <a:off x="4484683" y="3129246"/>
            <a:ext cx="4318000" cy="103166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200"/>
              </a:spcAft>
              <a:buFont typeface="Arial" pitchFamily="34" charset="0"/>
              <a:buNone/>
            </a:pPr>
            <a:r>
              <a:rPr lang="en-US" sz="2400" b="1" dirty="0" smtClean="0">
                <a:solidFill>
                  <a:schemeClr val="tx2"/>
                </a:solidFill>
              </a:rPr>
              <a:t>Condition Specific Bundle</a:t>
            </a:r>
          </a:p>
          <a:p>
            <a:pPr marL="0" lvl="1" indent="0" algn="ctr">
              <a:spcAft>
                <a:spcPts val="1200"/>
              </a:spcAft>
              <a:buFont typeface="Arial" pitchFamily="34" charset="0"/>
              <a:buNone/>
            </a:pPr>
            <a:r>
              <a:rPr lang="en-US" sz="1800" dirty="0" smtClean="0"/>
              <a:t>Demand curve: Outcomes &amp; Experience/Price; travel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498537" y="4373277"/>
            <a:ext cx="4318001" cy="1159275"/>
          </a:xfrm>
          <a:prstGeom prst="roundRect">
            <a:avLst/>
          </a:prstGeom>
          <a:solidFill>
            <a:srgbClr val="E7F2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3"/>
          <p:cNvSpPr txBox="1">
            <a:spLocks/>
          </p:cNvSpPr>
          <p:nvPr/>
        </p:nvSpPr>
        <p:spPr>
          <a:xfrm>
            <a:off x="4498538" y="4500891"/>
            <a:ext cx="4318000" cy="103166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200"/>
              </a:spcAft>
              <a:buFont typeface="Arial" pitchFamily="34" charset="0"/>
              <a:buNone/>
            </a:pPr>
            <a:r>
              <a:rPr lang="en-US" sz="2400" b="1" dirty="0" smtClean="0">
                <a:solidFill>
                  <a:schemeClr val="tx2"/>
                </a:solidFill>
              </a:rPr>
              <a:t>ACO – Cross Condition</a:t>
            </a:r>
          </a:p>
          <a:p>
            <a:pPr marL="0" lvl="1" indent="0" algn="ctr">
              <a:spcAft>
                <a:spcPts val="1200"/>
              </a:spcAft>
              <a:buFont typeface="Arial" pitchFamily="34" charset="0"/>
              <a:buNone/>
            </a:pPr>
            <a:r>
              <a:rPr lang="en-US" sz="1800" dirty="0" smtClean="0"/>
              <a:t>Demand curve: Outcomes &amp; Experience/Price; Consumer Choice</a:t>
            </a:r>
          </a:p>
        </p:txBody>
      </p:sp>
    </p:spTree>
    <p:extLst>
      <p:ext uri="{BB962C8B-B14F-4D97-AF65-F5344CB8AC3E}">
        <p14:creationId xmlns:p14="http://schemas.microsoft.com/office/powerpoint/2010/main" val="220660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698" y="410423"/>
            <a:ext cx="8229600" cy="709714"/>
          </a:xfrm>
        </p:spPr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7619" y="1600201"/>
            <a:ext cx="7629180" cy="2442990"/>
          </a:xfrm>
        </p:spPr>
        <p:txBody>
          <a:bodyPr/>
          <a:lstStyle/>
          <a:p>
            <a:r>
              <a:rPr lang="en-US" dirty="0" smtClean="0"/>
              <a:t>The Accountable Marketplace</a:t>
            </a:r>
          </a:p>
          <a:p>
            <a:r>
              <a:rPr lang="en-US" dirty="0" smtClean="0"/>
              <a:t>Defining Value</a:t>
            </a:r>
          </a:p>
          <a:p>
            <a:r>
              <a:rPr lang="en-US" dirty="0" smtClean="0"/>
              <a:t>Providence Response </a:t>
            </a:r>
          </a:p>
        </p:txBody>
      </p:sp>
      <p:sp>
        <p:nvSpPr>
          <p:cNvPr id="4" name="Right Arrow 3"/>
          <p:cNvSpPr/>
          <p:nvPr/>
        </p:nvSpPr>
        <p:spPr>
          <a:xfrm>
            <a:off x="763334" y="2248297"/>
            <a:ext cx="676706" cy="479650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8C54-1132-44AC-896E-AC59CF2CCA4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87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CS Theme">
  <a:themeElements>
    <a:clrScheme name="Angela's Preferences">
      <a:dk1>
        <a:srgbClr val="313131"/>
      </a:dk1>
      <a:lt1>
        <a:sysClr val="window" lastClr="FFFFFF"/>
      </a:lt1>
      <a:dk2>
        <a:srgbClr val="003779"/>
      </a:dk2>
      <a:lt2>
        <a:srgbClr val="EF8522"/>
      </a:lt2>
      <a:accent1>
        <a:srgbClr val="672B86"/>
      </a:accent1>
      <a:accent2>
        <a:srgbClr val="5F59A3"/>
      </a:accent2>
      <a:accent3>
        <a:srgbClr val="008ACC"/>
      </a:accent3>
      <a:accent4>
        <a:srgbClr val="008EB3"/>
      </a:accent4>
      <a:accent5>
        <a:srgbClr val="4BAE3B"/>
      </a:accent5>
      <a:accent6>
        <a:srgbClr val="B4C626"/>
      </a:accent6>
      <a:hlink>
        <a:srgbClr val="003779"/>
      </a:hlink>
      <a:folHlink>
        <a:srgbClr val="00377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ACS Theme</Template>
  <TotalTime>3325</TotalTime>
  <Words>418</Words>
  <Application>Microsoft Office PowerPoint</Application>
  <PresentationFormat>On-screen Show (4:3)</PresentationFormat>
  <Paragraphs>171</Paragraphs>
  <Slides>16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ACS Theme</vt:lpstr>
      <vt:lpstr>Hospitals Role in The Accountable Marketplace</vt:lpstr>
      <vt:lpstr>Contents</vt:lpstr>
      <vt:lpstr>Can the healthcare bubble be popped?</vt:lpstr>
      <vt:lpstr>Incredible Price Variation</vt:lpstr>
      <vt:lpstr>Wasteful Utilization</vt:lpstr>
      <vt:lpstr>Variation in clinical outcomes/quality</vt:lpstr>
      <vt:lpstr>In a transparent marketplace…</vt:lpstr>
      <vt:lpstr>The Result: An Accountable (or Value Based) Marketplace</vt:lpstr>
      <vt:lpstr>Contents</vt:lpstr>
      <vt:lpstr>Fee-for-service Market</vt:lpstr>
      <vt:lpstr>Accountable Market</vt:lpstr>
      <vt:lpstr>An Example…</vt:lpstr>
      <vt:lpstr>Less use of hospitals.</vt:lpstr>
      <vt:lpstr>Contents</vt:lpstr>
      <vt:lpstr>Accountable Hospital</vt:lpstr>
      <vt:lpstr>PowerPoint Presentation</vt:lpstr>
    </vt:vector>
  </TitlesOfParts>
  <Company>Providence Health &amp;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n9005191</dc:creator>
  <cp:lastModifiedBy>Powell, Kitty</cp:lastModifiedBy>
  <cp:revision>187</cp:revision>
  <dcterms:created xsi:type="dcterms:W3CDTF">2013-03-14T21:23:35Z</dcterms:created>
  <dcterms:modified xsi:type="dcterms:W3CDTF">2013-10-07T13:37:48Z</dcterms:modified>
</cp:coreProperties>
</file>