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8"/>
  </p:notesMasterIdLst>
  <p:handoutMasterIdLst>
    <p:handoutMasterId r:id="rId19"/>
  </p:handoutMasterIdLst>
  <p:sldIdLst>
    <p:sldId id="256" r:id="rId3"/>
    <p:sldId id="323" r:id="rId4"/>
    <p:sldId id="324" r:id="rId5"/>
    <p:sldId id="319" r:id="rId6"/>
    <p:sldId id="320" r:id="rId7"/>
    <p:sldId id="321" r:id="rId8"/>
    <p:sldId id="322" r:id="rId9"/>
    <p:sldId id="258" r:id="rId10"/>
    <p:sldId id="312" r:id="rId11"/>
    <p:sldId id="313" r:id="rId12"/>
    <p:sldId id="271" r:id="rId13"/>
    <p:sldId id="314" r:id="rId14"/>
    <p:sldId id="316" r:id="rId15"/>
    <p:sldId id="318" r:id="rId16"/>
    <p:sldId id="32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08" autoAdjust="0"/>
  </p:normalViewPr>
  <p:slideViewPr>
    <p:cSldViewPr>
      <p:cViewPr>
        <p:scale>
          <a:sx n="77" d="100"/>
          <a:sy n="77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EDB2BB-D654-450C-B620-1CA2D704F44F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4CC782-7AA8-4BB9-A08A-2FC3B35F44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147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8A642A-9C86-482D-9CE1-45A06AA203C7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168154-A738-44FE-B8EF-CEBE89781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70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0957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0204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Moves Q&amp;A</a:t>
            </a:r>
            <a:r>
              <a:rPr lang="en-US" baseline="0" dirty="0" smtClean="0"/>
              <a:t> from CD section to Performance Factors section of the Q&amp;As.  All activities with MWLIs qualify not just CD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3742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Moves Q&amp;A</a:t>
            </a:r>
            <a:r>
              <a:rPr lang="en-US" baseline="0" dirty="0" smtClean="0"/>
              <a:t> from CD section to Performance Factors section of the Q&amp;As.  All activities with MWLIs qualify not just CD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3742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095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-109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468" indent="-2809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3798" indent="-22476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3317" indent="-22476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2836" indent="-22476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2355" indent="-2247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1874" indent="-2247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393" indent="-2247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0912" indent="-2247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8D8DA0-D51C-4BAA-A331-61A1FB23BA4D}" type="slidenum">
              <a:rPr lang="en-US" smtClean="0">
                <a:latin typeface="Calibri" pitchFamily="-109" charset="0"/>
              </a:rPr>
              <a:pPr eaLnBrk="1" hangingPunct="1"/>
              <a:t>3</a:t>
            </a:fld>
            <a:endParaRPr lang="en-US" smtClean="0">
              <a:latin typeface="Calibri" pitchFamily="-109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91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91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91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91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91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918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Moves Q&amp;A</a:t>
            </a:r>
            <a:r>
              <a:rPr lang="en-US" baseline="0" dirty="0" smtClean="0"/>
              <a:t> from CD section to Performance Factors section of the Q&amp;As.  All activities with MWLIs qualify not just CD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8154-A738-44FE-B8EF-CEBE897812A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374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753E0-8AF8-4A31-BAC7-ED84C85B34A7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763E2-A529-41AF-98C7-36A6DC7F2025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4160F-9410-4CA4-A923-A19C4271A1FA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AB781-D4C7-4FB3-AE96-DC32DC1E7369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2C41-E8C0-4ADD-BBD1-4D70398B4F56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730DC-1ED0-4331-B940-87722642CEE8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753E0-8AF8-4A31-BAC7-ED84C85B34A7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763E2-A529-41AF-98C7-36A6DC7F2025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4D7C2-4BBA-4772-B740-41A38716C38B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C1B3A-5A9F-4DF1-8C3B-323E72C07062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19354-E41C-4D32-97A7-599C8B8BB9E7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BDC7A-34B5-4F33-87B4-34F7642AA0BE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B3D4D-3A65-4D62-A635-47307076A72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2DF4F-23E9-46C2-954E-20773C6D1FFA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0CDE1-4669-43ED-BAEB-7779C988CB4E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63AA4-52DA-4F5E-8824-55BD173FA613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81DF-5B02-437C-BEE6-C8193CC31E7E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CC06-D7B3-462A-9FC8-5BFF090740DC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80671-1317-487B-97AA-71A7136DC5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8D9CF-E936-4F38-B660-876C9CAD032A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C4BAB4-86ED-4E9D-81E4-44C27B08E25C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4D7C2-4BBA-4772-B740-41A38716C38B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09BF3-761B-4E5F-841B-599567C46DE7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B679D-C640-4F14-B031-F83CD1AE367D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4160F-9410-4CA4-A923-A19C4271A1FA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AB781-D4C7-4FB3-AE96-DC32DC1E7369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2C41-E8C0-4ADD-BBD1-4D70398B4F56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730DC-1ED0-4331-B940-87722642CEE8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C1B3A-5A9F-4DF1-8C3B-323E72C07062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19354-E41C-4D32-97A7-599C8B8BB9E7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BDC7A-34B5-4F33-87B4-34F7642AA0BE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B3D4D-3A65-4D62-A635-47307076A72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2DF4F-23E9-46C2-954E-20773C6D1FFA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0CDE1-4669-43ED-BAEB-7779C988CB4E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63AA4-52DA-4F5E-8824-55BD173FA613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81DF-5B02-437C-BEE6-C8193CC31E7E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CC06-D7B3-462A-9FC8-5BFF090740DC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80671-1317-487B-97AA-71A7136DC5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8D9CF-E936-4F38-B660-876C9CAD032A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C4BAB4-86ED-4E9D-81E4-44C27B08E25C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09BF3-761B-4E5F-841B-599567C46DE7}" type="datetime1">
              <a:rPr lang="en-US" smtClean="0"/>
              <a:pPr>
                <a:defRPr/>
              </a:pPr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Reserve Bank of Atlanta CED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B679D-C640-4F14-B031-F83CD1AE367D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D58D87-F691-462D-98F9-10F36F891E6D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D58D87-F691-462D-98F9-10F36F891E6D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bsf.org/cpreport/index.html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www.frbsf.org/publications/community/investments/0812/index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frbsf.org/publications/community/wpapers/index.html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frbsf.org/publications/community/cra/index.html" TargetMode="External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raig.nolte@sf.frb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41218" y="1546517"/>
            <a:ext cx="5648623" cy="162754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Leveraging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Resources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with Outside Organizations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FOR HEALTH REFORM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09389" y="2819400"/>
            <a:ext cx="4006011" cy="358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5can0b\Desktop\sfgree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41900"/>
            <a:ext cx="20574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16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2A363C"/>
                </a:solidFill>
              </a:rPr>
              <a:t>ACA &amp; CRA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3EEED-548E-4ABC-8365-AD0D94F0451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  <p:graphicFrame>
        <p:nvGraphicFramePr>
          <p:cNvPr id="6" name="Group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0274633"/>
              </p:ext>
            </p:extLst>
          </p:nvPr>
        </p:nvGraphicFramePr>
        <p:xfrm>
          <a:off x="762000" y="1143000"/>
          <a:ext cx="7772400" cy="5547378"/>
        </p:xfrm>
        <a:graphic>
          <a:graphicData uri="http://schemas.openxmlformats.org/drawingml/2006/table">
            <a:tbl>
              <a:tblPr/>
              <a:tblGrid>
                <a:gridCol w="3848100"/>
                <a:gridCol w="3924300"/>
              </a:tblGrid>
              <a:tr h="1045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Hospitals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 Protection &amp; Affordable Care Act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 Reinvestment Act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Better health outcomes &amp; ….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to credit, CD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CHNAs – health needs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Performance context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-&gt;High needs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-&gt;LMI, small farms and businesses, revitalization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23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2A363C"/>
                </a:solidFill>
              </a:rPr>
              <a:t>ACA &amp; CRA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3EEED-548E-4ABC-8365-AD0D94F0451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  <p:graphicFrame>
        <p:nvGraphicFramePr>
          <p:cNvPr id="6" name="Group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8101795"/>
              </p:ext>
            </p:extLst>
          </p:nvPr>
        </p:nvGraphicFramePr>
        <p:xfrm>
          <a:off x="762000" y="981210"/>
          <a:ext cx="7696200" cy="442899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584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Hospitals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Implementation strategies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 strategies, leadership, innovative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 $, need leveraging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 $, need leveraging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Challenges, barriers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Challenges, barriers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Impact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Impact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85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2A363C"/>
                </a:solidFill>
              </a:rPr>
              <a:t>ACA and CRA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3EEED-548E-4ABC-8365-AD0D94F0451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  <p:graphicFrame>
        <p:nvGraphicFramePr>
          <p:cNvPr id="6" name="Group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1806030"/>
              </p:ext>
            </p:extLst>
          </p:nvPr>
        </p:nvGraphicFramePr>
        <p:xfrm>
          <a:off x="762000" y="1219200"/>
          <a:ext cx="7696200" cy="4724205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944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Hospitals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Access, alternative delivery systems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Multifamily affordable housing developments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Wellness campaigns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Workforce development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skills training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Financial education at LMI schools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business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Innovative lending – assistive technology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58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2A363C"/>
                </a:solidFill>
              </a:rPr>
              <a:t>Next steps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3EEED-548E-4ABC-8365-AD0D94F0451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192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Gather and overlay data: income, health 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Research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effective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strategies, synergies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Gather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organizations that share common goals and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aspirations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 strategy that include a wide range of organizations (agencies, hospitals, nonprofits, foundations)</a:t>
            </a:r>
          </a:p>
          <a:p>
            <a:pPr lvl="1">
              <a:buFontTx/>
              <a:buChar char="-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Identify shared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values and common interests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Tx/>
              <a:buChar char="-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Understand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community needs and objectives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6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hlink"/>
                </a:solidFill>
              </a:rPr>
              <a:t>FRBSF Community </a:t>
            </a:r>
            <a:r>
              <a:rPr lang="en-US" sz="3600" dirty="0" smtClean="0">
                <a:solidFill>
                  <a:schemeClr val="hlink"/>
                </a:solidFill>
              </a:rPr>
              <a:t>Development</a:t>
            </a:r>
            <a:endParaRPr lang="en-US" sz="3600" b="1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2000" dirty="0" smtClean="0"/>
              <a:t>Research &amp; Publications</a:t>
            </a:r>
          </a:p>
          <a:p>
            <a:pPr lvl="1" eaLnBrk="1" hangingPunct="1"/>
            <a:r>
              <a:rPr lang="en-US" sz="2000" dirty="0" smtClean="0"/>
              <a:t>Magazines, Working Papers</a:t>
            </a:r>
          </a:p>
          <a:p>
            <a:pPr eaLnBrk="1" hangingPunct="1"/>
            <a:r>
              <a:rPr lang="en-US" sz="2000" dirty="0" smtClean="0"/>
              <a:t>National Programs</a:t>
            </a:r>
          </a:p>
          <a:p>
            <a:pPr lvl="1" eaLnBrk="1" hangingPunct="1"/>
            <a:r>
              <a:rPr lang="en-US" sz="2000" dirty="0" smtClean="0"/>
              <a:t>Investments</a:t>
            </a:r>
          </a:p>
          <a:p>
            <a:pPr lvl="1" eaLnBrk="1" hangingPunct="1"/>
            <a:r>
              <a:rPr lang="en-US" sz="2000" dirty="0" smtClean="0"/>
              <a:t>Native American</a:t>
            </a:r>
          </a:p>
          <a:p>
            <a:pPr lvl="1" eaLnBrk="1" hangingPunct="1"/>
            <a:r>
              <a:rPr lang="en-US" sz="2000" dirty="0" smtClean="0"/>
              <a:t>Concentrated Poverty</a:t>
            </a:r>
          </a:p>
          <a:p>
            <a:pPr eaLnBrk="1" hangingPunct="1"/>
            <a:r>
              <a:rPr lang="en-US" sz="2000" dirty="0" smtClean="0"/>
              <a:t>Regional Initiatives</a:t>
            </a:r>
          </a:p>
          <a:p>
            <a:pPr lvl="1" eaLnBrk="1" hangingPunct="1"/>
            <a:r>
              <a:rPr lang="en-US" sz="2000" dirty="0" smtClean="0"/>
              <a:t>Economic Development</a:t>
            </a:r>
          </a:p>
          <a:p>
            <a:pPr lvl="1" eaLnBrk="1" hangingPunct="1"/>
            <a:r>
              <a:rPr lang="en-US" sz="2000" dirty="0" smtClean="0"/>
              <a:t>Asset Building</a:t>
            </a:r>
          </a:p>
          <a:p>
            <a:pPr lvl="1" eaLnBrk="1" hangingPunct="1"/>
            <a:r>
              <a:rPr lang="en-US" sz="2000" dirty="0" smtClean="0"/>
              <a:t>Affordable Housing</a:t>
            </a:r>
          </a:p>
          <a:p>
            <a:pPr lvl="1" eaLnBrk="1" hangingPunct="1"/>
            <a:r>
              <a:rPr lang="en-US" sz="2000" dirty="0" smtClean="0"/>
              <a:t>Healthy Communities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2291" name="Picture 2" descr="Community Investments Magaz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1190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Revisting the CRA: Perspectives on the Future of the Community Reinvestment Ac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11906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Working Paper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11906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The Enduring Challenge of Concentrated Poverty in Americ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0826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58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41218" y="1546517"/>
            <a:ext cx="5648623" cy="162754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Leveraging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Resources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with Outside Organizations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FOR HEALTH REFORM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l5can0b\Desktop\sfgreen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41900"/>
            <a:ext cx="20574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4164737"/>
            <a:ext cx="39842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Craig Nolte, Regional Manager</a:t>
            </a:r>
          </a:p>
          <a:p>
            <a:r>
              <a:rPr lang="en-US" b="1" dirty="0" smtClean="0"/>
              <a:t>Community Development</a:t>
            </a:r>
          </a:p>
          <a:p>
            <a:r>
              <a:rPr lang="en-US" b="1" dirty="0" smtClean="0"/>
              <a:t>Federal Reserve Bank of San Francisco</a:t>
            </a:r>
          </a:p>
          <a:p>
            <a:r>
              <a:rPr lang="en-US" b="1" dirty="0" smtClean="0"/>
              <a:t>(206) 396-2192</a:t>
            </a:r>
          </a:p>
          <a:p>
            <a:r>
              <a:rPr lang="en-US" b="1" dirty="0">
                <a:hlinkClick r:id="rId4"/>
              </a:rPr>
              <a:t>c</a:t>
            </a:r>
            <a:r>
              <a:rPr lang="en-US" b="1" dirty="0" smtClean="0">
                <a:hlinkClick r:id="rId4"/>
              </a:rPr>
              <a:t>raig.nolte@sf.frb.org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9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3690"/>
            <a:ext cx="3947886" cy="509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1943" y="1533690"/>
            <a:ext cx="3856718" cy="5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93" y="6627168"/>
            <a:ext cx="8158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2010 or nearest year. Data Source: OECD Health Data 2012. Prepared by: Public Health-Seattle &amp; King County; Assessment, Policy Development &amp; Evaluation Unit; 7/2012.</a:t>
            </a:r>
            <a:endParaRPr lang="en-US" sz="9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Life Expectancy and Health Spending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1219285"/>
            <a:ext cx="4040188" cy="4572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Per Capita Expenditure on Health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578928" y="1206961"/>
            <a:ext cx="2974975" cy="457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Life Expectancy at Birth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381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97"/>
          <p:cNvGrpSpPr>
            <a:grpSpLocks/>
          </p:cNvGrpSpPr>
          <p:nvPr/>
        </p:nvGrpSpPr>
        <p:grpSpPr bwMode="auto">
          <a:xfrm>
            <a:off x="203200" y="114300"/>
            <a:ext cx="8610600" cy="6572250"/>
            <a:chOff x="291454" y="1066801"/>
            <a:chExt cx="6071246" cy="7053095"/>
          </a:xfrm>
        </p:grpSpPr>
        <p:sp>
          <p:nvSpPr>
            <p:cNvPr id="4" name="Rectangle 3"/>
            <p:cNvSpPr/>
            <p:nvPr/>
          </p:nvSpPr>
          <p:spPr>
            <a:xfrm>
              <a:off x="4304252" y="6857495"/>
              <a:ext cx="2058448" cy="233399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Community safety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304252" y="5334435"/>
              <a:ext cx="2058448" cy="233399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Education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04252" y="6475878"/>
              <a:ext cx="2058448" cy="235103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Family &amp; social support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04252" y="5714348"/>
              <a:ext cx="2058448" cy="23340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Employment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04252" y="7886497"/>
              <a:ext cx="2058448" cy="233399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Built environment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04252" y="7504880"/>
              <a:ext cx="2058448" cy="233399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Environmental quality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04252" y="6095964"/>
              <a:ext cx="2058448" cy="23340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Income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76269" y="3644418"/>
              <a:ext cx="2056210" cy="23169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Unsafe sex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84105" y="3220210"/>
              <a:ext cx="2056209" cy="23169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Alcohol use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67314" y="2809632"/>
              <a:ext cx="2056210" cy="233399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Diet &amp; exercise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76269" y="2419496"/>
              <a:ext cx="2056210" cy="23340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Tobacco use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67314" y="4342913"/>
              <a:ext cx="2056210" cy="233399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Access to care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67314" y="4724530"/>
              <a:ext cx="2056210" cy="233399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Quality of care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80523" y="7544064"/>
              <a:ext cx="1790928" cy="5332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rPr>
                <a:t>Physical environment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rPr>
                <a:t>(10%)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80523" y="5944340"/>
              <a:ext cx="1753990" cy="53153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rPr>
                <a:t>Social &amp; economic factors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rPr>
                <a:t>(40%)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80523" y="2819853"/>
              <a:ext cx="1753990" cy="5332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Health behaviors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(30%)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80523" y="4342913"/>
              <a:ext cx="1753990" cy="53494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rPr>
                <a:t>Clinical care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rPr>
                <a:t>(20%)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886742" y="4458761"/>
              <a:ext cx="380572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695934" y="4647865"/>
              <a:ext cx="381617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34513" y="4647865"/>
              <a:ext cx="152229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86742" y="4838674"/>
              <a:ext cx="380572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734513" y="3124806"/>
              <a:ext cx="152229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3259170" y="3135905"/>
              <a:ext cx="1224922" cy="3358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64355" y="2538751"/>
              <a:ext cx="428704" cy="1704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77787" y="2923775"/>
              <a:ext cx="380572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47566" y="3339465"/>
              <a:ext cx="454448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77787" y="3741525"/>
              <a:ext cx="380572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3"/>
            </p:cNvCxnSpPr>
            <p:nvPr/>
          </p:nvCxnSpPr>
          <p:spPr>
            <a:xfrm>
              <a:off x="3734513" y="6210109"/>
              <a:ext cx="189167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771451" y="7809832"/>
              <a:ext cx="152229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3162150" y="6210109"/>
              <a:ext cx="1523060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23680" y="5448579"/>
              <a:ext cx="380572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923680" y="5828492"/>
              <a:ext cx="380572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23680" y="6210109"/>
              <a:ext cx="380572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923680" y="6591726"/>
              <a:ext cx="380572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923680" y="6971639"/>
              <a:ext cx="380572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3733724" y="7810684"/>
              <a:ext cx="379913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923680" y="7620728"/>
              <a:ext cx="380572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23680" y="8000641"/>
              <a:ext cx="380572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828294" y="3124806"/>
              <a:ext cx="152229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828294" y="4610385"/>
              <a:ext cx="152229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828294" y="6210109"/>
              <a:ext cx="152229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828294" y="7809832"/>
              <a:ext cx="152229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028432" y="3924668"/>
              <a:ext cx="1599724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1028433" y="5524391"/>
              <a:ext cx="1599723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028433" y="7009971"/>
              <a:ext cx="1599723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291454" y="5218587"/>
              <a:ext cx="1308497" cy="4582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Arial Black" pitchFamily="34" charset="0"/>
                </a:rPr>
                <a:t>Health Factors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1000" y="7581544"/>
              <a:ext cx="1218951" cy="415690"/>
            </a:xfrm>
            <a:prstGeom prst="rect">
              <a:avLst/>
            </a:prstGeom>
            <a:solidFill>
              <a:srgbClr val="ED94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rial Black" pitchFamily="34" charset="0"/>
                </a:rPr>
                <a:t>Programs and Policies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1000" y="1180946"/>
              <a:ext cx="1218951" cy="456577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Arial Black" pitchFamily="34" charset="0"/>
                </a:rPr>
                <a:t>Health Outcomes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599951" y="5448579"/>
              <a:ext cx="228343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943585" y="1066801"/>
              <a:ext cx="4379939" cy="26747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Mortality (length of life</a:t>
              </a:r>
              <a:r>
                <a:rPr lang="en-US" sz="1200" dirty="0" smtClean="0">
                  <a:solidFill>
                    <a:schemeClr val="tx1"/>
                  </a:solidFill>
                  <a:latin typeface="Arial Black" pitchFamily="34" charset="0"/>
                </a:rPr>
                <a:t>)</a:t>
              </a:r>
              <a:endParaRPr lang="en-US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99951" y="1409234"/>
              <a:ext cx="152229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1523891" y="1409234"/>
              <a:ext cx="456577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52180" y="1180946"/>
              <a:ext cx="152229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52180" y="1637523"/>
              <a:ext cx="152229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1943585" y="1485898"/>
              <a:ext cx="4379939" cy="26747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Black" pitchFamily="34" charset="0"/>
                </a:rPr>
                <a:t>Morbidity (quality of life</a:t>
              </a:r>
              <a:r>
                <a:rPr lang="en-US" sz="1200" dirty="0" smtClean="0">
                  <a:solidFill>
                    <a:schemeClr val="tx1"/>
                  </a:solidFill>
                  <a:latin typeface="Arial Black" pitchFamily="34" charset="0"/>
                </a:rPr>
                <a:t>)</a:t>
              </a:r>
              <a:endParaRPr lang="en-US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223806" y="6661110"/>
              <a:ext cx="1458988" cy="1598"/>
            </a:xfrm>
            <a:prstGeom prst="straightConnector1">
              <a:avLst/>
            </a:prstGeom>
            <a:ln w="190500"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10800000" scaled="0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-598583" y="3476521"/>
              <a:ext cx="3103763" cy="1598"/>
            </a:xfrm>
            <a:prstGeom prst="straightConnector1">
              <a:avLst/>
            </a:prstGeom>
            <a:ln w="190500"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10800000" scaled="0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TextBox 62"/>
          <p:cNvSpPr txBox="1">
            <a:spLocks noChangeArrowheads="1"/>
          </p:cNvSpPr>
          <p:nvPr/>
        </p:nvSpPr>
        <p:spPr bwMode="auto">
          <a:xfrm>
            <a:off x="0" y="6673850"/>
            <a:ext cx="416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i="1">
                <a:latin typeface="Calibri" pitchFamily="-109" charset="0"/>
              </a:rPr>
              <a:t>County Health Rankings </a:t>
            </a:r>
            <a:r>
              <a:rPr lang="en-US" sz="1000">
                <a:latin typeface="Calibri" pitchFamily="-109" charset="0"/>
              </a:rPr>
              <a:t>model © 2010 UWPHI</a:t>
            </a:r>
          </a:p>
        </p:txBody>
      </p:sp>
    </p:spTree>
    <p:extLst>
      <p:ext uri="{BB962C8B-B14F-4D97-AF65-F5344CB8AC3E}">
        <p14:creationId xmlns:p14="http://schemas.microsoft.com/office/powerpoint/2010/main" xmlns="" val="41719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LEVERAGING RESOURCES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19200"/>
            <a:ext cx="8503920" cy="5486400"/>
          </a:xfrm>
        </p:spPr>
        <p:txBody>
          <a:bodyPr/>
          <a:lstStyle/>
          <a:p>
            <a:pPr marL="457200" indent="-457200"/>
            <a:endParaRPr lang="en-US" dirty="0" smtClean="0">
              <a:solidFill>
                <a:schemeClr val="tx2"/>
              </a:solidFill>
            </a:endParaRPr>
          </a:p>
          <a:p>
            <a:pPr marL="855663" lvl="1" indent="-339725"/>
            <a:r>
              <a:rPr lang="en-US" sz="2400" dirty="0" smtClean="0">
                <a:solidFill>
                  <a:schemeClr val="tx2"/>
                </a:solidFill>
              </a:rPr>
              <a:t>Federal Reserve’s Interest &amp; Activities - Health Care</a:t>
            </a:r>
          </a:p>
          <a:p>
            <a:pPr marL="855663" lvl="1" indent="-339725"/>
            <a:r>
              <a:rPr lang="en-US" sz="2400" dirty="0" smtClean="0">
                <a:solidFill>
                  <a:schemeClr val="tx2"/>
                </a:solidFill>
              </a:rPr>
              <a:t>SF Fed District’s Activities – Health Care</a:t>
            </a:r>
          </a:p>
          <a:p>
            <a:pPr marL="855663" lvl="1" indent="-339725"/>
            <a:r>
              <a:rPr lang="en-US" sz="2400" dirty="0" smtClean="0">
                <a:solidFill>
                  <a:schemeClr val="tx2"/>
                </a:solidFill>
              </a:rPr>
              <a:t>Typical Outside Partners</a:t>
            </a:r>
          </a:p>
          <a:p>
            <a:pPr marL="855663" lvl="1" indent="-339725"/>
            <a:r>
              <a:rPr lang="en-US" sz="2400" dirty="0" smtClean="0">
                <a:solidFill>
                  <a:schemeClr val="tx2"/>
                </a:solidFill>
              </a:rPr>
              <a:t>CRA and the ACA</a:t>
            </a:r>
          </a:p>
          <a:p>
            <a:pPr marL="855663" lvl="1" indent="-339725"/>
            <a:r>
              <a:rPr lang="en-US" sz="2400" dirty="0" smtClean="0">
                <a:solidFill>
                  <a:schemeClr val="tx2"/>
                </a:solidFill>
              </a:rPr>
              <a:t>Examples of Collaboration</a:t>
            </a:r>
          </a:p>
          <a:p>
            <a:pPr marL="973138" lvl="3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3EEED-548E-4ABC-8365-AD0D94F0451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4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Federal Reserve Bank of SF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066800"/>
            <a:ext cx="8503920" cy="5638800"/>
          </a:xfrm>
        </p:spPr>
        <p:txBody>
          <a:bodyPr>
            <a:normAutofit fontScale="92500"/>
          </a:bodyPr>
          <a:lstStyle/>
          <a:p>
            <a:pPr marL="855663" lvl="1" indent="-339725"/>
            <a:r>
              <a:rPr lang="en-US" sz="2400" dirty="0" smtClean="0"/>
              <a:t>Conducting </a:t>
            </a:r>
            <a:r>
              <a:rPr lang="en-US" sz="2400" dirty="0"/>
              <a:t>the nation's monetary policy by influencing the monetary and credit conditions in the economy in pursuit of </a:t>
            </a:r>
            <a:r>
              <a:rPr lang="en-US" sz="2400" u="sng" dirty="0"/>
              <a:t>maximum employment</a:t>
            </a:r>
            <a:r>
              <a:rPr lang="en-US" sz="2400" dirty="0"/>
              <a:t>, stable prices, and moderate long-term interest rates </a:t>
            </a:r>
            <a:endParaRPr lang="en-US" sz="2400" dirty="0" smtClean="0"/>
          </a:p>
          <a:p>
            <a:pPr marL="855663" lvl="1" indent="-339725"/>
            <a:endParaRPr lang="en-US" sz="2400" dirty="0"/>
          </a:p>
          <a:p>
            <a:pPr marL="855663" lvl="1" indent="-339725"/>
            <a:r>
              <a:rPr lang="en-US" sz="2400" dirty="0"/>
              <a:t>Providing financial services to depository institutions, the U.S. government, and foreign official institutions, including playing a major role in operating the nation's payments system</a:t>
            </a:r>
          </a:p>
          <a:p>
            <a:pPr marL="855663" lvl="1" indent="-339725"/>
            <a:endParaRPr lang="en-US" sz="2400" dirty="0" smtClean="0"/>
          </a:p>
          <a:p>
            <a:pPr marL="855663" lvl="1" indent="-339725"/>
            <a:r>
              <a:rPr lang="en-US" sz="2400" dirty="0" smtClean="0"/>
              <a:t>Maintaining </a:t>
            </a:r>
            <a:r>
              <a:rPr lang="en-US" sz="2400" dirty="0"/>
              <a:t>the stability of the financial system and containing systemic risk that may arise in financial markets </a:t>
            </a:r>
          </a:p>
          <a:p>
            <a:pPr marL="855663" lvl="1" indent="-339725"/>
            <a:endParaRPr lang="en-US" sz="2400" dirty="0" smtClean="0"/>
          </a:p>
          <a:p>
            <a:pPr marL="855663" lvl="1" indent="-339725"/>
            <a:r>
              <a:rPr lang="en-US" sz="2400" u="sng" dirty="0" smtClean="0"/>
              <a:t>Supervising </a:t>
            </a:r>
            <a:r>
              <a:rPr lang="en-US" sz="2400" u="sng" dirty="0"/>
              <a:t>and regulating banking institutions</a:t>
            </a:r>
            <a:r>
              <a:rPr lang="en-US" sz="2400" dirty="0"/>
              <a:t> to ensure the safety and soundness of the nation's banking and financial system and to protect the credit rights of consumers </a:t>
            </a:r>
          </a:p>
          <a:p>
            <a:pPr marL="855663" lvl="1" indent="-339725"/>
            <a:endParaRPr lang="en-US" sz="2000" dirty="0" smtClean="0"/>
          </a:p>
          <a:p>
            <a:pPr marL="855663" lvl="1" indent="-339725"/>
            <a:endParaRPr lang="en-US" sz="2400" dirty="0" smtClean="0">
              <a:solidFill>
                <a:schemeClr val="tx2"/>
              </a:solidFill>
            </a:endParaRPr>
          </a:p>
          <a:p>
            <a:pPr marL="973138" lvl="3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3EEED-548E-4ABC-8365-AD0D94F0451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8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" y="365760"/>
            <a:ext cx="752094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FRBSF Activities – Health Care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19200"/>
            <a:ext cx="8503920" cy="5486400"/>
          </a:xfrm>
        </p:spPr>
        <p:txBody>
          <a:bodyPr/>
          <a:lstStyle/>
          <a:p>
            <a:pPr marL="457200" indent="-457200"/>
            <a:endParaRPr lang="en-US" dirty="0" smtClean="0">
              <a:solidFill>
                <a:schemeClr val="tx2"/>
              </a:solidFill>
            </a:endParaRPr>
          </a:p>
          <a:p>
            <a:pPr marL="855663" lvl="1" indent="-339725"/>
            <a:r>
              <a:rPr lang="en-US" sz="2400" dirty="0" smtClean="0">
                <a:solidFill>
                  <a:schemeClr val="tx2"/>
                </a:solidFill>
              </a:rPr>
              <a:t>Research &amp; publications</a:t>
            </a:r>
          </a:p>
          <a:p>
            <a:pPr marL="855663" lvl="1" indent="-339725"/>
            <a:endParaRPr lang="en-US" sz="2400" dirty="0" smtClean="0">
              <a:solidFill>
                <a:schemeClr val="tx2"/>
              </a:solidFill>
            </a:endParaRPr>
          </a:p>
          <a:p>
            <a:pPr marL="855663" lvl="1" indent="-339725"/>
            <a:r>
              <a:rPr lang="en-US" sz="2400" dirty="0" smtClean="0">
                <a:solidFill>
                  <a:schemeClr val="tx2"/>
                </a:solidFill>
              </a:rPr>
              <a:t>Conferences, workshops </a:t>
            </a:r>
          </a:p>
          <a:p>
            <a:pPr marL="855663" lvl="1" indent="-339725"/>
            <a:endParaRPr lang="en-US" sz="2400" dirty="0" smtClean="0">
              <a:solidFill>
                <a:schemeClr val="tx2"/>
              </a:solidFill>
            </a:endParaRPr>
          </a:p>
          <a:p>
            <a:pPr marL="855663" lvl="1" indent="-339725"/>
            <a:r>
              <a:rPr lang="en-US" sz="2400" dirty="0" smtClean="0">
                <a:solidFill>
                  <a:schemeClr val="tx2"/>
                </a:solidFill>
              </a:rPr>
              <a:t>Initiatives with health care sector</a:t>
            </a:r>
          </a:p>
          <a:p>
            <a:pPr marL="855663" lvl="1" indent="-339725"/>
            <a:endParaRPr lang="en-US" sz="2400" dirty="0">
              <a:solidFill>
                <a:schemeClr val="tx2"/>
              </a:solidFill>
            </a:endParaRPr>
          </a:p>
          <a:p>
            <a:pPr marL="855663" lvl="1" indent="-339725"/>
            <a:endParaRPr lang="en-US" sz="2400" dirty="0" smtClean="0">
              <a:solidFill>
                <a:schemeClr val="tx2"/>
              </a:solidFill>
            </a:endParaRPr>
          </a:p>
          <a:p>
            <a:pPr marL="855663" lvl="1" indent="-339725"/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3EEED-548E-4ABC-8365-AD0D94F0451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7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Outside ORGANIZATIONS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143000"/>
            <a:ext cx="8503920" cy="5562600"/>
          </a:xfrm>
        </p:spPr>
        <p:txBody>
          <a:bodyPr/>
          <a:lstStyle/>
          <a:p>
            <a:pPr marL="457200" indent="-457200"/>
            <a:endParaRPr lang="en-US" dirty="0" smtClean="0">
              <a:solidFill>
                <a:schemeClr val="tx2"/>
              </a:solidFill>
            </a:endParaRPr>
          </a:p>
          <a:p>
            <a:pPr marL="855663" lvl="1" indent="-339725"/>
            <a:r>
              <a:rPr lang="en-US" sz="2800" dirty="0" smtClean="0">
                <a:solidFill>
                  <a:schemeClr val="tx2"/>
                </a:solidFill>
              </a:rPr>
              <a:t>CHNA results</a:t>
            </a:r>
          </a:p>
          <a:p>
            <a:pPr marL="855663" lvl="1" indent="-339725"/>
            <a:r>
              <a:rPr lang="en-US" sz="2800" dirty="0" smtClean="0">
                <a:solidFill>
                  <a:schemeClr val="tx2"/>
                </a:solidFill>
              </a:rPr>
              <a:t>Focus on preventive</a:t>
            </a:r>
          </a:p>
          <a:p>
            <a:pPr marL="855663" lvl="1" indent="-339725"/>
            <a:r>
              <a:rPr lang="en-US" sz="2800" dirty="0" smtClean="0">
                <a:solidFill>
                  <a:schemeClr val="tx2"/>
                </a:solidFill>
              </a:rPr>
              <a:t>Geography – individuals and communities</a:t>
            </a:r>
          </a:p>
          <a:p>
            <a:pPr marL="1087438" lvl="2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Organizations and agencies that assist low &amp; moderate income individuals &amp; communities</a:t>
            </a:r>
          </a:p>
          <a:p>
            <a:pPr marL="1087438" lvl="2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Civic officials - Boroughs, towns, villages</a:t>
            </a:r>
          </a:p>
          <a:p>
            <a:pPr marL="1087438" lvl="2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Financial institutions</a:t>
            </a:r>
          </a:p>
          <a:p>
            <a:pPr marL="1087438" lvl="2" indent="-342900">
              <a:buFont typeface="Arial" pitchFamily="34" charset="0"/>
              <a:buChar char="•"/>
            </a:pPr>
            <a:r>
              <a:rPr lang="en-US" sz="2800" smtClean="0">
                <a:solidFill>
                  <a:schemeClr val="tx2"/>
                </a:solidFill>
              </a:rPr>
              <a:t>Foundations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973138" lvl="3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3EEED-548E-4ABC-8365-AD0D94F0451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6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Community Reinvestment Act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19200"/>
            <a:ext cx="8503920" cy="5486400"/>
          </a:xfrm>
        </p:spPr>
        <p:txBody>
          <a:bodyPr/>
          <a:lstStyle/>
          <a:p>
            <a:pPr marL="457200" indent="-457200"/>
            <a:endParaRPr lang="en-US" dirty="0" smtClean="0">
              <a:solidFill>
                <a:schemeClr val="tx2"/>
              </a:solidFill>
            </a:endParaRPr>
          </a:p>
          <a:p>
            <a:pPr marL="855663" lvl="1" indent="-339725"/>
            <a:r>
              <a:rPr lang="en-US" sz="2400" dirty="0" smtClean="0">
                <a:solidFill>
                  <a:schemeClr val="tx2"/>
                </a:solidFill>
              </a:rPr>
              <a:t>Encourages financial institutions to extend credit to all of areas of their community, including low to-moderate income neighborhoods, consistent with safe and sound operation of the institution.</a:t>
            </a:r>
          </a:p>
          <a:p>
            <a:pPr marL="855663" lvl="1" indent="-339725"/>
            <a:r>
              <a:rPr lang="en-US" sz="2400" dirty="0" smtClean="0">
                <a:solidFill>
                  <a:schemeClr val="tx2"/>
                </a:solidFill>
              </a:rPr>
              <a:t>Regulation: Assess bank’s loans, services and investments </a:t>
            </a:r>
          </a:p>
          <a:p>
            <a:pPr marL="973138" lvl="3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3EEED-548E-4ABC-8365-AD0D94F0451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5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Community Reinvestment Act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178552"/>
          </a:xfrm>
        </p:spPr>
        <p:txBody>
          <a:bodyPr/>
          <a:lstStyle/>
          <a:p>
            <a:pPr marL="457200" indent="-457200"/>
            <a:endParaRPr lang="en-US" dirty="0" smtClean="0">
              <a:solidFill>
                <a:schemeClr val="tx2"/>
              </a:solidFill>
            </a:endParaRPr>
          </a:p>
          <a:p>
            <a:pPr marL="855663" lvl="1" indent="-339725"/>
            <a:r>
              <a:rPr lang="en-US" sz="2800" dirty="0" smtClean="0">
                <a:solidFill>
                  <a:schemeClr val="tx2"/>
                </a:solidFill>
              </a:rPr>
              <a:t>Community Development</a:t>
            </a:r>
          </a:p>
          <a:p>
            <a:pPr marL="1087438" lvl="2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Low &amp; moderate income individuals &amp; communities</a:t>
            </a:r>
          </a:p>
          <a:p>
            <a:pPr marL="1087438" lvl="2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Small business, small farms</a:t>
            </a:r>
          </a:p>
          <a:p>
            <a:pPr marL="1087438" lvl="2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Economic revitalization</a:t>
            </a:r>
          </a:p>
          <a:p>
            <a:pPr marL="973138" lvl="3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3EEED-548E-4ABC-8365-AD0D94F04514}" type="slidenum">
              <a:rPr lang="en-US" smtClean="0">
                <a:solidFill>
                  <a:srgbClr val="3E515A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3E515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3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659</Words>
  <Application>Microsoft Office PowerPoint</Application>
  <PresentationFormat>On-screen Show (4:3)</PresentationFormat>
  <Paragraphs>166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Angles</vt:lpstr>
      <vt:lpstr>1_Angles</vt:lpstr>
      <vt:lpstr>  Leveraging  Resources  with Outside Organizations  FOR HEALTH REFORM</vt:lpstr>
      <vt:lpstr>Life Expectancy and Health Spending</vt:lpstr>
      <vt:lpstr>Slide 3</vt:lpstr>
      <vt:lpstr>LEVERAGING RESOURCES</vt:lpstr>
      <vt:lpstr>Federal Reserve Bank of SF</vt:lpstr>
      <vt:lpstr>FRBSF Activities – Health Care</vt:lpstr>
      <vt:lpstr>Outside ORGANIZATIONS</vt:lpstr>
      <vt:lpstr>Community Reinvestment Act</vt:lpstr>
      <vt:lpstr>Community Reinvestment Act</vt:lpstr>
      <vt:lpstr>ACA &amp; CRA</vt:lpstr>
      <vt:lpstr>ACA &amp; CRA </vt:lpstr>
      <vt:lpstr>ACA and CRA</vt:lpstr>
      <vt:lpstr>Next steps</vt:lpstr>
      <vt:lpstr>Slide 14</vt:lpstr>
      <vt:lpstr>  Leveraging  Resources  with Outside Organizations  FOR HEALTH REFORM</vt:lpstr>
    </vt:vector>
  </TitlesOfParts>
  <Company>FDIC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Duron, Mary S.</dc:creator>
  <cp:lastModifiedBy>Grace Guenther</cp:lastModifiedBy>
  <cp:revision>57</cp:revision>
  <cp:lastPrinted>2013-05-08T03:15:26Z</cp:lastPrinted>
  <dcterms:created xsi:type="dcterms:W3CDTF">2013-05-08T00:41:08Z</dcterms:created>
  <dcterms:modified xsi:type="dcterms:W3CDTF">2013-10-02T20:50:01Z</dcterms:modified>
</cp:coreProperties>
</file>